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charts/chart6.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43"/>
  </p:notesMasterIdLst>
  <p:handoutMasterIdLst>
    <p:handoutMasterId r:id="rId44"/>
  </p:handoutMasterIdLst>
  <p:sldIdLst>
    <p:sldId id="256" r:id="rId2"/>
    <p:sldId id="258" r:id="rId3"/>
    <p:sldId id="259" r:id="rId4"/>
    <p:sldId id="260" r:id="rId5"/>
    <p:sldId id="310" r:id="rId6"/>
    <p:sldId id="311" r:id="rId7"/>
    <p:sldId id="319" r:id="rId8"/>
    <p:sldId id="312" r:id="rId9"/>
    <p:sldId id="262" r:id="rId10"/>
    <p:sldId id="295" r:id="rId11"/>
    <p:sldId id="297" r:id="rId12"/>
    <p:sldId id="315" r:id="rId13"/>
    <p:sldId id="321" r:id="rId14"/>
    <p:sldId id="316" r:id="rId15"/>
    <p:sldId id="317" r:id="rId16"/>
    <p:sldId id="318" r:id="rId17"/>
    <p:sldId id="322" r:id="rId18"/>
    <p:sldId id="320" r:id="rId19"/>
    <p:sldId id="265" r:id="rId20"/>
    <p:sldId id="267" r:id="rId21"/>
    <p:sldId id="325" r:id="rId22"/>
    <p:sldId id="268" r:id="rId23"/>
    <p:sldId id="279" r:id="rId24"/>
    <p:sldId id="326" r:id="rId25"/>
    <p:sldId id="327" r:id="rId26"/>
    <p:sldId id="281" r:id="rId27"/>
    <p:sldId id="283" r:id="rId28"/>
    <p:sldId id="284" r:id="rId29"/>
    <p:sldId id="285" r:id="rId30"/>
    <p:sldId id="286" r:id="rId31"/>
    <p:sldId id="287" r:id="rId32"/>
    <p:sldId id="288" r:id="rId33"/>
    <p:sldId id="289" r:id="rId34"/>
    <p:sldId id="302" r:id="rId35"/>
    <p:sldId id="303" r:id="rId36"/>
    <p:sldId id="294" r:id="rId37"/>
    <p:sldId id="323" r:id="rId38"/>
    <p:sldId id="304" r:id="rId39"/>
    <p:sldId id="328" r:id="rId40"/>
    <p:sldId id="305" r:id="rId41"/>
    <p:sldId id="329" r:id="rId42"/>
  </p:sldIdLst>
  <p:sldSz cx="9144000" cy="6858000" type="screen4x3"/>
  <p:notesSz cx="6858000" cy="9698038"/>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1" autoAdjust="0"/>
    <p:restoredTop sz="94709" autoAdjust="0"/>
  </p:normalViewPr>
  <p:slideViewPr>
    <p:cSldViewPr>
      <p:cViewPr>
        <p:scale>
          <a:sx n="80" d="100"/>
          <a:sy n="80" d="100"/>
        </p:scale>
        <p:origin x="-132" y="15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4" d="100"/>
          <a:sy n="34" d="100"/>
        </p:scale>
        <p:origin x="-2196" y="-78"/>
      </p:cViewPr>
      <p:guideLst>
        <p:guide orient="horz" pos="3054"/>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e.shamoradi\Desktop\&#1605;&#1602;&#1575;&#1604;&#1607;%20&#1587;&#1740;&#1605;&#1585;&#1607;\&#1580;&#1583;&#1575;&#1608;&#1604;%20&#1606;&#1607;&#1575;&#1740;&#174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e.shamoradi\Desktop\&#1605;&#1602;&#1575;&#1604;&#1607;%20&#1587;&#1740;&#1605;&#1585;&#1607;\&#1580;&#1583;&#1575;&#1608;&#1604;%20&#1606;&#1607;&#1575;&#1740;&#174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e.shamoradi\Desktop\&#1605;&#1602;&#1575;&#1604;&#1607;%20&#1587;&#1740;&#1605;&#1585;&#1607;\pawer\&#1580;&#1583;&#1575;&#1608;&#1604;%20&#1606;&#1607;&#1575;&#1740;&#174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e.shamoradi\Desktop\&#1605;&#1602;&#1575;&#1604;&#1607;%20&#1587;&#1740;&#1605;&#1585;&#1607;\pawer\&#1580;&#1583;&#1575;&#1608;&#1604;%20&#1606;&#1607;&#1575;&#1740;&#174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e.shamoradi\Desktop\&#1605;&#1602;&#1575;&#1604;&#1607;%20&#1587;&#1740;&#1605;&#1585;&#1607;\pawer\&#1580;&#1583;&#1575;&#1608;&#1604;%20&#1606;&#1607;&#1575;&#1740;&#174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a-IR"/>
  <c:chart>
    <c:view3D>
      <c:rotY val="340"/>
      <c:rAngAx val="1"/>
    </c:view3D>
    <c:plotArea>
      <c:layout/>
      <c:bar3DChart>
        <c:barDir val="col"/>
        <c:grouping val="clustered"/>
        <c:ser>
          <c:idx val="0"/>
          <c:order val="0"/>
          <c:dPt>
            <c:idx val="1"/>
            <c:spPr>
              <a:solidFill>
                <a:srgbClr val="FF0000"/>
              </a:solidFill>
            </c:spPr>
          </c:dPt>
          <c:dLbls>
            <c:dLbl>
              <c:idx val="0"/>
              <c:layout>
                <c:manualLayout>
                  <c:x val="2.5000000000000015E-2"/>
                  <c:y val="-5.0925925925925944E-2"/>
                </c:manualLayout>
              </c:layout>
              <c:showVal val="1"/>
            </c:dLbl>
            <c:dLbl>
              <c:idx val="1"/>
              <c:layout>
                <c:manualLayout>
                  <c:x val="4.1666666666666685E-2"/>
                  <c:y val="-0.10648148148148161"/>
                </c:manualLayout>
              </c:layout>
              <c:showVal val="1"/>
            </c:dLbl>
            <c:delete val="1"/>
          </c:dLbls>
          <c:cat>
            <c:strRef>
              <c:f>Sheet1!$A$2:$A$3</c:f>
              <c:strCache>
                <c:ptCount val="2"/>
                <c:pt idx="0">
                  <c:v>سد سیوند </c:v>
                </c:pt>
                <c:pt idx="1">
                  <c:v> سد سیمره </c:v>
                </c:pt>
              </c:strCache>
            </c:strRef>
          </c:cat>
          <c:val>
            <c:numRef>
              <c:f>Sheet1!$B$2:$B$3</c:f>
              <c:numCache>
                <c:formatCode>General</c:formatCode>
                <c:ptCount val="2"/>
                <c:pt idx="0">
                  <c:v>67.900000000000006</c:v>
                </c:pt>
                <c:pt idx="1">
                  <c:v>37.200000000000003</c:v>
                </c:pt>
              </c:numCache>
            </c:numRef>
          </c:val>
        </c:ser>
        <c:shape val="cylinder"/>
        <c:axId val="64283776"/>
        <c:axId val="64285312"/>
        <c:axId val="0"/>
      </c:bar3DChart>
      <c:catAx>
        <c:axId val="64283776"/>
        <c:scaling>
          <c:orientation val="maxMin"/>
        </c:scaling>
        <c:axPos val="b"/>
        <c:tickLblPos val="nextTo"/>
        <c:crossAx val="64285312"/>
        <c:crosses val="autoZero"/>
        <c:auto val="1"/>
        <c:lblAlgn val="ctr"/>
        <c:lblOffset val="100"/>
      </c:catAx>
      <c:valAx>
        <c:axId val="64285312"/>
        <c:scaling>
          <c:orientation val="minMax"/>
        </c:scaling>
        <c:axPos val="r"/>
        <c:majorGridlines/>
        <c:numFmt formatCode="General" sourceLinked="1"/>
        <c:tickLblPos val="nextTo"/>
        <c:crossAx val="64283776"/>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a-IR"/>
  <c:chart>
    <c:autoTitleDeleted val="1"/>
    <c:plotArea>
      <c:layout/>
      <c:lineChart>
        <c:grouping val="standard"/>
        <c:ser>
          <c:idx val="0"/>
          <c:order val="0"/>
          <c:tx>
            <c:strRef>
              <c:f>Sheet5!$M$3</c:f>
              <c:strCache>
                <c:ptCount val="1"/>
                <c:pt idx="0">
                  <c:v>سیوند</c:v>
                </c:pt>
              </c:strCache>
            </c:strRef>
          </c:tx>
          <c:spPr>
            <a:ln w="50800"/>
          </c:spPr>
          <c:dLbls>
            <c:txPr>
              <a:bodyPr/>
              <a:lstStyle/>
              <a:p>
                <a:pPr>
                  <a:defRPr sz="1800" b="1"/>
                </a:pPr>
                <a:endParaRPr lang="fa-IR"/>
              </a:p>
            </c:txPr>
            <c:showVal val="1"/>
          </c:dLbls>
          <c:cat>
            <c:multiLvlStrRef>
              <c:f>Sheet5!$K$4:$L$11</c:f>
              <c:multiLvlStrCache>
                <c:ptCount val="8"/>
                <c:lvl>
                  <c:pt idx="0">
                    <c:v>مهر85</c:v>
                  </c:pt>
                  <c:pt idx="1">
                    <c:v>آبان 85</c:v>
                  </c:pt>
                  <c:pt idx="2">
                    <c:v>آذر 85</c:v>
                  </c:pt>
                  <c:pt idx="3">
                    <c:v>دی 85</c:v>
                  </c:pt>
                  <c:pt idx="4">
                    <c:v>بهمن 85</c:v>
                  </c:pt>
                  <c:pt idx="5">
                    <c:v>اسفند 85</c:v>
                  </c:pt>
                  <c:pt idx="6">
                    <c:v>فروردین 86</c:v>
                  </c:pt>
                  <c:pt idx="7">
                    <c:v>اردیبهشت 86</c:v>
                  </c:pt>
                </c:lvl>
                <c:lvl>
                  <c:pt idx="0">
                    <c:v>آبان89</c:v>
                  </c:pt>
                  <c:pt idx="1">
                    <c:v>آذر 89</c:v>
                  </c:pt>
                  <c:pt idx="2">
                    <c:v>دی 89</c:v>
                  </c:pt>
                  <c:pt idx="3">
                    <c:v>بهمن 89</c:v>
                  </c:pt>
                  <c:pt idx="4">
                    <c:v>اسفند 89</c:v>
                  </c:pt>
                  <c:pt idx="5">
                    <c:v>فروردین 90</c:v>
                  </c:pt>
                  <c:pt idx="6">
                    <c:v>اردیبهشت 90</c:v>
                  </c:pt>
                  <c:pt idx="7">
                    <c:v>خرداد 90</c:v>
                  </c:pt>
                </c:lvl>
              </c:multiLvlStrCache>
            </c:multiLvlStrRef>
          </c:cat>
          <c:val>
            <c:numRef>
              <c:f>Sheet5!$M$4:$M$11</c:f>
              <c:numCache>
                <c:formatCode>General</c:formatCode>
                <c:ptCount val="8"/>
                <c:pt idx="0">
                  <c:v>15</c:v>
                </c:pt>
                <c:pt idx="1">
                  <c:v>20</c:v>
                </c:pt>
                <c:pt idx="2">
                  <c:v>20</c:v>
                </c:pt>
                <c:pt idx="3">
                  <c:v>51</c:v>
                </c:pt>
                <c:pt idx="4">
                  <c:v>177</c:v>
                </c:pt>
                <c:pt idx="5">
                  <c:v>124</c:v>
                </c:pt>
                <c:pt idx="6">
                  <c:v>245</c:v>
                </c:pt>
                <c:pt idx="7">
                  <c:v>161</c:v>
                </c:pt>
              </c:numCache>
            </c:numRef>
          </c:val>
        </c:ser>
        <c:ser>
          <c:idx val="1"/>
          <c:order val="1"/>
          <c:tx>
            <c:strRef>
              <c:f>Sheet5!$N$3</c:f>
              <c:strCache>
                <c:ptCount val="1"/>
                <c:pt idx="0">
                  <c:v>سیمره</c:v>
                </c:pt>
              </c:strCache>
            </c:strRef>
          </c:tx>
          <c:spPr>
            <a:ln w="50800"/>
          </c:spPr>
          <c:dLbls>
            <c:txPr>
              <a:bodyPr/>
              <a:lstStyle/>
              <a:p>
                <a:pPr>
                  <a:defRPr sz="2000" b="1"/>
                </a:pPr>
                <a:endParaRPr lang="fa-IR"/>
              </a:p>
            </c:txPr>
            <c:showVal val="1"/>
          </c:dLbls>
          <c:cat>
            <c:multiLvlStrRef>
              <c:f>Sheet5!$K$4:$L$11</c:f>
              <c:multiLvlStrCache>
                <c:ptCount val="8"/>
                <c:lvl>
                  <c:pt idx="0">
                    <c:v>مهر85</c:v>
                  </c:pt>
                  <c:pt idx="1">
                    <c:v>آبان 85</c:v>
                  </c:pt>
                  <c:pt idx="2">
                    <c:v>آذر 85</c:v>
                  </c:pt>
                  <c:pt idx="3">
                    <c:v>دی 85</c:v>
                  </c:pt>
                  <c:pt idx="4">
                    <c:v>بهمن 85</c:v>
                  </c:pt>
                  <c:pt idx="5">
                    <c:v>اسفند 85</c:v>
                  </c:pt>
                  <c:pt idx="6">
                    <c:v>فروردین 86</c:v>
                  </c:pt>
                  <c:pt idx="7">
                    <c:v>اردیبهشت 86</c:v>
                  </c:pt>
                </c:lvl>
                <c:lvl>
                  <c:pt idx="0">
                    <c:v>آبان89</c:v>
                  </c:pt>
                  <c:pt idx="1">
                    <c:v>آذر 89</c:v>
                  </c:pt>
                  <c:pt idx="2">
                    <c:v>دی 89</c:v>
                  </c:pt>
                  <c:pt idx="3">
                    <c:v>بهمن 89</c:v>
                  </c:pt>
                  <c:pt idx="4">
                    <c:v>اسفند 89</c:v>
                  </c:pt>
                  <c:pt idx="5">
                    <c:v>فروردین 90</c:v>
                  </c:pt>
                  <c:pt idx="6">
                    <c:v>اردیبهشت 90</c:v>
                  </c:pt>
                  <c:pt idx="7">
                    <c:v>خرداد 90</c:v>
                  </c:pt>
                </c:lvl>
              </c:multiLvlStrCache>
            </c:multiLvlStrRef>
          </c:cat>
          <c:val>
            <c:numRef>
              <c:f>Sheet5!$N$4:$N$11</c:f>
              <c:numCache>
                <c:formatCode>General</c:formatCode>
                <c:ptCount val="8"/>
                <c:pt idx="0">
                  <c:v>55</c:v>
                </c:pt>
                <c:pt idx="1">
                  <c:v>5</c:v>
                </c:pt>
                <c:pt idx="2">
                  <c:v>23</c:v>
                </c:pt>
                <c:pt idx="3">
                  <c:v>4</c:v>
                </c:pt>
                <c:pt idx="4">
                  <c:v>76</c:v>
                </c:pt>
                <c:pt idx="5">
                  <c:v>35</c:v>
                </c:pt>
                <c:pt idx="6">
                  <c:v>156</c:v>
                </c:pt>
                <c:pt idx="7">
                  <c:v>31</c:v>
                </c:pt>
              </c:numCache>
            </c:numRef>
          </c:val>
        </c:ser>
        <c:marker val="1"/>
        <c:axId val="64451328"/>
        <c:axId val="64452864"/>
      </c:lineChart>
      <c:catAx>
        <c:axId val="64451328"/>
        <c:scaling>
          <c:orientation val="maxMin"/>
        </c:scaling>
        <c:axPos val="b"/>
        <c:tickLblPos val="nextTo"/>
        <c:crossAx val="64452864"/>
        <c:crosses val="autoZero"/>
        <c:auto val="1"/>
        <c:lblAlgn val="ctr"/>
        <c:lblOffset val="100"/>
      </c:catAx>
      <c:valAx>
        <c:axId val="64452864"/>
        <c:scaling>
          <c:orientation val="minMax"/>
        </c:scaling>
        <c:axPos val="r"/>
        <c:majorGridlines/>
        <c:numFmt formatCode="General" sourceLinked="1"/>
        <c:tickLblPos val="nextTo"/>
        <c:crossAx val="64451328"/>
        <c:crosses val="autoZero"/>
        <c:crossBetween val="between"/>
      </c:valAx>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a-IR"/>
  <c:chart>
    <c:autoTitleDeleted val="1"/>
    <c:plotArea>
      <c:layout/>
      <c:lineChart>
        <c:grouping val="standard"/>
        <c:ser>
          <c:idx val="0"/>
          <c:order val="0"/>
          <c:tx>
            <c:strRef>
              <c:f>Sheet5!$M$19</c:f>
              <c:strCache>
                <c:ptCount val="1"/>
                <c:pt idx="0">
                  <c:v>سیوند</c:v>
                </c:pt>
              </c:strCache>
            </c:strRef>
          </c:tx>
          <c:spPr>
            <a:ln w="50800"/>
          </c:spPr>
          <c:dLbls>
            <c:txPr>
              <a:bodyPr/>
              <a:lstStyle/>
              <a:p>
                <a:pPr>
                  <a:defRPr sz="2400"/>
                </a:pPr>
                <a:endParaRPr lang="fa-IR"/>
              </a:p>
            </c:txPr>
            <c:showVal val="1"/>
          </c:dLbls>
          <c:cat>
            <c:strRef>
              <c:f>Sheet5!$L$20:$L$25</c:f>
              <c:strCache>
                <c:ptCount val="6"/>
                <c:pt idx="0">
                  <c:v>دو شنبه</c:v>
                </c:pt>
                <c:pt idx="1">
                  <c:v>سه شنبه</c:v>
                </c:pt>
                <c:pt idx="2">
                  <c:v>چهار شنبه</c:v>
                </c:pt>
                <c:pt idx="3">
                  <c:v>پنج شنبه</c:v>
                </c:pt>
                <c:pt idx="4">
                  <c:v>شنبه(و جمعه)</c:v>
                </c:pt>
                <c:pt idx="5">
                  <c:v>یک شنبه</c:v>
                </c:pt>
              </c:strCache>
            </c:strRef>
          </c:cat>
          <c:val>
            <c:numRef>
              <c:f>Sheet5!$M$20:$M$25</c:f>
              <c:numCache>
                <c:formatCode>General</c:formatCode>
                <c:ptCount val="6"/>
                <c:pt idx="0">
                  <c:v>45</c:v>
                </c:pt>
                <c:pt idx="1">
                  <c:v>17</c:v>
                </c:pt>
                <c:pt idx="2">
                  <c:v>11</c:v>
                </c:pt>
                <c:pt idx="3">
                  <c:v>3</c:v>
                </c:pt>
                <c:pt idx="4">
                  <c:v>88</c:v>
                </c:pt>
                <c:pt idx="5">
                  <c:v>12</c:v>
                </c:pt>
              </c:numCache>
            </c:numRef>
          </c:val>
        </c:ser>
        <c:ser>
          <c:idx val="1"/>
          <c:order val="1"/>
          <c:tx>
            <c:strRef>
              <c:f>Sheet5!$N$19</c:f>
              <c:strCache>
                <c:ptCount val="1"/>
                <c:pt idx="0">
                  <c:v>سیمره</c:v>
                </c:pt>
              </c:strCache>
            </c:strRef>
          </c:tx>
          <c:spPr>
            <a:ln w="50800"/>
          </c:spPr>
          <c:dLbls>
            <c:txPr>
              <a:bodyPr/>
              <a:lstStyle/>
              <a:p>
                <a:pPr>
                  <a:defRPr sz="2400"/>
                </a:pPr>
                <a:endParaRPr lang="fa-IR"/>
              </a:p>
            </c:txPr>
            <c:showVal val="1"/>
          </c:dLbls>
          <c:cat>
            <c:strRef>
              <c:f>Sheet5!$L$20:$L$25</c:f>
              <c:strCache>
                <c:ptCount val="6"/>
                <c:pt idx="0">
                  <c:v>دو شنبه</c:v>
                </c:pt>
                <c:pt idx="1">
                  <c:v>سه شنبه</c:v>
                </c:pt>
                <c:pt idx="2">
                  <c:v>چهار شنبه</c:v>
                </c:pt>
                <c:pt idx="3">
                  <c:v>پنج شنبه</c:v>
                </c:pt>
                <c:pt idx="4">
                  <c:v>شنبه(و جمعه)</c:v>
                </c:pt>
                <c:pt idx="5">
                  <c:v>یک شنبه</c:v>
                </c:pt>
              </c:strCache>
            </c:strRef>
          </c:cat>
          <c:val>
            <c:numRef>
              <c:f>Sheet5!$N$20:$N$25</c:f>
              <c:numCache>
                <c:formatCode>General</c:formatCode>
                <c:ptCount val="6"/>
                <c:pt idx="0">
                  <c:v>58</c:v>
                </c:pt>
                <c:pt idx="1">
                  <c:v>5</c:v>
                </c:pt>
                <c:pt idx="2">
                  <c:v>1</c:v>
                </c:pt>
                <c:pt idx="3">
                  <c:v>9</c:v>
                </c:pt>
                <c:pt idx="4">
                  <c:v>34</c:v>
                </c:pt>
                <c:pt idx="5">
                  <c:v>2</c:v>
                </c:pt>
              </c:numCache>
            </c:numRef>
          </c:val>
        </c:ser>
        <c:marker val="1"/>
        <c:axId val="64516480"/>
        <c:axId val="64518016"/>
      </c:lineChart>
      <c:catAx>
        <c:axId val="64516480"/>
        <c:scaling>
          <c:orientation val="maxMin"/>
        </c:scaling>
        <c:axPos val="b"/>
        <c:tickLblPos val="nextTo"/>
        <c:txPr>
          <a:bodyPr/>
          <a:lstStyle/>
          <a:p>
            <a:pPr>
              <a:defRPr sz="1600"/>
            </a:pPr>
            <a:endParaRPr lang="fa-IR"/>
          </a:p>
        </c:txPr>
        <c:crossAx val="64518016"/>
        <c:crosses val="autoZero"/>
        <c:auto val="1"/>
        <c:lblAlgn val="ctr"/>
        <c:lblOffset val="100"/>
      </c:catAx>
      <c:valAx>
        <c:axId val="64518016"/>
        <c:scaling>
          <c:orientation val="minMax"/>
        </c:scaling>
        <c:axPos val="r"/>
        <c:majorGridlines/>
        <c:numFmt formatCode="General" sourceLinked="1"/>
        <c:tickLblPos val="nextTo"/>
        <c:crossAx val="64516480"/>
        <c:crosses val="autoZero"/>
        <c:crossBetween val="between"/>
      </c:valAx>
    </c:plotArea>
    <c:legend>
      <c:legendPos val="r"/>
      <c:layout/>
      <c:txPr>
        <a:bodyPr/>
        <a:lstStyle/>
        <a:p>
          <a:pPr>
            <a:defRPr sz="1200"/>
          </a:pPr>
          <a:endParaRPr lang="fa-IR"/>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a-IR"/>
  <c:chart>
    <c:view3D>
      <c:rotY val="340"/>
      <c:rAngAx val="1"/>
    </c:view3D>
    <c:plotArea>
      <c:layout/>
      <c:bar3DChart>
        <c:barDir val="col"/>
        <c:grouping val="clustered"/>
        <c:ser>
          <c:idx val="0"/>
          <c:order val="0"/>
          <c:tx>
            <c:strRef>
              <c:f>Sheet5!$R$30</c:f>
              <c:strCache>
                <c:ptCount val="1"/>
                <c:pt idx="0">
                  <c:v>سیوند</c:v>
                </c:pt>
              </c:strCache>
            </c:strRef>
          </c:tx>
          <c:spPr>
            <a:solidFill>
              <a:srgbClr val="0070C0"/>
            </a:solidFill>
          </c:spPr>
          <c:dLbls>
            <c:txPr>
              <a:bodyPr/>
              <a:lstStyle/>
              <a:p>
                <a:pPr>
                  <a:defRPr sz="2000"/>
                </a:pPr>
                <a:endParaRPr lang="fa-IR"/>
              </a:p>
            </c:txPr>
            <c:showVal val="1"/>
          </c:dLbls>
          <c:cat>
            <c:strRef>
              <c:f>Sheet5!$S$29:$U$29</c:f>
              <c:strCache>
                <c:ptCount val="3"/>
                <c:pt idx="0">
                  <c:v>مثبت</c:v>
                </c:pt>
                <c:pt idx="1">
                  <c:v>منفی</c:v>
                </c:pt>
                <c:pt idx="2">
                  <c:v>اطلاع رسانی</c:v>
                </c:pt>
              </c:strCache>
            </c:strRef>
          </c:cat>
          <c:val>
            <c:numRef>
              <c:f>Sheet5!$S$30:$U$30</c:f>
              <c:numCache>
                <c:formatCode>General</c:formatCode>
                <c:ptCount val="3"/>
                <c:pt idx="0">
                  <c:v>21.5</c:v>
                </c:pt>
                <c:pt idx="1">
                  <c:v>42.2</c:v>
                </c:pt>
                <c:pt idx="2">
                  <c:v>36.300000000000004</c:v>
                </c:pt>
              </c:numCache>
            </c:numRef>
          </c:val>
        </c:ser>
        <c:ser>
          <c:idx val="1"/>
          <c:order val="1"/>
          <c:tx>
            <c:strRef>
              <c:f>Sheet5!$R$31</c:f>
              <c:strCache>
                <c:ptCount val="1"/>
                <c:pt idx="0">
                  <c:v>سیمره</c:v>
                </c:pt>
              </c:strCache>
            </c:strRef>
          </c:tx>
          <c:spPr>
            <a:solidFill>
              <a:srgbClr val="FF0000"/>
            </a:solidFill>
          </c:spPr>
          <c:dLbls>
            <c:txPr>
              <a:bodyPr/>
              <a:lstStyle/>
              <a:p>
                <a:pPr>
                  <a:defRPr sz="2000"/>
                </a:pPr>
                <a:endParaRPr lang="fa-IR"/>
              </a:p>
            </c:txPr>
            <c:showVal val="1"/>
          </c:dLbls>
          <c:cat>
            <c:strRef>
              <c:f>Sheet5!$S$29:$U$29</c:f>
              <c:strCache>
                <c:ptCount val="3"/>
                <c:pt idx="0">
                  <c:v>مثبت</c:v>
                </c:pt>
                <c:pt idx="1">
                  <c:v>منفی</c:v>
                </c:pt>
                <c:pt idx="2">
                  <c:v>اطلاع رسانی</c:v>
                </c:pt>
              </c:strCache>
            </c:strRef>
          </c:cat>
          <c:val>
            <c:numRef>
              <c:f>Sheet5!$S$31:$U$31</c:f>
              <c:numCache>
                <c:formatCode>General</c:formatCode>
                <c:ptCount val="3"/>
                <c:pt idx="0">
                  <c:v>46</c:v>
                </c:pt>
                <c:pt idx="1">
                  <c:v>8.8000000000000007</c:v>
                </c:pt>
                <c:pt idx="2">
                  <c:v>45.2</c:v>
                </c:pt>
              </c:numCache>
            </c:numRef>
          </c:val>
        </c:ser>
        <c:shape val="cylinder"/>
        <c:axId val="64302080"/>
        <c:axId val="64312064"/>
        <c:axId val="0"/>
      </c:bar3DChart>
      <c:catAx>
        <c:axId val="64302080"/>
        <c:scaling>
          <c:orientation val="maxMin"/>
        </c:scaling>
        <c:axPos val="b"/>
        <c:tickLblPos val="nextTo"/>
        <c:txPr>
          <a:bodyPr/>
          <a:lstStyle/>
          <a:p>
            <a:pPr>
              <a:defRPr sz="1800"/>
            </a:pPr>
            <a:endParaRPr lang="fa-IR"/>
          </a:p>
        </c:txPr>
        <c:crossAx val="64312064"/>
        <c:crosses val="autoZero"/>
        <c:auto val="1"/>
        <c:lblAlgn val="ctr"/>
        <c:lblOffset val="100"/>
      </c:catAx>
      <c:valAx>
        <c:axId val="64312064"/>
        <c:scaling>
          <c:orientation val="minMax"/>
        </c:scaling>
        <c:axPos val="r"/>
        <c:majorGridlines/>
        <c:numFmt formatCode="General" sourceLinked="1"/>
        <c:tickLblPos val="nextTo"/>
        <c:crossAx val="64302080"/>
        <c:crosses val="autoZero"/>
        <c:crossBetween val="between"/>
      </c:valAx>
    </c:plotArea>
    <c:legend>
      <c:legendPos val="l"/>
      <c:layout/>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fa-IR"/>
  <c:chart>
    <c:autoTitleDeleted val="1"/>
    <c:plotArea>
      <c:layout/>
      <c:lineChart>
        <c:grouping val="standard"/>
        <c:ser>
          <c:idx val="0"/>
          <c:order val="0"/>
          <c:tx>
            <c:strRef>
              <c:f>Sheet5!$U$38</c:f>
              <c:strCache>
                <c:ptCount val="1"/>
                <c:pt idx="0">
                  <c:v>منفی سیمره</c:v>
                </c:pt>
              </c:strCache>
            </c:strRef>
          </c:tx>
          <c:spPr>
            <a:ln w="50800"/>
          </c:spPr>
          <c:dLbls>
            <c:txPr>
              <a:bodyPr/>
              <a:lstStyle/>
              <a:p>
                <a:pPr>
                  <a:defRPr sz="1800"/>
                </a:pPr>
                <a:endParaRPr lang="fa-IR"/>
              </a:p>
            </c:txPr>
            <c:showVal val="1"/>
          </c:dLbls>
          <c:cat>
            <c:multiLvlStrRef>
              <c:f>Sheet5!$S$39:$T$46</c:f>
              <c:multiLvlStrCache>
                <c:ptCount val="8"/>
                <c:lvl>
                  <c:pt idx="0">
                    <c:v>مهر85</c:v>
                  </c:pt>
                  <c:pt idx="1">
                    <c:v>آبان 85</c:v>
                  </c:pt>
                  <c:pt idx="2">
                    <c:v>آذر 85</c:v>
                  </c:pt>
                  <c:pt idx="3">
                    <c:v>دی 85</c:v>
                  </c:pt>
                  <c:pt idx="4">
                    <c:v>بهمن 85</c:v>
                  </c:pt>
                  <c:pt idx="5">
                    <c:v>اسفند 85</c:v>
                  </c:pt>
                  <c:pt idx="6">
                    <c:v>فروردین 86</c:v>
                  </c:pt>
                  <c:pt idx="7">
                    <c:v>اردیبهشت 86</c:v>
                  </c:pt>
                </c:lvl>
                <c:lvl>
                  <c:pt idx="0">
                    <c:v>آبان89</c:v>
                  </c:pt>
                  <c:pt idx="1">
                    <c:v>آذر 89</c:v>
                  </c:pt>
                  <c:pt idx="2">
                    <c:v>دی 89</c:v>
                  </c:pt>
                  <c:pt idx="3">
                    <c:v>بهمن 89</c:v>
                  </c:pt>
                  <c:pt idx="4">
                    <c:v>اسفند 89</c:v>
                  </c:pt>
                  <c:pt idx="5">
                    <c:v>فروردین 90</c:v>
                  </c:pt>
                  <c:pt idx="6">
                    <c:v>اردیبهشت 90</c:v>
                  </c:pt>
                  <c:pt idx="7">
                    <c:v>خرداد 90</c:v>
                  </c:pt>
                </c:lvl>
              </c:multiLvlStrCache>
            </c:multiLvlStrRef>
          </c:cat>
          <c:val>
            <c:numRef>
              <c:f>Sheet5!$U$39:$U$46</c:f>
              <c:numCache>
                <c:formatCode>General</c:formatCode>
                <c:ptCount val="8"/>
                <c:pt idx="0">
                  <c:v>3</c:v>
                </c:pt>
                <c:pt idx="1">
                  <c:v>3</c:v>
                </c:pt>
                <c:pt idx="2">
                  <c:v>0</c:v>
                </c:pt>
                <c:pt idx="3">
                  <c:v>4</c:v>
                </c:pt>
                <c:pt idx="4">
                  <c:v>4</c:v>
                </c:pt>
                <c:pt idx="5">
                  <c:v>6</c:v>
                </c:pt>
                <c:pt idx="6">
                  <c:v>16</c:v>
                </c:pt>
                <c:pt idx="7">
                  <c:v>6</c:v>
                </c:pt>
              </c:numCache>
            </c:numRef>
          </c:val>
        </c:ser>
        <c:ser>
          <c:idx val="1"/>
          <c:order val="1"/>
          <c:tx>
            <c:strRef>
              <c:f>Sheet5!$V$38</c:f>
              <c:strCache>
                <c:ptCount val="1"/>
                <c:pt idx="0">
                  <c:v>منفی سیوند</c:v>
                </c:pt>
              </c:strCache>
            </c:strRef>
          </c:tx>
          <c:spPr>
            <a:ln w="50800"/>
          </c:spPr>
          <c:dLbls>
            <c:txPr>
              <a:bodyPr/>
              <a:lstStyle/>
              <a:p>
                <a:pPr>
                  <a:defRPr sz="2000"/>
                </a:pPr>
                <a:endParaRPr lang="fa-IR"/>
              </a:p>
            </c:txPr>
            <c:showVal val="1"/>
          </c:dLbls>
          <c:cat>
            <c:multiLvlStrRef>
              <c:f>Sheet5!$S$39:$T$46</c:f>
              <c:multiLvlStrCache>
                <c:ptCount val="8"/>
                <c:lvl>
                  <c:pt idx="0">
                    <c:v>مهر85</c:v>
                  </c:pt>
                  <c:pt idx="1">
                    <c:v>آبان 85</c:v>
                  </c:pt>
                  <c:pt idx="2">
                    <c:v>آذر 85</c:v>
                  </c:pt>
                  <c:pt idx="3">
                    <c:v>دی 85</c:v>
                  </c:pt>
                  <c:pt idx="4">
                    <c:v>بهمن 85</c:v>
                  </c:pt>
                  <c:pt idx="5">
                    <c:v>اسفند 85</c:v>
                  </c:pt>
                  <c:pt idx="6">
                    <c:v>فروردین 86</c:v>
                  </c:pt>
                  <c:pt idx="7">
                    <c:v>اردیبهشت 86</c:v>
                  </c:pt>
                </c:lvl>
                <c:lvl>
                  <c:pt idx="0">
                    <c:v>آبان89</c:v>
                  </c:pt>
                  <c:pt idx="1">
                    <c:v>آذر 89</c:v>
                  </c:pt>
                  <c:pt idx="2">
                    <c:v>دی 89</c:v>
                  </c:pt>
                  <c:pt idx="3">
                    <c:v>بهمن 89</c:v>
                  </c:pt>
                  <c:pt idx="4">
                    <c:v>اسفند 89</c:v>
                  </c:pt>
                  <c:pt idx="5">
                    <c:v>فروردین 90</c:v>
                  </c:pt>
                  <c:pt idx="6">
                    <c:v>اردیبهشت 90</c:v>
                  </c:pt>
                  <c:pt idx="7">
                    <c:v>خرداد 90</c:v>
                  </c:pt>
                </c:lvl>
              </c:multiLvlStrCache>
            </c:multiLvlStrRef>
          </c:cat>
          <c:val>
            <c:numRef>
              <c:f>Sheet5!$V$39:$V$46</c:f>
              <c:numCache>
                <c:formatCode>General</c:formatCode>
                <c:ptCount val="8"/>
                <c:pt idx="0">
                  <c:v>6</c:v>
                </c:pt>
                <c:pt idx="1">
                  <c:v>6</c:v>
                </c:pt>
                <c:pt idx="2">
                  <c:v>9</c:v>
                </c:pt>
                <c:pt idx="3">
                  <c:v>14</c:v>
                </c:pt>
                <c:pt idx="4">
                  <c:v>108</c:v>
                </c:pt>
                <c:pt idx="5">
                  <c:v>57</c:v>
                </c:pt>
                <c:pt idx="6">
                  <c:v>77</c:v>
                </c:pt>
                <c:pt idx="7">
                  <c:v>66</c:v>
                </c:pt>
              </c:numCache>
            </c:numRef>
          </c:val>
        </c:ser>
        <c:marker val="1"/>
        <c:axId val="64346368"/>
        <c:axId val="65208320"/>
      </c:lineChart>
      <c:catAx>
        <c:axId val="64346368"/>
        <c:scaling>
          <c:orientation val="maxMin"/>
        </c:scaling>
        <c:axPos val="b"/>
        <c:majorTickMark val="none"/>
        <c:tickLblPos val="nextTo"/>
        <c:crossAx val="65208320"/>
        <c:crosses val="autoZero"/>
        <c:auto val="1"/>
        <c:lblAlgn val="ctr"/>
        <c:lblOffset val="100"/>
      </c:catAx>
      <c:valAx>
        <c:axId val="65208320"/>
        <c:scaling>
          <c:orientation val="minMax"/>
        </c:scaling>
        <c:axPos val="r"/>
        <c:majorGridlines/>
        <c:numFmt formatCode="General" sourceLinked="1"/>
        <c:majorTickMark val="none"/>
        <c:tickLblPos val="nextTo"/>
        <c:crossAx val="64346368"/>
        <c:crosses val="autoZero"/>
        <c:crossBetween val="between"/>
      </c:valAx>
    </c:plotArea>
    <c:legend>
      <c:legendPos val="r"/>
      <c:layout/>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a-IR"/>
  <c:style val="26"/>
  <c:chart>
    <c:plotArea>
      <c:layout/>
      <c:lineChart>
        <c:grouping val="standard"/>
        <c:ser>
          <c:idx val="0"/>
          <c:order val="0"/>
          <c:tx>
            <c:strRef>
              <c:f>Sheet5!$L$102</c:f>
              <c:strCache>
                <c:ptCount val="1"/>
                <c:pt idx="0">
                  <c:v>سیوند</c:v>
                </c:pt>
              </c:strCache>
            </c:strRef>
          </c:tx>
          <c:dLbls>
            <c:showVal val="1"/>
          </c:dLbls>
          <c:cat>
            <c:strRef>
              <c:f>Sheet5!$K$103:$K$109</c:f>
              <c:strCache>
                <c:ptCount val="7"/>
                <c:pt idx="0">
                  <c:v>دو شنبه</c:v>
                </c:pt>
                <c:pt idx="1">
                  <c:v>سه شنبه</c:v>
                </c:pt>
                <c:pt idx="2">
                  <c:v>چهار شنبه</c:v>
                </c:pt>
                <c:pt idx="3">
                  <c:v>پنج شنبه</c:v>
                </c:pt>
                <c:pt idx="4">
                  <c:v>جمعه</c:v>
                </c:pt>
                <c:pt idx="5">
                  <c:v>شنبه</c:v>
                </c:pt>
                <c:pt idx="6">
                  <c:v>یک شنبه</c:v>
                </c:pt>
              </c:strCache>
            </c:strRef>
          </c:cat>
          <c:val>
            <c:numRef>
              <c:f>Sheet5!$L$103:$L$109</c:f>
              <c:numCache>
                <c:formatCode>General</c:formatCode>
                <c:ptCount val="7"/>
                <c:pt idx="0">
                  <c:v>7</c:v>
                </c:pt>
                <c:pt idx="1">
                  <c:v>7</c:v>
                </c:pt>
                <c:pt idx="2">
                  <c:v>7</c:v>
                </c:pt>
                <c:pt idx="3">
                  <c:v>0</c:v>
                </c:pt>
                <c:pt idx="4">
                  <c:v>13</c:v>
                </c:pt>
                <c:pt idx="5">
                  <c:v>22</c:v>
                </c:pt>
                <c:pt idx="6">
                  <c:v>8</c:v>
                </c:pt>
              </c:numCache>
            </c:numRef>
          </c:val>
        </c:ser>
        <c:ser>
          <c:idx val="1"/>
          <c:order val="1"/>
          <c:tx>
            <c:strRef>
              <c:f>Sheet5!$M$102</c:f>
              <c:strCache>
                <c:ptCount val="1"/>
                <c:pt idx="0">
                  <c:v>سیمره</c:v>
                </c:pt>
              </c:strCache>
            </c:strRef>
          </c:tx>
          <c:dLbls>
            <c:showVal val="1"/>
          </c:dLbls>
          <c:cat>
            <c:strRef>
              <c:f>Sheet5!$K$103:$K$109</c:f>
              <c:strCache>
                <c:ptCount val="7"/>
                <c:pt idx="0">
                  <c:v>دو شنبه</c:v>
                </c:pt>
                <c:pt idx="1">
                  <c:v>سه شنبه</c:v>
                </c:pt>
                <c:pt idx="2">
                  <c:v>چهار شنبه</c:v>
                </c:pt>
                <c:pt idx="3">
                  <c:v>پنج شنبه</c:v>
                </c:pt>
                <c:pt idx="4">
                  <c:v>جمعه</c:v>
                </c:pt>
                <c:pt idx="5">
                  <c:v>شنبه</c:v>
                </c:pt>
                <c:pt idx="6">
                  <c:v>یک شنبه</c:v>
                </c:pt>
              </c:strCache>
            </c:strRef>
          </c:cat>
          <c:val>
            <c:numRef>
              <c:f>Sheet5!$M$103:$M$109</c:f>
              <c:numCache>
                <c:formatCode>General</c:formatCode>
                <c:ptCount val="7"/>
                <c:pt idx="0">
                  <c:v>2</c:v>
                </c:pt>
                <c:pt idx="1">
                  <c:v>2</c:v>
                </c:pt>
                <c:pt idx="2">
                  <c:v>1</c:v>
                </c:pt>
                <c:pt idx="3">
                  <c:v>0</c:v>
                </c:pt>
                <c:pt idx="4">
                  <c:v>0</c:v>
                </c:pt>
                <c:pt idx="5">
                  <c:v>0</c:v>
                </c:pt>
                <c:pt idx="6">
                  <c:v>0</c:v>
                </c:pt>
              </c:numCache>
            </c:numRef>
          </c:val>
        </c:ser>
        <c:marker val="1"/>
        <c:axId val="65250048"/>
        <c:axId val="65251584"/>
      </c:lineChart>
      <c:catAx>
        <c:axId val="65250048"/>
        <c:scaling>
          <c:orientation val="maxMin"/>
        </c:scaling>
        <c:axPos val="b"/>
        <c:tickLblPos val="nextTo"/>
        <c:crossAx val="65251584"/>
        <c:crosses val="autoZero"/>
        <c:auto val="1"/>
        <c:lblAlgn val="ctr"/>
        <c:lblOffset val="100"/>
      </c:catAx>
      <c:valAx>
        <c:axId val="65251584"/>
        <c:scaling>
          <c:orientation val="minMax"/>
        </c:scaling>
        <c:axPos val="r"/>
        <c:majorGridlines/>
        <c:numFmt formatCode="General" sourceLinked="1"/>
        <c:tickLblPos val="nextTo"/>
        <c:crossAx val="65250048"/>
        <c:crosses val="autoZero"/>
        <c:crossBetween val="between"/>
      </c:valAx>
    </c:plotArea>
    <c:legend>
      <c:legendPos val="l"/>
      <c:layout/>
    </c:legend>
    <c:plotVisOnly val="1"/>
  </c:chart>
  <c:txPr>
    <a:bodyPr/>
    <a:lstStyle/>
    <a:p>
      <a:pPr>
        <a:defRPr sz="1800"/>
      </a:pPr>
      <a:endParaRPr lang="fa-IR"/>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C7B8AA-5A3A-450F-BE82-13FD414E3899}" type="doc">
      <dgm:prSet loTypeId="urn:microsoft.com/office/officeart/2005/8/layout/equation2" loCatId="process" qsTypeId="urn:microsoft.com/office/officeart/2005/8/quickstyle/3d1" qsCatId="3D" csTypeId="urn:microsoft.com/office/officeart/2005/8/colors/colorful2" csCatId="colorful" phldr="1"/>
      <dgm:spPr/>
    </dgm:pt>
    <dgm:pt modelId="{64B79231-A52D-4054-A636-42102061CBB4}">
      <dgm:prSet phldrT="[Text]" custT="1"/>
      <dgm:spPr/>
      <dgm:t>
        <a:bodyPr/>
        <a:lstStyle/>
        <a:p>
          <a:pPr rtl="1"/>
          <a:r>
            <a:rPr lang="en-US" sz="3600" dirty="0" smtClean="0"/>
            <a:t>Agenda building</a:t>
          </a:r>
          <a:endParaRPr lang="fa-IR" sz="3600" dirty="0"/>
        </a:p>
      </dgm:t>
    </dgm:pt>
    <dgm:pt modelId="{D504C958-D584-4E54-ABFB-8B5D8E6E3115}" type="parTrans" cxnId="{135CB023-32D3-4D37-9B54-B56076E7FD68}">
      <dgm:prSet/>
      <dgm:spPr/>
      <dgm:t>
        <a:bodyPr/>
        <a:lstStyle/>
        <a:p>
          <a:pPr rtl="1"/>
          <a:endParaRPr lang="fa-IR"/>
        </a:p>
      </dgm:t>
    </dgm:pt>
    <dgm:pt modelId="{70EF1752-1D4F-447D-BD01-83381D8A4140}" type="sibTrans" cxnId="{135CB023-32D3-4D37-9B54-B56076E7FD68}">
      <dgm:prSet/>
      <dgm:spPr/>
      <dgm:t>
        <a:bodyPr/>
        <a:lstStyle/>
        <a:p>
          <a:pPr rtl="1"/>
          <a:endParaRPr lang="fa-IR"/>
        </a:p>
      </dgm:t>
    </dgm:pt>
    <dgm:pt modelId="{01B7CFF8-8C62-4AF2-A8D0-FE5D8332E964}">
      <dgm:prSet phldrT="[Text]" custT="1"/>
      <dgm:spPr/>
      <dgm:t>
        <a:bodyPr/>
        <a:lstStyle/>
        <a:p>
          <a:pPr rtl="1"/>
          <a:r>
            <a:rPr lang="en-US" sz="2400" dirty="0" smtClean="0"/>
            <a:t>Gate Keeping</a:t>
          </a:r>
          <a:endParaRPr lang="fa-IR" sz="2400" dirty="0"/>
        </a:p>
      </dgm:t>
    </dgm:pt>
    <dgm:pt modelId="{82011737-56DC-429E-AC98-C168B5381819}" type="parTrans" cxnId="{EDF49D94-1946-444F-BF90-A8070B1AF6D1}">
      <dgm:prSet/>
      <dgm:spPr/>
      <dgm:t>
        <a:bodyPr/>
        <a:lstStyle/>
        <a:p>
          <a:pPr rtl="1"/>
          <a:endParaRPr lang="fa-IR"/>
        </a:p>
      </dgm:t>
    </dgm:pt>
    <dgm:pt modelId="{2240A226-B149-4B41-A241-E32821E58DC3}" type="sibTrans" cxnId="{EDF49D94-1946-444F-BF90-A8070B1AF6D1}">
      <dgm:prSet/>
      <dgm:spPr/>
      <dgm:t>
        <a:bodyPr/>
        <a:lstStyle/>
        <a:p>
          <a:pPr rtl="1"/>
          <a:endParaRPr lang="fa-IR"/>
        </a:p>
      </dgm:t>
    </dgm:pt>
    <dgm:pt modelId="{C45B08D5-CBA6-4F4D-A7DF-0BE2FF7F9B67}">
      <dgm:prSet phldrT="[Text]" custT="1"/>
      <dgm:spPr/>
      <dgm:t>
        <a:bodyPr/>
        <a:lstStyle/>
        <a:p>
          <a:pPr rtl="1"/>
          <a:r>
            <a:rPr lang="fa-IR" sz="4000" dirty="0" smtClean="0">
              <a:cs typeface="B Titr" pitchFamily="2" charset="-78"/>
            </a:rPr>
            <a:t>چارچوب نظری</a:t>
          </a:r>
          <a:endParaRPr lang="fa-IR" sz="4000" dirty="0">
            <a:cs typeface="B Titr" pitchFamily="2" charset="-78"/>
          </a:endParaRPr>
        </a:p>
      </dgm:t>
    </dgm:pt>
    <dgm:pt modelId="{060172D2-A18E-496A-84DB-6ABC7A6FF5FD}" type="parTrans" cxnId="{91B14AB8-399F-4E22-A343-31B3170AE968}">
      <dgm:prSet/>
      <dgm:spPr/>
      <dgm:t>
        <a:bodyPr/>
        <a:lstStyle/>
        <a:p>
          <a:pPr rtl="1"/>
          <a:endParaRPr lang="fa-IR"/>
        </a:p>
      </dgm:t>
    </dgm:pt>
    <dgm:pt modelId="{4DF6489A-929D-4327-8182-9C4514E12553}" type="sibTrans" cxnId="{91B14AB8-399F-4E22-A343-31B3170AE968}">
      <dgm:prSet/>
      <dgm:spPr/>
      <dgm:t>
        <a:bodyPr/>
        <a:lstStyle/>
        <a:p>
          <a:pPr rtl="1"/>
          <a:endParaRPr lang="fa-IR"/>
        </a:p>
      </dgm:t>
    </dgm:pt>
    <dgm:pt modelId="{539A6F28-6A4D-4F9B-B527-36DC85194511}" type="pres">
      <dgm:prSet presAssocID="{36C7B8AA-5A3A-450F-BE82-13FD414E3899}" presName="Name0" presStyleCnt="0">
        <dgm:presLayoutVars>
          <dgm:dir/>
          <dgm:resizeHandles val="exact"/>
        </dgm:presLayoutVars>
      </dgm:prSet>
      <dgm:spPr/>
    </dgm:pt>
    <dgm:pt modelId="{98862D2C-C286-472A-92B2-A0A156FC9987}" type="pres">
      <dgm:prSet presAssocID="{36C7B8AA-5A3A-450F-BE82-13FD414E3899}" presName="vNodes" presStyleCnt="0"/>
      <dgm:spPr/>
    </dgm:pt>
    <dgm:pt modelId="{C59FC651-7987-445F-A6C5-D88294DDF9EC}" type="pres">
      <dgm:prSet presAssocID="{64B79231-A52D-4054-A636-42102061CBB4}" presName="node" presStyleLbl="node1" presStyleIdx="0" presStyleCnt="3" custScaleX="181297" custScaleY="181297">
        <dgm:presLayoutVars>
          <dgm:bulletEnabled val="1"/>
        </dgm:presLayoutVars>
      </dgm:prSet>
      <dgm:spPr/>
      <dgm:t>
        <a:bodyPr/>
        <a:lstStyle/>
        <a:p>
          <a:pPr rtl="1"/>
          <a:endParaRPr lang="fa-IR"/>
        </a:p>
      </dgm:t>
    </dgm:pt>
    <dgm:pt modelId="{649D4ADC-1A5D-46B4-A0DF-5D521F8B4778}" type="pres">
      <dgm:prSet presAssocID="{70EF1752-1D4F-447D-BD01-83381D8A4140}" presName="spacerT" presStyleCnt="0"/>
      <dgm:spPr/>
    </dgm:pt>
    <dgm:pt modelId="{7A5C762D-D4C9-4730-B072-88D8C65FA79E}" type="pres">
      <dgm:prSet presAssocID="{70EF1752-1D4F-447D-BD01-83381D8A4140}" presName="sibTrans" presStyleLbl="sibTrans2D1" presStyleIdx="0" presStyleCnt="2"/>
      <dgm:spPr/>
      <dgm:t>
        <a:bodyPr/>
        <a:lstStyle/>
        <a:p>
          <a:pPr rtl="1"/>
          <a:endParaRPr lang="fa-IR"/>
        </a:p>
      </dgm:t>
    </dgm:pt>
    <dgm:pt modelId="{16ED235E-2F15-45C8-95F7-60DAF8331FF7}" type="pres">
      <dgm:prSet presAssocID="{70EF1752-1D4F-447D-BD01-83381D8A4140}" presName="spacerB" presStyleCnt="0"/>
      <dgm:spPr/>
    </dgm:pt>
    <dgm:pt modelId="{938C21CF-D017-49F5-84EE-5BC0A443BFA1}" type="pres">
      <dgm:prSet presAssocID="{01B7CFF8-8C62-4AF2-A8D0-FE5D8332E964}" presName="node" presStyleLbl="node1" presStyleIdx="1" presStyleCnt="3" custScaleX="131264">
        <dgm:presLayoutVars>
          <dgm:bulletEnabled val="1"/>
        </dgm:presLayoutVars>
      </dgm:prSet>
      <dgm:spPr/>
      <dgm:t>
        <a:bodyPr/>
        <a:lstStyle/>
        <a:p>
          <a:pPr rtl="1"/>
          <a:endParaRPr lang="fa-IR"/>
        </a:p>
      </dgm:t>
    </dgm:pt>
    <dgm:pt modelId="{3D377C06-5D7D-470A-B185-86BA01938AEB}" type="pres">
      <dgm:prSet presAssocID="{36C7B8AA-5A3A-450F-BE82-13FD414E3899}" presName="sibTransLast" presStyleLbl="sibTrans2D1" presStyleIdx="1" presStyleCnt="2"/>
      <dgm:spPr/>
      <dgm:t>
        <a:bodyPr/>
        <a:lstStyle/>
        <a:p>
          <a:pPr rtl="1"/>
          <a:endParaRPr lang="fa-IR"/>
        </a:p>
      </dgm:t>
    </dgm:pt>
    <dgm:pt modelId="{5A73B731-3666-439F-AC13-9EF939719E34}" type="pres">
      <dgm:prSet presAssocID="{36C7B8AA-5A3A-450F-BE82-13FD414E3899}" presName="connectorText" presStyleLbl="sibTrans2D1" presStyleIdx="1" presStyleCnt="2"/>
      <dgm:spPr/>
      <dgm:t>
        <a:bodyPr/>
        <a:lstStyle/>
        <a:p>
          <a:pPr rtl="1"/>
          <a:endParaRPr lang="fa-IR"/>
        </a:p>
      </dgm:t>
    </dgm:pt>
    <dgm:pt modelId="{A7AE8BE7-515F-474D-BA31-A86869A15D14}" type="pres">
      <dgm:prSet presAssocID="{36C7B8AA-5A3A-450F-BE82-13FD414E3899}" presName="lastNode" presStyleLbl="node1" presStyleIdx="2" presStyleCnt="3">
        <dgm:presLayoutVars>
          <dgm:bulletEnabled val="1"/>
        </dgm:presLayoutVars>
      </dgm:prSet>
      <dgm:spPr/>
      <dgm:t>
        <a:bodyPr/>
        <a:lstStyle/>
        <a:p>
          <a:pPr rtl="1"/>
          <a:endParaRPr lang="fa-IR"/>
        </a:p>
      </dgm:t>
    </dgm:pt>
  </dgm:ptLst>
  <dgm:cxnLst>
    <dgm:cxn modelId="{8DDC42FA-C167-40FB-881B-C0C7EC3EB603}" type="presOf" srcId="{01B7CFF8-8C62-4AF2-A8D0-FE5D8332E964}" destId="{938C21CF-D017-49F5-84EE-5BC0A443BFA1}" srcOrd="0" destOrd="0" presId="urn:microsoft.com/office/officeart/2005/8/layout/equation2"/>
    <dgm:cxn modelId="{91B14AB8-399F-4E22-A343-31B3170AE968}" srcId="{36C7B8AA-5A3A-450F-BE82-13FD414E3899}" destId="{C45B08D5-CBA6-4F4D-A7DF-0BE2FF7F9B67}" srcOrd="2" destOrd="0" parTransId="{060172D2-A18E-496A-84DB-6ABC7A6FF5FD}" sibTransId="{4DF6489A-929D-4327-8182-9C4514E12553}"/>
    <dgm:cxn modelId="{1F85D96C-0FD3-49E3-AF84-D934DB0C37EE}" type="presOf" srcId="{36C7B8AA-5A3A-450F-BE82-13FD414E3899}" destId="{539A6F28-6A4D-4F9B-B527-36DC85194511}" srcOrd="0" destOrd="0" presId="urn:microsoft.com/office/officeart/2005/8/layout/equation2"/>
    <dgm:cxn modelId="{9570D293-A5F6-4189-84EB-E97784412757}" type="presOf" srcId="{2240A226-B149-4B41-A241-E32821E58DC3}" destId="{3D377C06-5D7D-470A-B185-86BA01938AEB}" srcOrd="0" destOrd="0" presId="urn:microsoft.com/office/officeart/2005/8/layout/equation2"/>
    <dgm:cxn modelId="{EDF49D94-1946-444F-BF90-A8070B1AF6D1}" srcId="{36C7B8AA-5A3A-450F-BE82-13FD414E3899}" destId="{01B7CFF8-8C62-4AF2-A8D0-FE5D8332E964}" srcOrd="1" destOrd="0" parTransId="{82011737-56DC-429E-AC98-C168B5381819}" sibTransId="{2240A226-B149-4B41-A241-E32821E58DC3}"/>
    <dgm:cxn modelId="{52532A93-E41D-4635-9BC0-9B62FA59DFFB}" type="presOf" srcId="{C45B08D5-CBA6-4F4D-A7DF-0BE2FF7F9B67}" destId="{A7AE8BE7-515F-474D-BA31-A86869A15D14}" srcOrd="0" destOrd="0" presId="urn:microsoft.com/office/officeart/2005/8/layout/equation2"/>
    <dgm:cxn modelId="{417CDDA2-6A80-45F7-87D0-AB7CC3520387}" type="presOf" srcId="{64B79231-A52D-4054-A636-42102061CBB4}" destId="{C59FC651-7987-445F-A6C5-D88294DDF9EC}" srcOrd="0" destOrd="0" presId="urn:microsoft.com/office/officeart/2005/8/layout/equation2"/>
    <dgm:cxn modelId="{6D013FA6-07BA-4B63-8BAA-A247C15757CC}" type="presOf" srcId="{70EF1752-1D4F-447D-BD01-83381D8A4140}" destId="{7A5C762D-D4C9-4730-B072-88D8C65FA79E}" srcOrd="0" destOrd="0" presId="urn:microsoft.com/office/officeart/2005/8/layout/equation2"/>
    <dgm:cxn modelId="{135CB023-32D3-4D37-9B54-B56076E7FD68}" srcId="{36C7B8AA-5A3A-450F-BE82-13FD414E3899}" destId="{64B79231-A52D-4054-A636-42102061CBB4}" srcOrd="0" destOrd="0" parTransId="{D504C958-D584-4E54-ABFB-8B5D8E6E3115}" sibTransId="{70EF1752-1D4F-447D-BD01-83381D8A4140}"/>
    <dgm:cxn modelId="{3C30A886-09CA-4402-AC84-95B16F54657E}" type="presOf" srcId="{2240A226-B149-4B41-A241-E32821E58DC3}" destId="{5A73B731-3666-439F-AC13-9EF939719E34}" srcOrd="1" destOrd="0" presId="urn:microsoft.com/office/officeart/2005/8/layout/equation2"/>
    <dgm:cxn modelId="{34CE16BE-E927-453D-A2BC-EF9C50C7185D}" type="presParOf" srcId="{539A6F28-6A4D-4F9B-B527-36DC85194511}" destId="{98862D2C-C286-472A-92B2-A0A156FC9987}" srcOrd="0" destOrd="0" presId="urn:microsoft.com/office/officeart/2005/8/layout/equation2"/>
    <dgm:cxn modelId="{565FD9E7-A43A-4BA9-9DEC-1E5B1F258561}" type="presParOf" srcId="{98862D2C-C286-472A-92B2-A0A156FC9987}" destId="{C59FC651-7987-445F-A6C5-D88294DDF9EC}" srcOrd="0" destOrd="0" presId="urn:microsoft.com/office/officeart/2005/8/layout/equation2"/>
    <dgm:cxn modelId="{B7D29DCC-8C59-4C18-98E8-694A7805E072}" type="presParOf" srcId="{98862D2C-C286-472A-92B2-A0A156FC9987}" destId="{649D4ADC-1A5D-46B4-A0DF-5D521F8B4778}" srcOrd="1" destOrd="0" presId="urn:microsoft.com/office/officeart/2005/8/layout/equation2"/>
    <dgm:cxn modelId="{93817C47-DAED-4BF4-906E-597B62C96EDC}" type="presParOf" srcId="{98862D2C-C286-472A-92B2-A0A156FC9987}" destId="{7A5C762D-D4C9-4730-B072-88D8C65FA79E}" srcOrd="2" destOrd="0" presId="urn:microsoft.com/office/officeart/2005/8/layout/equation2"/>
    <dgm:cxn modelId="{F9C4CB94-3853-46D9-B5EE-EB32B6B870EA}" type="presParOf" srcId="{98862D2C-C286-472A-92B2-A0A156FC9987}" destId="{16ED235E-2F15-45C8-95F7-60DAF8331FF7}" srcOrd="3" destOrd="0" presId="urn:microsoft.com/office/officeart/2005/8/layout/equation2"/>
    <dgm:cxn modelId="{A6A1D394-C808-4E2A-BB8D-C29928E03A96}" type="presParOf" srcId="{98862D2C-C286-472A-92B2-A0A156FC9987}" destId="{938C21CF-D017-49F5-84EE-5BC0A443BFA1}" srcOrd="4" destOrd="0" presId="urn:microsoft.com/office/officeart/2005/8/layout/equation2"/>
    <dgm:cxn modelId="{83BD9BC6-63B9-4815-839D-AA46A917CA61}" type="presParOf" srcId="{539A6F28-6A4D-4F9B-B527-36DC85194511}" destId="{3D377C06-5D7D-470A-B185-86BA01938AEB}" srcOrd="1" destOrd="0" presId="urn:microsoft.com/office/officeart/2005/8/layout/equation2"/>
    <dgm:cxn modelId="{4459C679-5779-4AFE-B4E7-5444D5A737F7}" type="presParOf" srcId="{3D377C06-5D7D-470A-B185-86BA01938AEB}" destId="{5A73B731-3666-439F-AC13-9EF939719E34}" srcOrd="0" destOrd="0" presId="urn:microsoft.com/office/officeart/2005/8/layout/equation2"/>
    <dgm:cxn modelId="{A5B06A01-C248-48B4-AD0D-473989DCFF4F}" type="presParOf" srcId="{539A6F28-6A4D-4F9B-B527-36DC85194511}" destId="{A7AE8BE7-515F-474D-BA31-A86869A15D14}" srcOrd="2" destOrd="0" presId="urn:microsoft.com/office/officeart/2005/8/layout/equation2"/>
  </dgm:cxnLst>
  <dgm:bg/>
  <dgm:whole/>
</dgm:dataModel>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84902"/>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84902"/>
          </a:xfrm>
          <a:prstGeom prst="rect">
            <a:avLst/>
          </a:prstGeom>
        </p:spPr>
        <p:txBody>
          <a:bodyPr vert="horz" lIns="91440" tIns="45720" rIns="91440" bIns="45720" rtlCol="1"/>
          <a:lstStyle>
            <a:lvl1pPr algn="l">
              <a:defRPr sz="1200"/>
            </a:lvl1pPr>
          </a:lstStyle>
          <a:p>
            <a:fld id="{E70161A1-9E3B-4903-928F-1114907283E4}" type="datetimeFigureOut">
              <a:rPr lang="fa-IR" smtClean="0"/>
              <a:pPr/>
              <a:t>1432/12/03</a:t>
            </a:fld>
            <a:endParaRPr lang="fa-IR"/>
          </a:p>
        </p:txBody>
      </p:sp>
      <p:sp>
        <p:nvSpPr>
          <p:cNvPr id="4" name="Footer Placeholder 3"/>
          <p:cNvSpPr>
            <a:spLocks noGrp="1"/>
          </p:cNvSpPr>
          <p:nvPr>
            <p:ph type="ftr" sz="quarter" idx="2"/>
          </p:nvPr>
        </p:nvSpPr>
        <p:spPr>
          <a:xfrm>
            <a:off x="3886200" y="9211453"/>
            <a:ext cx="2971800" cy="484902"/>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9211453"/>
            <a:ext cx="2971800" cy="484902"/>
          </a:xfrm>
          <a:prstGeom prst="rect">
            <a:avLst/>
          </a:prstGeom>
        </p:spPr>
        <p:txBody>
          <a:bodyPr vert="horz" lIns="91440" tIns="45720" rIns="91440" bIns="45720" rtlCol="1" anchor="b"/>
          <a:lstStyle>
            <a:lvl1pPr algn="l">
              <a:defRPr sz="1200"/>
            </a:lvl1pPr>
          </a:lstStyle>
          <a:p>
            <a:fld id="{7E9ACCD5-96CA-491A-B1D2-E24FE4B9A87C}" type="slidenum">
              <a:rPr lang="fa-IR" smtClean="0"/>
              <a:pPr/>
              <a:t>‹#›</a:t>
            </a:fld>
            <a:endParaRPr lang="fa-I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84902"/>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84902"/>
          </a:xfrm>
          <a:prstGeom prst="rect">
            <a:avLst/>
          </a:prstGeom>
        </p:spPr>
        <p:txBody>
          <a:bodyPr vert="horz" lIns="91440" tIns="45720" rIns="91440" bIns="45720" rtlCol="1"/>
          <a:lstStyle>
            <a:lvl1pPr algn="l">
              <a:defRPr sz="1200"/>
            </a:lvl1pPr>
          </a:lstStyle>
          <a:p>
            <a:fld id="{28BAE678-FB90-43E9-8CC0-1EDCF98934DD}" type="datetimeFigureOut">
              <a:rPr lang="fa-IR" smtClean="0"/>
              <a:pPr/>
              <a:t>1432/12/03</a:t>
            </a:fld>
            <a:endParaRPr lang="fa-IR"/>
          </a:p>
        </p:txBody>
      </p:sp>
      <p:sp>
        <p:nvSpPr>
          <p:cNvPr id="4" name="Slide Image Placeholder 3"/>
          <p:cNvSpPr>
            <a:spLocks noGrp="1" noRot="1" noChangeAspect="1"/>
          </p:cNvSpPr>
          <p:nvPr>
            <p:ph type="sldImg" idx="2"/>
          </p:nvPr>
        </p:nvSpPr>
        <p:spPr>
          <a:xfrm>
            <a:off x="1004888" y="727075"/>
            <a:ext cx="4848225" cy="3636963"/>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606568"/>
            <a:ext cx="5486400" cy="4364117"/>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9211453"/>
            <a:ext cx="2971800" cy="484902"/>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9211453"/>
            <a:ext cx="2971800" cy="484902"/>
          </a:xfrm>
          <a:prstGeom prst="rect">
            <a:avLst/>
          </a:prstGeom>
        </p:spPr>
        <p:txBody>
          <a:bodyPr vert="horz" lIns="91440" tIns="45720" rIns="91440" bIns="45720" rtlCol="1" anchor="b"/>
          <a:lstStyle>
            <a:lvl1pPr algn="l">
              <a:defRPr sz="1200"/>
            </a:lvl1pPr>
          </a:lstStyle>
          <a:p>
            <a:fld id="{AF39C445-2BC4-4BE7-9BBB-B8F5271B29DE}"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AF39C445-2BC4-4BE7-9BBB-B8F5271B29DE}" type="slidenum">
              <a:rPr lang="fa-IR" smtClean="0"/>
              <a:pPr/>
              <a:t>1</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AF39C445-2BC4-4BE7-9BBB-B8F5271B29DE}" type="slidenum">
              <a:rPr lang="fa-IR" smtClean="0"/>
              <a:pPr/>
              <a:t>2</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AF39C445-2BC4-4BE7-9BBB-B8F5271B29DE}" type="slidenum">
              <a:rPr lang="fa-IR" smtClean="0"/>
              <a:pPr/>
              <a:t>4</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44F2FD90-A7E7-4D53-A5CE-DEC73B58E681}" type="datetimeFigureOut">
              <a:rPr lang="fa-IR" smtClean="0"/>
              <a:pPr/>
              <a:t>1432/12/03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0B8224D-0DFC-4D01-9E8F-1D1D5B2F431B}"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4F2FD90-A7E7-4D53-A5CE-DEC73B58E681}" type="datetimeFigureOut">
              <a:rPr lang="fa-IR" smtClean="0"/>
              <a:pPr/>
              <a:t>1432/12/03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0B8224D-0DFC-4D01-9E8F-1D1D5B2F431B}"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4F2FD90-A7E7-4D53-A5CE-DEC73B58E681}" type="datetimeFigureOut">
              <a:rPr lang="fa-IR" smtClean="0"/>
              <a:pPr/>
              <a:t>1432/12/03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0B8224D-0DFC-4D01-9E8F-1D1D5B2F431B}"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4F2FD90-A7E7-4D53-A5CE-DEC73B58E681}" type="datetimeFigureOut">
              <a:rPr lang="fa-IR" smtClean="0"/>
              <a:pPr/>
              <a:t>1432/12/03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0B8224D-0DFC-4D01-9E8F-1D1D5B2F431B}"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F2FD90-A7E7-4D53-A5CE-DEC73B58E681}" type="datetimeFigureOut">
              <a:rPr lang="fa-IR" smtClean="0"/>
              <a:pPr/>
              <a:t>1432/12/03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0B8224D-0DFC-4D01-9E8F-1D1D5B2F431B}"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44F2FD90-A7E7-4D53-A5CE-DEC73B58E681}" type="datetimeFigureOut">
              <a:rPr lang="fa-IR" smtClean="0"/>
              <a:pPr/>
              <a:t>1432/12/03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0B8224D-0DFC-4D01-9E8F-1D1D5B2F431B}"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44F2FD90-A7E7-4D53-A5CE-DEC73B58E681}" type="datetimeFigureOut">
              <a:rPr lang="fa-IR" smtClean="0"/>
              <a:pPr/>
              <a:t>1432/12/03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0B8224D-0DFC-4D01-9E8F-1D1D5B2F431B}"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44F2FD90-A7E7-4D53-A5CE-DEC73B58E681}" type="datetimeFigureOut">
              <a:rPr lang="fa-IR" smtClean="0"/>
              <a:pPr/>
              <a:t>1432/12/03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0B8224D-0DFC-4D01-9E8F-1D1D5B2F431B}"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2FD90-A7E7-4D53-A5CE-DEC73B58E681}" type="datetimeFigureOut">
              <a:rPr lang="fa-IR" smtClean="0"/>
              <a:pPr/>
              <a:t>1432/12/03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0B8224D-0DFC-4D01-9E8F-1D1D5B2F431B}"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F2FD90-A7E7-4D53-A5CE-DEC73B58E681}" type="datetimeFigureOut">
              <a:rPr lang="fa-IR" smtClean="0"/>
              <a:pPr/>
              <a:t>1432/12/03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0B8224D-0DFC-4D01-9E8F-1D1D5B2F431B}"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F2FD90-A7E7-4D53-A5CE-DEC73B58E681}" type="datetimeFigureOut">
              <a:rPr lang="fa-IR" smtClean="0"/>
              <a:pPr/>
              <a:t>1432/12/03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0B8224D-0DFC-4D01-9E8F-1D1D5B2F431B}"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4F2FD90-A7E7-4D53-A5CE-DEC73B58E681}" type="datetimeFigureOut">
              <a:rPr lang="fa-IR" smtClean="0"/>
              <a:pPr/>
              <a:t>1432/12/03</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0B8224D-0DFC-4D01-9E8F-1D1D5B2F431B}"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323536_vdSFTtZx.jpg"/>
          <p:cNvPicPr>
            <a:picLocks noChangeAspect="1"/>
          </p:cNvPicPr>
          <p:nvPr/>
        </p:nvPicPr>
        <p:blipFill>
          <a:blip r:embed="rId3" cstate="print"/>
          <a:stretch>
            <a:fillRect/>
          </a:stretch>
        </p:blipFill>
        <p:spPr>
          <a:xfrm>
            <a:off x="-31" y="0"/>
            <a:ext cx="9144031" cy="6858000"/>
          </a:xfrm>
          <a:prstGeom prst="rect">
            <a:avLst/>
          </a:prstGeom>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normAutofit fontScale="92500" lnSpcReduction="10000"/>
          </a:bodyPr>
          <a:lstStyle/>
          <a:p>
            <a:pPr>
              <a:buSzPct val="100000"/>
              <a:buNone/>
            </a:pPr>
            <a:r>
              <a:rPr lang="fa-IR" sz="4100" b="1" dirty="0" smtClean="0">
                <a:effectLst>
                  <a:outerShdw blurRad="38100" dist="38100" dir="2700000" algn="tl">
                    <a:srgbClr val="000000">
                      <a:alpha val="43137"/>
                    </a:srgbClr>
                  </a:outerShdw>
                </a:effectLst>
                <a:cs typeface="B Yagut" pitchFamily="2" charset="-78"/>
              </a:rPr>
              <a:t>هدف اصلی</a:t>
            </a:r>
          </a:p>
          <a:p>
            <a:pPr marL="0" indent="0" algn="just">
              <a:buNone/>
            </a:pPr>
            <a:r>
              <a:rPr lang="hi-IN" dirty="0" smtClean="0"/>
              <a:t>بررسی مسیر برنامه</a:t>
            </a:r>
            <a:r>
              <a:rPr lang="fa-IR" dirty="0" smtClean="0"/>
              <a:t> ارتباطی راهبردی روابط عمومی </a:t>
            </a:r>
            <a:r>
              <a:rPr lang="hi-IN" dirty="0" smtClean="0"/>
              <a:t>شرکت </a:t>
            </a:r>
            <a:r>
              <a:rPr lang="hi-IN" b="1" dirty="0" smtClean="0">
                <a:solidFill>
                  <a:srgbClr val="FF0000"/>
                </a:solidFill>
                <a:effectLst>
                  <a:outerShdw blurRad="38100" dist="38100" dir="2700000" algn="tl">
                    <a:srgbClr val="000000">
                      <a:alpha val="43137"/>
                    </a:srgbClr>
                  </a:outerShdw>
                </a:effectLst>
              </a:rPr>
              <a:t>آب و نیرو</a:t>
            </a:r>
            <a:r>
              <a:rPr lang="hi-IN" dirty="0" smtClean="0"/>
              <a:t> </a:t>
            </a:r>
            <a:r>
              <a:rPr lang="fa-IR" dirty="0" smtClean="0"/>
              <a:t>در پیشگیری از بروز بحران رسانه ای سد سیمره </a:t>
            </a:r>
            <a:r>
              <a:rPr lang="hi-IN" dirty="0" smtClean="0"/>
              <a:t>از طریق مطالعه موردی بازتاب خبری بحران رسانه</a:t>
            </a:r>
            <a:r>
              <a:rPr lang="fa-IR" dirty="0" smtClean="0"/>
              <a:t> </a:t>
            </a:r>
            <a:r>
              <a:rPr lang="hi-IN" dirty="0" smtClean="0"/>
              <a:t>ای </a:t>
            </a:r>
            <a:r>
              <a:rPr lang="fa-IR" dirty="0" smtClean="0"/>
              <a:t>آبگیری </a:t>
            </a:r>
            <a:r>
              <a:rPr lang="hi-IN" dirty="0" smtClean="0"/>
              <a:t>سد سیوند </a:t>
            </a:r>
            <a:r>
              <a:rPr lang="fa-IR" dirty="0" smtClean="0"/>
              <a:t>است</a:t>
            </a:r>
            <a:r>
              <a:rPr lang="hi-IN" dirty="0" smtClean="0"/>
              <a:t>.</a:t>
            </a:r>
            <a:r>
              <a:rPr lang="fa-IR" dirty="0" smtClean="0"/>
              <a:t> </a:t>
            </a:r>
            <a:r>
              <a:rPr lang="hi-IN" dirty="0" smtClean="0"/>
              <a:t>دستیابی به هدف با تحلیل </a:t>
            </a:r>
            <a:r>
              <a:rPr lang="fa-IR" dirty="0" smtClean="0"/>
              <a:t>محتوای </a:t>
            </a:r>
            <a:r>
              <a:rPr lang="hi-IN" dirty="0" smtClean="0"/>
              <a:t>اخبار آبگیری سد</a:t>
            </a:r>
            <a:r>
              <a:rPr lang="fa-IR" dirty="0" smtClean="0"/>
              <a:t> </a:t>
            </a:r>
            <a:r>
              <a:rPr lang="hi-IN" dirty="0" smtClean="0"/>
              <a:t>سيوند و سيمره </a:t>
            </a:r>
            <a:r>
              <a:rPr lang="fa-IR" dirty="0" smtClean="0"/>
              <a:t>در </a:t>
            </a:r>
            <a:r>
              <a:rPr lang="hi-IN" dirty="0" smtClean="0"/>
              <a:t>روزنامه</a:t>
            </a:r>
            <a:r>
              <a:rPr lang="fa-IR" dirty="0" smtClean="0"/>
              <a:t> </a:t>
            </a:r>
            <a:r>
              <a:rPr lang="hi-IN" dirty="0" smtClean="0"/>
              <a:t>هاي سراسري و خبرگزاري</a:t>
            </a:r>
            <a:r>
              <a:rPr lang="fa-IR" dirty="0" smtClean="0"/>
              <a:t> </a:t>
            </a:r>
            <a:r>
              <a:rPr lang="hi-IN" dirty="0" smtClean="0"/>
              <a:t>ها و </a:t>
            </a:r>
            <a:r>
              <a:rPr lang="fa-IR" dirty="0" smtClean="0"/>
              <a:t>سوگیری آنها </a:t>
            </a:r>
            <a:r>
              <a:rPr lang="hi-IN" dirty="0" smtClean="0"/>
              <a:t>نسبت به </a:t>
            </a:r>
            <a:r>
              <a:rPr lang="fa-IR" dirty="0" smtClean="0"/>
              <a:t>تاثیر این پروژه ها بر </a:t>
            </a:r>
            <a:r>
              <a:rPr lang="hi-IN" dirty="0" smtClean="0"/>
              <a:t>میراث فرهنگی و تخریب آثار باستانی است.</a:t>
            </a:r>
            <a:endParaRPr lang="fa-IR" dirty="0" smtClean="0"/>
          </a:p>
          <a:p>
            <a:pPr marL="0" indent="0" algn="just">
              <a:buNone/>
            </a:pPr>
            <a:r>
              <a:rPr lang="fa-IR" dirty="0" smtClean="0"/>
              <a:t>در این مقاله تلاش شده با مقایسه تطبیقی نمونه آماری اخبار سد سیوند و سیمره، عملکرد روابط عمومی شرکت در اجرای پروژه </a:t>
            </a:r>
            <a:r>
              <a:rPr lang="fa-IR" b="1" dirty="0" smtClean="0">
                <a:solidFill>
                  <a:srgbClr val="FF0000"/>
                </a:solidFill>
                <a:effectLst>
                  <a:outerShdw blurRad="38100" dist="38100" dir="2700000" algn="tl">
                    <a:srgbClr val="000000">
                      <a:alpha val="43137"/>
                    </a:srgbClr>
                  </a:outerShdw>
                </a:effectLst>
              </a:rPr>
              <a:t>«پیشگیری از بحران رسانه ای سد سیمره» </a:t>
            </a:r>
            <a:r>
              <a:rPr lang="fa-IR" dirty="0" smtClean="0"/>
              <a:t>در طول چهار سال ارزیابی گردد. </a:t>
            </a:r>
            <a:endParaRPr lang="en-US" dirty="0" smtClean="0"/>
          </a:p>
          <a:p>
            <a:pPr marL="0" indent="268288" algn="just">
              <a:buNone/>
            </a:pPr>
            <a:endParaRPr lang="fa-IR" dirty="0"/>
          </a:p>
        </p:txBody>
      </p:sp>
    </p:spTree>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000364" y="274638"/>
            <a:ext cx="2928958" cy="1143000"/>
          </a:xfrm>
        </p:spPr>
        <p:style>
          <a:lnRef idx="0">
            <a:schemeClr val="accent2"/>
          </a:lnRef>
          <a:fillRef idx="3">
            <a:schemeClr val="accent2"/>
          </a:fillRef>
          <a:effectRef idx="3">
            <a:schemeClr val="accent2"/>
          </a:effectRef>
          <a:fontRef idx="minor">
            <a:schemeClr val="lt1"/>
          </a:fontRef>
        </p:style>
        <p:txBody>
          <a:bodyPr>
            <a:normAutofit/>
          </a:bodyPr>
          <a:lstStyle/>
          <a:p>
            <a:r>
              <a:rPr lang="fa-IR" b="1" dirty="0" smtClean="0">
                <a:cs typeface="B Titr" pitchFamily="2" charset="-78"/>
              </a:rPr>
              <a:t>تاکید</a:t>
            </a:r>
            <a:endParaRPr lang="fa-IR" b="1" dirty="0">
              <a:cs typeface="B Titr" pitchFamily="2" charset="-78"/>
            </a:endParaRPr>
          </a:p>
        </p:txBody>
      </p:sp>
      <p:sp>
        <p:nvSpPr>
          <p:cNvPr id="2" name="Content Placeholder 1"/>
          <p:cNvSpPr>
            <a:spLocks noGrp="1"/>
          </p:cNvSpPr>
          <p:nvPr>
            <p:ph idx="1"/>
          </p:nvPr>
        </p:nvSpPr>
        <p:spPr>
          <a:xfrm>
            <a:off x="857224" y="1928802"/>
            <a:ext cx="7358114" cy="4214842"/>
          </a:xfrm>
          <a:blipFill>
            <a:blip r:embed="rId3"/>
            <a:tile tx="0" ty="0" sx="100000" sy="100000" flip="none" algn="tl"/>
          </a:blipFill>
          <a:effectLst>
            <a:innerShdw blurRad="63500" dist="50800" dir="13500000">
              <a:prstClr val="black">
                <a:alpha val="50000"/>
              </a:prstClr>
            </a:innerShdw>
          </a:effectLst>
        </p:spPr>
        <p:txBody>
          <a:bodyPr wrap="square" numCol="1">
            <a:normAutofit lnSpcReduction="10000"/>
          </a:bodyPr>
          <a:lstStyle/>
          <a:p>
            <a:pPr marL="87313" indent="22225" algn="ctr">
              <a:buNone/>
            </a:pPr>
            <a:endParaRPr lang="fa-IR" sz="2800" dirty="0" smtClean="0">
              <a:cs typeface="B Titr" pitchFamily="2" charset="-78"/>
            </a:endParaRPr>
          </a:p>
          <a:p>
            <a:pPr marL="87313" indent="22225" algn="ctr">
              <a:buNone/>
            </a:pPr>
            <a:r>
              <a:rPr lang="fa-IR" sz="2800" dirty="0" smtClean="0">
                <a:cs typeface="B Titr" pitchFamily="2" charset="-78"/>
              </a:rPr>
              <a:t>بررسی بازتاب خبری اعتراضات به آبگیری سد سیوند به معنی ارزیابی عملکرد روابط عمومی های ذیربط این سد یا سازمان میراث فرهنگی وقت نیست.</a:t>
            </a:r>
          </a:p>
          <a:p>
            <a:pPr marL="87313" indent="22225" algn="ctr">
              <a:buNone/>
            </a:pPr>
            <a:endParaRPr lang="en-US" sz="2800" dirty="0" smtClean="0">
              <a:cs typeface="B Titr" pitchFamily="2" charset="-78"/>
            </a:endParaRPr>
          </a:p>
          <a:p>
            <a:pPr marL="87313" indent="22225" algn="ctr">
              <a:buNone/>
            </a:pPr>
            <a:r>
              <a:rPr lang="fa-IR" sz="2800" dirty="0" smtClean="0"/>
              <a:t>بدیهی ست </a:t>
            </a:r>
            <a:r>
              <a:rPr lang="hi-IN" sz="2800" dirty="0" smtClean="0"/>
              <a:t>مقایسه </a:t>
            </a:r>
            <a:r>
              <a:rPr lang="fa-IR" sz="2800" dirty="0" smtClean="0"/>
              <a:t>عملکرد </a:t>
            </a:r>
            <a:r>
              <a:rPr lang="hi-IN" sz="2800" dirty="0" smtClean="0"/>
              <a:t>روابط عمومی </a:t>
            </a:r>
            <a:r>
              <a:rPr lang="fa-IR" sz="2800" dirty="0" smtClean="0"/>
              <a:t>ها </a:t>
            </a:r>
            <a:r>
              <a:rPr lang="hi-IN" sz="2800" dirty="0" smtClean="0"/>
              <a:t>در </a:t>
            </a:r>
            <a:r>
              <a:rPr lang="fa-IR" sz="2800" dirty="0" smtClean="0">
                <a:cs typeface="B Titr" pitchFamily="2" charset="-78"/>
              </a:rPr>
              <a:t>فضای رسانه ای، سیاسی و اجتماعی متفاوت علمی نیست.</a:t>
            </a:r>
            <a:r>
              <a:rPr lang="hi-IN" sz="2800" dirty="0" smtClean="0"/>
              <a:t> </a:t>
            </a:r>
            <a:r>
              <a:rPr lang="fa-IR" sz="2800" dirty="0" smtClean="0"/>
              <a:t>قیاس در این تحقیق صرفا به دلیل تشابهات موضوعی و شرایط حاشیه ای مشابه دو سد بوده و از آمار مربوط به سد سیوند صرفا به عنوان نمونه قیاسی استفاده شده است.</a:t>
            </a:r>
            <a:endParaRPr lang="en-US" sz="2800" dirty="0" smtClean="0">
              <a:cs typeface="B Titr"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fa-IR" b="1" dirty="0" smtClean="0">
                <a:effectLst>
                  <a:outerShdw blurRad="38100" dist="38100" dir="2700000" algn="tl">
                    <a:srgbClr val="000000">
                      <a:alpha val="43137"/>
                    </a:srgbClr>
                  </a:outerShdw>
                </a:effectLst>
                <a:cs typeface="B Titr" pitchFamily="2" charset="-78"/>
              </a:rPr>
              <a:t>تبعات بحران رسانه ای سد سیوند</a:t>
            </a:r>
            <a:endParaRPr lang="fa-IR" b="1" dirty="0">
              <a:effectLst>
                <a:outerShdw blurRad="38100" dist="38100" dir="2700000" algn="tl">
                  <a:srgbClr val="000000">
                    <a:alpha val="43137"/>
                  </a:srgbClr>
                </a:outerShdw>
              </a:effectLst>
              <a:cs typeface="B Titr" pitchFamily="2" charset="-78"/>
            </a:endParaRPr>
          </a:p>
        </p:txBody>
      </p:sp>
      <p:sp>
        <p:nvSpPr>
          <p:cNvPr id="5" name="Content Placeholder 4"/>
          <p:cNvSpPr>
            <a:spLocks noGrp="1"/>
          </p:cNvSpPr>
          <p:nvPr>
            <p:ph idx="1"/>
          </p:nvPr>
        </p:nvSpPr>
        <p:spPr/>
        <p:txBody>
          <a:bodyPr>
            <a:normAutofit fontScale="55000" lnSpcReduction="20000"/>
          </a:bodyPr>
          <a:lstStyle/>
          <a:p>
            <a:pPr marL="0" indent="0" algn="just">
              <a:buNone/>
            </a:pPr>
            <a:r>
              <a:rPr lang="fa-IR" sz="3600" dirty="0" smtClean="0">
                <a:cs typeface="B Yagut" pitchFamily="2" charset="-78"/>
              </a:rPr>
              <a:t>سد سيوند در محل تنگ بلاغي در فاصله 80 كيلومتري شمال شرقي شيراز واقع شده است. </a:t>
            </a:r>
          </a:p>
          <a:p>
            <a:pPr marL="0" indent="0" algn="just">
              <a:buNone/>
            </a:pPr>
            <a:r>
              <a:rPr lang="fa-IR" sz="3600" dirty="0" smtClean="0"/>
              <a:t>برجستگی </a:t>
            </a:r>
            <a:r>
              <a:rPr lang="fa-IR" sz="3600" dirty="0" smtClean="0">
                <a:cs typeface="B Yagut" pitchFamily="2" charset="-78"/>
              </a:rPr>
              <a:t>اخبار پیرامون</a:t>
            </a:r>
            <a:r>
              <a:rPr lang="fa-IR" sz="3600" b="1" i="1" dirty="0" smtClean="0">
                <a:cs typeface="B Yagut" pitchFamily="2" charset="-78"/>
              </a:rPr>
              <a:t> </a:t>
            </a:r>
            <a:r>
              <a:rPr lang="fa-IR" sz="3600" dirty="0" smtClean="0">
                <a:cs typeface="B Yagut" pitchFamily="2" charset="-78"/>
              </a:rPr>
              <a:t>آن</a:t>
            </a:r>
            <a:r>
              <a:rPr lang="fa-IR" sz="3600" b="1" i="1" dirty="0" smtClean="0">
                <a:cs typeface="B Yagut" pitchFamily="2" charset="-78"/>
              </a:rPr>
              <a:t> </a:t>
            </a:r>
            <a:r>
              <a:rPr lang="fa-IR" sz="3600" dirty="0" smtClean="0">
                <a:cs typeface="B Yagut" pitchFamily="2" charset="-78"/>
              </a:rPr>
              <a:t>در رسانه ها</a:t>
            </a:r>
            <a:r>
              <a:rPr lang="hi-IN" sz="3600" dirty="0" smtClean="0"/>
              <a:t>، </a:t>
            </a:r>
            <a:r>
              <a:rPr lang="fa-IR" sz="3600" dirty="0" smtClean="0">
                <a:cs typeface="B Yagut" pitchFamily="2" charset="-78"/>
              </a:rPr>
              <a:t>با</a:t>
            </a:r>
            <a:r>
              <a:rPr lang="hi-IN" sz="3600" dirty="0" smtClean="0"/>
              <a:t> شایعه زیرب رفتن </a:t>
            </a:r>
            <a:r>
              <a:rPr lang="fa-IR" sz="3600" dirty="0" smtClean="0">
                <a:cs typeface="B Yagut" pitchFamily="2" charset="-78"/>
              </a:rPr>
              <a:t>مجموعه میراث جهانی پاسارگاد در مخزن این سد آغاز</a:t>
            </a:r>
            <a:r>
              <a:rPr lang="hi-IN" sz="3600" dirty="0" smtClean="0"/>
              <a:t> </a:t>
            </a:r>
            <a:r>
              <a:rPr lang="fa-IR" sz="3600" dirty="0" smtClean="0"/>
              <a:t>و با خطر تاثیر رطوبت آن به دلیل تغییر اقلیمبرتخریب تدریجی آثار ادامه یافت. </a:t>
            </a:r>
            <a:r>
              <a:rPr lang="hi-IN" sz="3600" dirty="0" smtClean="0"/>
              <a:t>برجسته</a:t>
            </a:r>
            <a:r>
              <a:rPr lang="fa-IR" sz="3600" dirty="0" smtClean="0">
                <a:cs typeface="B Yagut" pitchFamily="2" charset="-78"/>
              </a:rPr>
              <a:t> </a:t>
            </a:r>
            <a:r>
              <a:rPr lang="hi-IN" sz="3600" dirty="0" smtClean="0"/>
              <a:t>سازی این </a:t>
            </a:r>
            <a:r>
              <a:rPr lang="fa-IR" sz="3600" dirty="0" smtClean="0"/>
              <a:t>شایعه </a:t>
            </a:r>
            <a:r>
              <a:rPr lang="hi-IN" sz="3600" dirty="0" smtClean="0"/>
              <a:t>در رسانه</a:t>
            </a:r>
            <a:r>
              <a:rPr lang="fa-IR" sz="3600" dirty="0" smtClean="0"/>
              <a:t> </a:t>
            </a:r>
            <a:r>
              <a:rPr lang="hi-IN" sz="3600" dirty="0" smtClean="0"/>
              <a:t>های </a:t>
            </a:r>
            <a:r>
              <a:rPr lang="fa-IR" sz="3600" dirty="0" smtClean="0">
                <a:cs typeface="B Yagut" pitchFamily="2" charset="-78"/>
              </a:rPr>
              <a:t>رسمی و </a:t>
            </a:r>
            <a:r>
              <a:rPr lang="hi-IN" sz="3600" dirty="0" smtClean="0"/>
              <a:t>غیر</a:t>
            </a:r>
            <a:r>
              <a:rPr lang="fa-IR" sz="3600" dirty="0" smtClean="0">
                <a:cs typeface="B Yagut" pitchFamily="2" charset="-78"/>
              </a:rPr>
              <a:t> </a:t>
            </a:r>
            <a:r>
              <a:rPr lang="hi-IN" sz="3600" dirty="0" smtClean="0"/>
              <a:t>رسمی </a:t>
            </a:r>
            <a:r>
              <a:rPr lang="fa-IR" sz="3600" dirty="0" smtClean="0">
                <a:cs typeface="B Yagut" pitchFamily="2" charset="-78"/>
              </a:rPr>
              <a:t>داخلی و خارجی </a:t>
            </a:r>
            <a:r>
              <a:rPr lang="hi-IN" sz="3600" dirty="0" smtClean="0"/>
              <a:t>در طول</a:t>
            </a:r>
            <a:r>
              <a:rPr lang="fa-IR" sz="3600" dirty="0" smtClean="0"/>
              <a:t> بیش از</a:t>
            </a:r>
            <a:r>
              <a:rPr lang="hi-IN" sz="3600" dirty="0" smtClean="0"/>
              <a:t> </a:t>
            </a:r>
            <a:r>
              <a:rPr lang="fa-IR" sz="3600" dirty="0" smtClean="0">
                <a:cs typeface="B Yagut" pitchFamily="2" charset="-78"/>
              </a:rPr>
              <a:t>3</a:t>
            </a:r>
            <a:r>
              <a:rPr lang="hi-IN" sz="3600" dirty="0" smtClean="0"/>
              <a:t> سال </a:t>
            </a:r>
            <a:r>
              <a:rPr lang="fa-IR" sz="3600" dirty="0" smtClean="0">
                <a:cs typeface="B Yagut" pitchFamily="2" charset="-78"/>
              </a:rPr>
              <a:t>پیش از آبگیری </a:t>
            </a:r>
            <a:r>
              <a:rPr lang="hi-IN" sz="3600" dirty="0" smtClean="0"/>
              <a:t>باعث شد، منافع مثبت این پروژه در استان </a:t>
            </a:r>
            <a:r>
              <a:rPr lang="fa-IR" sz="3600" dirty="0" smtClean="0">
                <a:cs typeface="B Yagut" pitchFamily="2" charset="-78"/>
              </a:rPr>
              <a:t>کم آبی</a:t>
            </a:r>
            <a:r>
              <a:rPr lang="hi-IN" sz="3600" dirty="0" smtClean="0"/>
              <a:t> مثل </a:t>
            </a:r>
            <a:r>
              <a:rPr lang="hi-IN" sz="5100" b="1" i="1" dirty="0" smtClean="0"/>
              <a:t>فارس</a:t>
            </a:r>
            <a:r>
              <a:rPr lang="hi-IN" sz="5100" dirty="0" smtClean="0"/>
              <a:t> </a:t>
            </a:r>
            <a:r>
              <a:rPr lang="hi-IN" sz="3600" dirty="0" smtClean="0"/>
              <a:t>تحت شعاع قرا</a:t>
            </a:r>
            <a:r>
              <a:rPr lang="fa-IR" sz="3600" dirty="0" smtClean="0">
                <a:cs typeface="B Yagut" pitchFamily="2" charset="-78"/>
              </a:rPr>
              <a:t>ر گیرد و </a:t>
            </a:r>
            <a:r>
              <a:rPr lang="hi-IN" sz="3600" dirty="0" smtClean="0"/>
              <a:t>درنهایت </a:t>
            </a:r>
            <a:r>
              <a:rPr lang="fa-IR" sz="3600" dirty="0" smtClean="0"/>
              <a:t>منتهی به </a:t>
            </a:r>
            <a:r>
              <a:rPr lang="hi-IN" sz="3600" dirty="0" smtClean="0"/>
              <a:t>شکایت حقوقی </a:t>
            </a:r>
            <a:r>
              <a:rPr lang="fa-IR" sz="3600" dirty="0" smtClean="0"/>
              <a:t>گردد.</a:t>
            </a:r>
            <a:r>
              <a:rPr lang="fa-IR" sz="3600" dirty="0" smtClean="0">
                <a:cs typeface="B Yagut" pitchFamily="2" charset="-78"/>
              </a:rPr>
              <a:t>(محمدعلی دادخواه و شیرین عبادی وکیل بیش از 4هزار ایرانی شاکی این پرونده  شدند)</a:t>
            </a:r>
          </a:p>
          <a:p>
            <a:pPr marL="0" indent="0" algn="just">
              <a:buNone/>
            </a:pPr>
            <a:r>
              <a:rPr lang="fa-IR" sz="4400" dirty="0" smtClean="0">
                <a:cs typeface="B Yagut" pitchFamily="2" charset="-78"/>
              </a:rPr>
              <a:t>در این بحران، ابتدا </a:t>
            </a:r>
            <a:r>
              <a:rPr lang="fa-IR" sz="4400" b="1" i="1" dirty="0" smtClean="0">
                <a:cs typeface="B Yagut" pitchFamily="2" charset="-78"/>
              </a:rPr>
              <a:t>سازمان میراث فرهنگی </a:t>
            </a:r>
            <a:r>
              <a:rPr lang="fa-IR" sz="4400" dirty="0" smtClean="0">
                <a:cs typeface="B Yagut" pitchFamily="2" charset="-78"/>
              </a:rPr>
              <a:t>به دلیل صدور مجوز آبگیری نشانگاه انتقادات قرار گرفت و سپس متولیان سدسازی و </a:t>
            </a:r>
            <a:r>
              <a:rPr lang="fa-IR" sz="4400" b="1" i="1" dirty="0" smtClean="0">
                <a:cs typeface="B Yagut" pitchFamily="2" charset="-78"/>
              </a:rPr>
              <a:t>وزارت نیرو به دلیل عدم مطالعه و مکان یابی کارشناسی</a:t>
            </a:r>
            <a:r>
              <a:rPr lang="fa-IR" sz="4400" dirty="0" smtClean="0">
                <a:cs typeface="B Yagut" pitchFamily="2" charset="-78"/>
              </a:rPr>
              <a:t>. </a:t>
            </a:r>
          </a:p>
          <a:p>
            <a:pPr marL="0" indent="0" algn="just">
              <a:buNone/>
            </a:pPr>
            <a:r>
              <a:rPr lang="fa-IR" sz="4400" dirty="0" smtClean="0">
                <a:cs typeface="B Yagut" pitchFamily="2" charset="-78"/>
              </a:rPr>
              <a:t>هر دو نهاد دولتی علاوه بر اتهام عدم مطالعه کارشناسی و فنی، بلکه در ظن اتهام تخریب عمدی آثار باستانی ایران قرار گرفتند. </a:t>
            </a:r>
          </a:p>
          <a:p>
            <a:pPr marL="0" indent="0" algn="just">
              <a:buNone/>
            </a:pPr>
            <a:r>
              <a:rPr lang="fa-IR" sz="4400" dirty="0" smtClean="0">
                <a:cs typeface="B Yagut" pitchFamily="2" charset="-78"/>
              </a:rPr>
              <a:t>متاسفانه این موضوع موجب شد، یک پروژه مهندسی در حوزه سیاست گسترش پیدا کرده و موجب خدشه دار شدن چهره داخلی و خارجی کشور شود.</a:t>
            </a:r>
            <a:endParaRPr lang="en-US" sz="4400" dirty="0" smtClean="0">
              <a:cs typeface="B Yagut" pitchFamily="2" charset="-78"/>
            </a:endParaRPr>
          </a:p>
          <a:p>
            <a:pPr algn="just"/>
            <a:endParaRPr lang="fa-IR" dirty="0">
              <a:cs typeface="B Yagut" pitchFamily="2" charset="-78"/>
            </a:endParaRP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8fk10ddzlyg2zcxgmdnl.jpg"/>
          <p:cNvPicPr>
            <a:picLocks noChangeAspect="1"/>
          </p:cNvPicPr>
          <p:nvPr/>
        </p:nvPicPr>
        <p:blipFill>
          <a:blip r:embed="rId2" cstate="print"/>
          <a:stretch>
            <a:fillRect/>
          </a:stretch>
        </p:blipFill>
        <p:spPr>
          <a:xfrm>
            <a:off x="142843" y="71414"/>
            <a:ext cx="5924127" cy="36433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Content Placeholder 7" descr="e4htvjhc6r1ptxpuj1.jpg"/>
          <p:cNvPicPr>
            <a:picLocks noGrp="1" noChangeAspect="1"/>
          </p:cNvPicPr>
          <p:nvPr>
            <p:ph idx="1"/>
          </p:nvPr>
        </p:nvPicPr>
        <p:blipFill>
          <a:blip r:embed="rId3" cstate="print"/>
          <a:stretch>
            <a:fillRect/>
          </a:stretch>
        </p:blipFill>
        <p:spPr>
          <a:xfrm>
            <a:off x="4643438" y="642918"/>
            <a:ext cx="4443205" cy="610051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9" descr="h6c3mx3arg8iapehz69b.jpg"/>
          <p:cNvPicPr>
            <a:picLocks noChangeAspect="1"/>
          </p:cNvPicPr>
          <p:nvPr/>
        </p:nvPicPr>
        <p:blipFill>
          <a:blip r:embed="rId4" cstate="print"/>
          <a:stretch>
            <a:fillRect/>
          </a:stretch>
        </p:blipFill>
        <p:spPr>
          <a:xfrm>
            <a:off x="190196" y="2714620"/>
            <a:ext cx="4096052" cy="41434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10).jpg"/>
          <p:cNvPicPr>
            <a:picLocks noChangeAspect="1"/>
          </p:cNvPicPr>
          <p:nvPr/>
        </p:nvPicPr>
        <p:blipFill>
          <a:blip r:embed="rId2"/>
          <a:stretch>
            <a:fillRect/>
          </a:stretch>
        </p:blipFill>
        <p:spPr>
          <a:xfrm>
            <a:off x="2808321" y="161920"/>
            <a:ext cx="2873938" cy="2152678"/>
          </a:xfrm>
          <a:prstGeom prst="rect">
            <a:avLst/>
          </a:prstGeom>
        </p:spPr>
      </p:pic>
      <p:pic>
        <p:nvPicPr>
          <p:cNvPr id="3" name="Picture 2" descr="images (13).jpg"/>
          <p:cNvPicPr>
            <a:picLocks noChangeAspect="1"/>
          </p:cNvPicPr>
          <p:nvPr/>
        </p:nvPicPr>
        <p:blipFill>
          <a:blip r:embed="rId3"/>
          <a:stretch>
            <a:fillRect/>
          </a:stretch>
        </p:blipFill>
        <p:spPr>
          <a:xfrm>
            <a:off x="0" y="0"/>
            <a:ext cx="3390386" cy="2533678"/>
          </a:xfrm>
          <a:prstGeom prst="rect">
            <a:avLst/>
          </a:prstGeom>
          <a:ln>
            <a:noFill/>
          </a:ln>
          <a:effectLst>
            <a:outerShdw blurRad="292100" dist="139700" dir="2700000" algn="tl" rotWithShape="0">
              <a:srgbClr val="333333">
                <a:alpha val="65000"/>
              </a:srgbClr>
            </a:outerShdw>
          </a:effectLst>
        </p:spPr>
      </p:pic>
      <p:pic>
        <p:nvPicPr>
          <p:cNvPr id="4" name="Picture 3" descr="images (14).jpg"/>
          <p:cNvPicPr>
            <a:picLocks noChangeAspect="1"/>
          </p:cNvPicPr>
          <p:nvPr/>
        </p:nvPicPr>
        <p:blipFill>
          <a:blip r:embed="rId4"/>
          <a:stretch>
            <a:fillRect/>
          </a:stretch>
        </p:blipFill>
        <p:spPr>
          <a:xfrm>
            <a:off x="138039" y="3857629"/>
            <a:ext cx="2876640" cy="28384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images (2).jpg"/>
          <p:cNvPicPr>
            <a:picLocks noChangeAspect="1"/>
          </p:cNvPicPr>
          <p:nvPr/>
        </p:nvPicPr>
        <p:blipFill>
          <a:blip r:embed="rId5"/>
          <a:stretch>
            <a:fillRect/>
          </a:stretch>
        </p:blipFill>
        <p:spPr>
          <a:xfrm>
            <a:off x="5429256" y="4000504"/>
            <a:ext cx="3487418" cy="2612196"/>
          </a:xfrm>
          <a:prstGeom prst="rect">
            <a:avLst/>
          </a:prstGeom>
          <a:ln>
            <a:noFill/>
          </a:ln>
          <a:effectLst>
            <a:outerShdw blurRad="292100" dist="139700" dir="2700000" algn="tl" rotWithShape="0">
              <a:srgbClr val="333333">
                <a:alpha val="65000"/>
              </a:srgbClr>
            </a:outerShdw>
          </a:effectLst>
        </p:spPr>
      </p:pic>
      <p:pic>
        <p:nvPicPr>
          <p:cNvPr id="6" name="Picture 5" descr="images (3).jpg"/>
          <p:cNvPicPr>
            <a:picLocks noChangeAspect="1"/>
          </p:cNvPicPr>
          <p:nvPr/>
        </p:nvPicPr>
        <p:blipFill>
          <a:blip r:embed="rId6"/>
          <a:stretch>
            <a:fillRect/>
          </a:stretch>
        </p:blipFill>
        <p:spPr>
          <a:xfrm>
            <a:off x="6308783" y="161920"/>
            <a:ext cx="3478191" cy="2314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images (7).jpg"/>
          <p:cNvPicPr>
            <a:picLocks noChangeAspect="1"/>
          </p:cNvPicPr>
          <p:nvPr/>
        </p:nvPicPr>
        <p:blipFill>
          <a:blip r:embed="rId7"/>
          <a:stretch>
            <a:fillRect/>
          </a:stretch>
        </p:blipFill>
        <p:spPr>
          <a:xfrm>
            <a:off x="3153798" y="3705016"/>
            <a:ext cx="2204020" cy="2938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images (6).jpg"/>
          <p:cNvPicPr>
            <a:picLocks noChangeAspect="1"/>
          </p:cNvPicPr>
          <p:nvPr/>
        </p:nvPicPr>
        <p:blipFill>
          <a:blip r:embed="rId8"/>
          <a:stretch>
            <a:fillRect/>
          </a:stretch>
        </p:blipFill>
        <p:spPr>
          <a:xfrm>
            <a:off x="4880023" y="590548"/>
            <a:ext cx="1790700" cy="2552700"/>
          </a:xfrm>
          <a:prstGeom prst="rect">
            <a:avLst/>
          </a:prstGeom>
          <a:ln>
            <a:noFill/>
          </a:ln>
          <a:effectLst>
            <a:outerShdw blurRad="292100" dist="139700" dir="2700000" algn="tl" rotWithShape="0">
              <a:srgbClr val="333333">
                <a:alpha val="65000"/>
              </a:srgbClr>
            </a:outerShdw>
          </a:effectLst>
        </p:spPr>
      </p:pic>
      <p:pic>
        <p:nvPicPr>
          <p:cNvPr id="9" name="Picture 8" descr="images (9).jpg"/>
          <p:cNvPicPr>
            <a:picLocks noChangeAspect="1"/>
          </p:cNvPicPr>
          <p:nvPr/>
        </p:nvPicPr>
        <p:blipFill>
          <a:blip r:embed="rId9"/>
          <a:stretch>
            <a:fillRect/>
          </a:stretch>
        </p:blipFill>
        <p:spPr>
          <a:xfrm>
            <a:off x="3857620" y="2857496"/>
            <a:ext cx="4562482" cy="890536"/>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descr="images (12).jpg"/>
          <p:cNvPicPr>
            <a:picLocks noChangeAspect="1"/>
          </p:cNvPicPr>
          <p:nvPr/>
        </p:nvPicPr>
        <p:blipFill>
          <a:blip r:embed="rId10"/>
          <a:stretch>
            <a:fillRect/>
          </a:stretch>
        </p:blipFill>
        <p:spPr>
          <a:xfrm>
            <a:off x="214282" y="1928802"/>
            <a:ext cx="3338069" cy="25003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
            <a:ext cx="9144000" cy="428628"/>
          </a:xfrm>
        </p:spPr>
        <p:style>
          <a:lnRef idx="0">
            <a:schemeClr val="accent6"/>
          </a:lnRef>
          <a:fillRef idx="3">
            <a:schemeClr val="accent6"/>
          </a:fillRef>
          <a:effectRef idx="3">
            <a:schemeClr val="accent6"/>
          </a:effectRef>
          <a:fontRef idx="minor">
            <a:schemeClr val="lt1"/>
          </a:fontRef>
        </p:style>
        <p:txBody>
          <a:bodyPr>
            <a:normAutofit fontScale="90000"/>
          </a:bodyPr>
          <a:lstStyle/>
          <a:p>
            <a:r>
              <a:rPr lang="fa-IR" sz="3200" dirty="0" smtClean="0">
                <a:cs typeface="B Titr" pitchFamily="2" charset="-78"/>
              </a:rPr>
              <a:t>مشخصات دو پروژه</a:t>
            </a:r>
            <a:endParaRPr lang="fa-IR" sz="3200" dirty="0">
              <a:cs typeface="B Titr" pitchFamily="2" charset="-78"/>
            </a:endParaRPr>
          </a:p>
        </p:txBody>
      </p:sp>
      <p:graphicFrame>
        <p:nvGraphicFramePr>
          <p:cNvPr id="4" name="Table 3"/>
          <p:cNvGraphicFramePr>
            <a:graphicFrameLocks noGrp="1"/>
          </p:cNvGraphicFramePr>
          <p:nvPr/>
        </p:nvGraphicFramePr>
        <p:xfrm>
          <a:off x="285720" y="500042"/>
          <a:ext cx="8501122" cy="6309360"/>
        </p:xfrm>
        <a:graphic>
          <a:graphicData uri="http://schemas.openxmlformats.org/drawingml/2006/table">
            <a:tbl>
              <a:tblPr rtl="1"/>
              <a:tblGrid>
                <a:gridCol w="2078138"/>
                <a:gridCol w="3179804"/>
                <a:gridCol w="3243180"/>
              </a:tblGrid>
              <a:tr h="267905">
                <a:tc>
                  <a:txBody>
                    <a:bodyPr/>
                    <a:lstStyle/>
                    <a:p>
                      <a:pPr algn="ctr" rtl="1">
                        <a:lnSpc>
                          <a:spcPct val="115000"/>
                        </a:lnSpc>
                        <a:spcAft>
                          <a:spcPts val="0"/>
                        </a:spcAft>
                      </a:pPr>
                      <a:r>
                        <a:rPr lang="fa-IR" sz="2400" b="1" dirty="0">
                          <a:latin typeface="Cambria"/>
                          <a:ea typeface="Times New Roman"/>
                          <a:cs typeface="B Titr" pitchFamily="2" charset="-78"/>
                        </a:rPr>
                        <a:t>موضوع</a:t>
                      </a:r>
                      <a:endParaRPr lang="en-US" sz="2000" dirty="0">
                        <a:latin typeface="Calibri"/>
                        <a:ea typeface="Calibri"/>
                        <a:cs typeface="B Titr" pitchFamily="2" charset="-78"/>
                      </a:endParaRPr>
                    </a:p>
                  </a:txBody>
                  <a:tcPr marL="90042" marR="9004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fa-IR" sz="2400" b="1" dirty="0">
                          <a:latin typeface="Cambria"/>
                          <a:ea typeface="Times New Roman"/>
                          <a:cs typeface="B Titr" pitchFamily="2" charset="-78"/>
                        </a:rPr>
                        <a:t>سد سيوند</a:t>
                      </a:r>
                      <a:endParaRPr lang="en-US" sz="2000" dirty="0">
                        <a:latin typeface="Calibri"/>
                        <a:ea typeface="Calibri"/>
                        <a:cs typeface="B Titr" pitchFamily="2" charset="-78"/>
                      </a:endParaRPr>
                    </a:p>
                  </a:txBody>
                  <a:tcPr marL="90042" marR="9004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fa-IR" sz="2400" b="1" dirty="0">
                          <a:latin typeface="Cambria"/>
                          <a:ea typeface="Times New Roman"/>
                          <a:cs typeface="B Titr" pitchFamily="2" charset="-78"/>
                        </a:rPr>
                        <a:t>سد سيمره</a:t>
                      </a:r>
                      <a:endParaRPr lang="en-US" sz="2000" dirty="0">
                        <a:latin typeface="Calibri"/>
                        <a:ea typeface="Calibri"/>
                        <a:cs typeface="B Titr" pitchFamily="2" charset="-78"/>
                      </a:endParaRPr>
                    </a:p>
                  </a:txBody>
                  <a:tcPr marL="90042" marR="9004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tcPr>
                </a:tc>
              </a:tr>
              <a:tr h="223254">
                <a:tc>
                  <a:txBody>
                    <a:bodyPr/>
                    <a:lstStyle/>
                    <a:p>
                      <a:pPr algn="r" rtl="1">
                        <a:lnSpc>
                          <a:spcPct val="115000"/>
                        </a:lnSpc>
                        <a:spcAft>
                          <a:spcPts val="0"/>
                        </a:spcAft>
                      </a:pPr>
                      <a:r>
                        <a:rPr lang="fa-IR" sz="1800" b="1" dirty="0">
                          <a:latin typeface="Cambria"/>
                          <a:ea typeface="Times New Roman"/>
                          <a:cs typeface="B Mitra"/>
                        </a:rPr>
                        <a:t>مطالعات مقدماتی طرح</a:t>
                      </a:r>
                      <a:endParaRPr lang="en-US" sz="1800" dirty="0">
                        <a:latin typeface="Calibri"/>
                        <a:ea typeface="Calibri"/>
                        <a:cs typeface="B Mitra"/>
                      </a:endParaRPr>
                    </a:p>
                  </a:txBody>
                  <a:tcPr marL="90042" marR="9004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lgn="ctr" rtl="1">
                        <a:lnSpc>
                          <a:spcPct val="115000"/>
                        </a:lnSpc>
                        <a:spcAft>
                          <a:spcPts val="0"/>
                        </a:spcAft>
                      </a:pPr>
                      <a:r>
                        <a:rPr lang="fa-IR" sz="2000" dirty="0">
                          <a:latin typeface="Calibri"/>
                          <a:ea typeface="Calibri"/>
                          <a:cs typeface="B Mitra"/>
                        </a:rPr>
                        <a:t>1349</a:t>
                      </a:r>
                      <a:endParaRPr lang="en-US" sz="1800" dirty="0">
                        <a:latin typeface="Calibri"/>
                        <a:ea typeface="Calibri"/>
                        <a:cs typeface="B Mitra"/>
                      </a:endParaRPr>
                    </a:p>
                  </a:txBody>
                  <a:tcPr marL="90042" marR="9004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lgn="ctr" rtl="1">
                        <a:lnSpc>
                          <a:spcPct val="115000"/>
                        </a:lnSpc>
                        <a:spcAft>
                          <a:spcPts val="0"/>
                        </a:spcAft>
                      </a:pPr>
                      <a:r>
                        <a:rPr lang="fa-IR" sz="2000" dirty="0">
                          <a:latin typeface="Calibri"/>
                          <a:ea typeface="Calibri"/>
                          <a:cs typeface="B Mitra"/>
                        </a:rPr>
                        <a:t>1351</a:t>
                      </a:r>
                      <a:endParaRPr lang="en-US" sz="1800" dirty="0">
                        <a:latin typeface="Calibri"/>
                        <a:ea typeface="Calibri"/>
                        <a:cs typeface="B Mitra"/>
                      </a:endParaRPr>
                    </a:p>
                  </a:txBody>
                  <a:tcPr marL="90042" marR="9004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223254">
                <a:tc>
                  <a:txBody>
                    <a:bodyPr/>
                    <a:lstStyle/>
                    <a:p>
                      <a:pPr algn="r" rtl="1">
                        <a:lnSpc>
                          <a:spcPct val="115000"/>
                        </a:lnSpc>
                        <a:spcAft>
                          <a:spcPts val="0"/>
                        </a:spcAft>
                      </a:pPr>
                      <a:r>
                        <a:rPr lang="fa-IR" sz="1800" b="1" dirty="0">
                          <a:latin typeface="Cambria"/>
                          <a:ea typeface="Times New Roman"/>
                          <a:cs typeface="B Mitra"/>
                        </a:rPr>
                        <a:t>اخذ کد اجرایی</a:t>
                      </a:r>
                      <a:endParaRPr lang="en-US" sz="1800" dirty="0">
                        <a:latin typeface="Calibri"/>
                        <a:ea typeface="Calibri"/>
                        <a:cs typeface="B Mitra"/>
                      </a:endParaRPr>
                    </a:p>
                  </a:txBody>
                  <a:tcPr marL="90042" marR="9004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fa-IR" sz="2000" dirty="0">
                          <a:latin typeface="Calibri"/>
                          <a:ea typeface="Calibri"/>
                          <a:cs typeface="B Mitra"/>
                        </a:rPr>
                        <a:t>دوره سازندگی</a:t>
                      </a:r>
                      <a:endParaRPr lang="en-US" sz="1800" dirty="0">
                        <a:latin typeface="Calibri"/>
                        <a:ea typeface="Calibri"/>
                        <a:cs typeface="B Mitra"/>
                      </a:endParaRPr>
                    </a:p>
                  </a:txBody>
                  <a:tcPr marL="90042" marR="9004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fa-IR" sz="2000">
                          <a:latin typeface="Calibri"/>
                          <a:ea typeface="Calibri"/>
                          <a:cs typeface="B Mitra"/>
                        </a:rPr>
                        <a:t>دوره سازندگی</a:t>
                      </a:r>
                      <a:endParaRPr lang="en-US" sz="1800">
                        <a:latin typeface="Calibri"/>
                        <a:ea typeface="Calibri"/>
                        <a:cs typeface="B Mitra"/>
                      </a:endParaRPr>
                    </a:p>
                  </a:txBody>
                  <a:tcPr marL="90042" marR="9004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23254">
                <a:tc>
                  <a:txBody>
                    <a:bodyPr/>
                    <a:lstStyle/>
                    <a:p>
                      <a:pPr algn="r" rtl="1">
                        <a:lnSpc>
                          <a:spcPct val="115000"/>
                        </a:lnSpc>
                        <a:spcAft>
                          <a:spcPts val="0"/>
                        </a:spcAft>
                      </a:pPr>
                      <a:r>
                        <a:rPr lang="fa-IR" sz="1800" b="1" dirty="0">
                          <a:latin typeface="Cambria"/>
                          <a:ea typeface="Times New Roman"/>
                          <a:cs typeface="B Mitra"/>
                        </a:rPr>
                        <a:t>فصل افتتاح پروژه</a:t>
                      </a:r>
                      <a:endParaRPr lang="en-US" sz="1800" dirty="0">
                        <a:latin typeface="Calibri"/>
                        <a:ea typeface="Calibri"/>
                        <a:cs typeface="B Mitra"/>
                      </a:endParaRPr>
                    </a:p>
                  </a:txBody>
                  <a:tcPr marL="90042" marR="9004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lgn="ctr" rtl="1">
                        <a:lnSpc>
                          <a:spcPct val="115000"/>
                        </a:lnSpc>
                        <a:spcAft>
                          <a:spcPts val="0"/>
                        </a:spcAft>
                      </a:pPr>
                      <a:r>
                        <a:rPr lang="fa-IR" sz="2000" dirty="0" smtClean="0">
                          <a:latin typeface="Calibri"/>
                          <a:ea typeface="Calibri"/>
                          <a:cs typeface="B Mitra"/>
                        </a:rPr>
                        <a:t>بهار-آخر</a:t>
                      </a:r>
                      <a:r>
                        <a:rPr lang="fa-IR" sz="2000" baseline="0" dirty="0" smtClean="0">
                          <a:latin typeface="Calibri"/>
                          <a:ea typeface="Calibri"/>
                          <a:cs typeface="B Mitra"/>
                        </a:rPr>
                        <a:t> فروردین</a:t>
                      </a:r>
                      <a:endParaRPr lang="en-US" sz="1800" dirty="0">
                        <a:latin typeface="Calibri"/>
                        <a:ea typeface="Calibri"/>
                        <a:cs typeface="B Mitra"/>
                      </a:endParaRPr>
                    </a:p>
                  </a:txBody>
                  <a:tcPr marL="90042" marR="9004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lgn="ctr" rtl="1">
                        <a:lnSpc>
                          <a:spcPct val="115000"/>
                        </a:lnSpc>
                        <a:spcAft>
                          <a:spcPts val="0"/>
                        </a:spcAft>
                      </a:pPr>
                      <a:r>
                        <a:rPr lang="fa-IR" sz="2000" dirty="0" smtClean="0">
                          <a:latin typeface="Calibri"/>
                          <a:ea typeface="Calibri"/>
                          <a:cs typeface="B Mitra"/>
                        </a:rPr>
                        <a:t>بهار-آخر اردیبهشت</a:t>
                      </a:r>
                      <a:endParaRPr lang="en-US" sz="1800" dirty="0">
                        <a:latin typeface="Calibri"/>
                        <a:ea typeface="Calibri"/>
                        <a:cs typeface="B Mitra"/>
                      </a:endParaRPr>
                    </a:p>
                  </a:txBody>
                  <a:tcPr marL="90042" marR="9004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223254">
                <a:tc>
                  <a:txBody>
                    <a:bodyPr/>
                    <a:lstStyle/>
                    <a:p>
                      <a:pPr algn="r" rtl="1">
                        <a:lnSpc>
                          <a:spcPct val="115000"/>
                        </a:lnSpc>
                        <a:spcAft>
                          <a:spcPts val="0"/>
                        </a:spcAft>
                      </a:pPr>
                      <a:r>
                        <a:rPr lang="fa-IR" sz="1800" b="1" dirty="0">
                          <a:latin typeface="Cambria"/>
                          <a:ea typeface="Times New Roman"/>
                          <a:cs typeface="B Mitra"/>
                        </a:rPr>
                        <a:t>دوره آبگيري</a:t>
                      </a:r>
                      <a:endParaRPr lang="en-US" sz="1800" dirty="0">
                        <a:latin typeface="Calibri"/>
                        <a:ea typeface="Calibri"/>
                        <a:cs typeface="B Mitra"/>
                      </a:endParaRPr>
                    </a:p>
                  </a:txBody>
                  <a:tcPr marL="90042" marR="9004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fa-IR" sz="2000" dirty="0" smtClean="0">
                          <a:latin typeface="Calibri"/>
                          <a:ea typeface="Calibri"/>
                          <a:cs typeface="B Mitra"/>
                        </a:rPr>
                        <a:t>سال دوم دولت </a:t>
                      </a:r>
                      <a:r>
                        <a:rPr lang="fa-IR" sz="2000" dirty="0">
                          <a:latin typeface="Calibri"/>
                          <a:ea typeface="Calibri"/>
                          <a:cs typeface="B Mitra"/>
                        </a:rPr>
                        <a:t>نهم-1386</a:t>
                      </a:r>
                      <a:endParaRPr lang="en-US" sz="1800" dirty="0">
                        <a:latin typeface="Calibri"/>
                        <a:ea typeface="Calibri"/>
                        <a:cs typeface="B Mitra"/>
                      </a:endParaRPr>
                    </a:p>
                  </a:txBody>
                  <a:tcPr marL="90042" marR="9004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fa-IR" sz="2000" dirty="0" smtClean="0">
                          <a:latin typeface="Calibri"/>
                          <a:ea typeface="Calibri"/>
                          <a:cs typeface="B Mitra"/>
                        </a:rPr>
                        <a:t>سال دوم</a:t>
                      </a:r>
                      <a:r>
                        <a:rPr lang="fa-IR" sz="2000" baseline="0" dirty="0" smtClean="0">
                          <a:latin typeface="Calibri"/>
                          <a:ea typeface="Calibri"/>
                          <a:cs typeface="B Mitra"/>
                        </a:rPr>
                        <a:t> </a:t>
                      </a:r>
                      <a:r>
                        <a:rPr lang="fa-IR" sz="2000" dirty="0" smtClean="0">
                          <a:latin typeface="Calibri"/>
                          <a:ea typeface="Calibri"/>
                          <a:cs typeface="B Mitra"/>
                        </a:rPr>
                        <a:t>دولت </a:t>
                      </a:r>
                      <a:r>
                        <a:rPr lang="fa-IR" sz="2000" dirty="0">
                          <a:latin typeface="Calibri"/>
                          <a:ea typeface="Calibri"/>
                          <a:cs typeface="B Mitra"/>
                        </a:rPr>
                        <a:t>دهم-1390</a:t>
                      </a:r>
                      <a:endParaRPr lang="en-US" sz="1800" dirty="0">
                        <a:latin typeface="Calibri"/>
                        <a:ea typeface="Calibri"/>
                        <a:cs typeface="B Mitra"/>
                      </a:endParaRPr>
                    </a:p>
                  </a:txBody>
                  <a:tcPr marL="90042" marR="9004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23254">
                <a:tc>
                  <a:txBody>
                    <a:bodyPr/>
                    <a:lstStyle/>
                    <a:p>
                      <a:pPr algn="r" rtl="1">
                        <a:lnSpc>
                          <a:spcPct val="115000"/>
                        </a:lnSpc>
                        <a:spcAft>
                          <a:spcPts val="0"/>
                        </a:spcAft>
                      </a:pPr>
                      <a:r>
                        <a:rPr lang="fa-IR" sz="1800" b="1" dirty="0">
                          <a:latin typeface="Cambria"/>
                          <a:ea typeface="Times New Roman"/>
                          <a:cs typeface="B Mitra"/>
                        </a:rPr>
                        <a:t>روز آبگیری</a:t>
                      </a:r>
                      <a:endParaRPr lang="en-US" sz="1800" dirty="0">
                        <a:latin typeface="Calibri"/>
                        <a:ea typeface="Calibri"/>
                        <a:cs typeface="B Mitra"/>
                      </a:endParaRPr>
                    </a:p>
                  </a:txBody>
                  <a:tcPr marL="90042" marR="9004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lgn="ctr" rtl="1">
                        <a:lnSpc>
                          <a:spcPct val="115000"/>
                        </a:lnSpc>
                        <a:spcAft>
                          <a:spcPts val="0"/>
                        </a:spcAft>
                      </a:pPr>
                      <a:r>
                        <a:rPr lang="fa-IR" sz="2000" dirty="0">
                          <a:latin typeface="Calibri"/>
                          <a:ea typeface="Calibri"/>
                          <a:cs typeface="B Mitra"/>
                        </a:rPr>
                        <a:t>پنج شنبه</a:t>
                      </a:r>
                      <a:endParaRPr lang="en-US" sz="1800" dirty="0">
                        <a:latin typeface="Calibri"/>
                        <a:ea typeface="Calibri"/>
                        <a:cs typeface="B Mitra"/>
                      </a:endParaRPr>
                    </a:p>
                  </a:txBody>
                  <a:tcPr marL="90042" marR="9004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lgn="ctr" rtl="1">
                        <a:lnSpc>
                          <a:spcPct val="115000"/>
                        </a:lnSpc>
                        <a:spcAft>
                          <a:spcPts val="0"/>
                        </a:spcAft>
                      </a:pPr>
                      <a:r>
                        <a:rPr lang="fa-IR" sz="2000" dirty="0">
                          <a:latin typeface="Calibri"/>
                          <a:ea typeface="Calibri"/>
                          <a:cs typeface="B Mitra"/>
                        </a:rPr>
                        <a:t>پنج شنبه</a:t>
                      </a:r>
                      <a:endParaRPr lang="en-US" sz="1800" dirty="0">
                        <a:latin typeface="Calibri"/>
                        <a:ea typeface="Calibri"/>
                        <a:cs typeface="B Mitra"/>
                      </a:endParaRPr>
                    </a:p>
                  </a:txBody>
                  <a:tcPr marL="90042" marR="9004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223254">
                <a:tc>
                  <a:txBody>
                    <a:bodyPr/>
                    <a:lstStyle/>
                    <a:p>
                      <a:pPr algn="r" rtl="1">
                        <a:lnSpc>
                          <a:spcPct val="115000"/>
                        </a:lnSpc>
                        <a:spcAft>
                          <a:spcPts val="0"/>
                        </a:spcAft>
                      </a:pPr>
                      <a:r>
                        <a:rPr lang="fa-IR" sz="1800" b="1" dirty="0">
                          <a:latin typeface="Cambria"/>
                          <a:ea typeface="Times New Roman"/>
                          <a:cs typeface="B Mitra"/>
                        </a:rPr>
                        <a:t>آغاز آبگیری </a:t>
                      </a:r>
                      <a:r>
                        <a:rPr lang="fa-IR" sz="1800" b="1" dirty="0" smtClean="0">
                          <a:latin typeface="Cambria"/>
                          <a:ea typeface="Times New Roman"/>
                          <a:cs typeface="B Mitra"/>
                        </a:rPr>
                        <a:t>توسط</a:t>
                      </a:r>
                      <a:endParaRPr lang="en-US" sz="1800" dirty="0">
                        <a:latin typeface="Calibri"/>
                        <a:ea typeface="Calibri"/>
                        <a:cs typeface="B Mitra"/>
                      </a:endParaRPr>
                    </a:p>
                  </a:txBody>
                  <a:tcPr marL="90042" marR="9004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fa-IR" sz="2000" dirty="0">
                          <a:latin typeface="Calibri"/>
                          <a:ea typeface="Calibri"/>
                          <a:cs typeface="B Mitra"/>
                        </a:rPr>
                        <a:t>محمود احمدي </a:t>
                      </a:r>
                      <a:r>
                        <a:rPr lang="fa-IR" sz="2000" dirty="0" smtClean="0">
                          <a:latin typeface="Calibri"/>
                          <a:ea typeface="Calibri"/>
                          <a:cs typeface="B Mitra"/>
                        </a:rPr>
                        <a:t>نژاد-حضور در محل سد</a:t>
                      </a:r>
                      <a:endParaRPr lang="en-US" sz="1800" dirty="0">
                        <a:latin typeface="Calibri"/>
                        <a:ea typeface="Calibri"/>
                        <a:cs typeface="B Mitra"/>
                      </a:endParaRPr>
                    </a:p>
                  </a:txBody>
                  <a:tcPr marL="90042" marR="9004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fa-IR" sz="2000" dirty="0">
                          <a:latin typeface="Calibri"/>
                          <a:ea typeface="Calibri"/>
                          <a:cs typeface="B Mitra"/>
                        </a:rPr>
                        <a:t>محمود احمدي </a:t>
                      </a:r>
                      <a:r>
                        <a:rPr lang="fa-IR" sz="2000" dirty="0" smtClean="0">
                          <a:latin typeface="Calibri"/>
                          <a:ea typeface="Calibri"/>
                          <a:cs typeface="B Mitra"/>
                        </a:rPr>
                        <a:t>نژاد-</a:t>
                      </a:r>
                      <a:r>
                        <a:rPr lang="fa-IR" sz="2000" baseline="0" dirty="0" smtClean="0">
                          <a:latin typeface="Calibri"/>
                          <a:ea typeface="Calibri"/>
                          <a:cs typeface="B Mitra"/>
                        </a:rPr>
                        <a:t> ویدئو کنفرانس</a:t>
                      </a:r>
                      <a:endParaRPr lang="en-US" sz="1800" dirty="0">
                        <a:latin typeface="Calibri"/>
                        <a:ea typeface="Calibri"/>
                        <a:cs typeface="B Mitra"/>
                      </a:endParaRPr>
                    </a:p>
                  </a:txBody>
                  <a:tcPr marL="90042" marR="9004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602785">
                <a:tc>
                  <a:txBody>
                    <a:bodyPr/>
                    <a:lstStyle/>
                    <a:p>
                      <a:pPr algn="r" rtl="1">
                        <a:lnSpc>
                          <a:spcPct val="115000"/>
                        </a:lnSpc>
                        <a:spcAft>
                          <a:spcPts val="0"/>
                        </a:spcAft>
                      </a:pPr>
                      <a:r>
                        <a:rPr lang="fa-IR" sz="1800" b="1" dirty="0">
                          <a:latin typeface="Cambria"/>
                          <a:ea typeface="Times New Roman"/>
                          <a:cs typeface="B Mitra"/>
                        </a:rPr>
                        <a:t>اعلام زمان آغاز آبگیری</a:t>
                      </a:r>
                      <a:endParaRPr lang="en-US" sz="1800" dirty="0">
                        <a:latin typeface="Calibri"/>
                        <a:ea typeface="Calibri"/>
                        <a:cs typeface="B Mitra"/>
                      </a:endParaRPr>
                    </a:p>
                  </a:txBody>
                  <a:tcPr marL="90042" marR="9004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lgn="ctr" rtl="1">
                        <a:lnSpc>
                          <a:spcPct val="115000"/>
                        </a:lnSpc>
                        <a:spcAft>
                          <a:spcPts val="0"/>
                        </a:spcAft>
                      </a:pPr>
                      <a:r>
                        <a:rPr lang="fa-IR" sz="1800" dirty="0">
                          <a:latin typeface="Calibri"/>
                          <a:ea typeface="Calibri"/>
                          <a:cs typeface="B Mitra"/>
                        </a:rPr>
                        <a:t>قریب­الوقوع و بدون اعلام </a:t>
                      </a:r>
                      <a:r>
                        <a:rPr lang="fa-IR" sz="1800" dirty="0" smtClean="0">
                          <a:latin typeface="Calibri"/>
                          <a:ea typeface="Calibri"/>
                          <a:cs typeface="B Mitra"/>
                        </a:rPr>
                        <a:t>قبلی و در حاشیه سفر استانی هیئت دولت به استان فارس</a:t>
                      </a:r>
                      <a:endParaRPr lang="en-US" sz="1600" dirty="0">
                        <a:latin typeface="Calibri"/>
                        <a:ea typeface="Calibri"/>
                        <a:cs typeface="B Mitra"/>
                      </a:endParaRPr>
                    </a:p>
                  </a:txBody>
                  <a:tcPr marL="90042" marR="9004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lgn="ctr" rtl="1">
                        <a:lnSpc>
                          <a:spcPct val="115000"/>
                        </a:lnSpc>
                        <a:spcAft>
                          <a:spcPts val="0"/>
                        </a:spcAft>
                      </a:pPr>
                      <a:r>
                        <a:rPr lang="fa-IR" sz="1800" dirty="0">
                          <a:latin typeface="Calibri"/>
                          <a:ea typeface="Calibri"/>
                          <a:cs typeface="B Mitra"/>
                        </a:rPr>
                        <a:t>با اعلام قبلی و برگزاری نشست مطبوعاتی با </a:t>
                      </a:r>
                      <a:r>
                        <a:rPr lang="fa-IR" sz="1800" dirty="0" smtClean="0">
                          <a:latin typeface="Calibri"/>
                          <a:ea typeface="Calibri"/>
                          <a:cs typeface="B Mitra"/>
                        </a:rPr>
                        <a:t>مجری</a:t>
                      </a:r>
                      <a:r>
                        <a:rPr lang="fa-IR" sz="1800" baseline="0" dirty="0" smtClean="0">
                          <a:latin typeface="Calibri"/>
                          <a:ea typeface="Calibri"/>
                          <a:cs typeface="B Mitra"/>
                        </a:rPr>
                        <a:t> </a:t>
                      </a:r>
                      <a:r>
                        <a:rPr lang="fa-IR" sz="1800" dirty="0" smtClean="0">
                          <a:latin typeface="Calibri"/>
                          <a:ea typeface="Calibri"/>
                          <a:cs typeface="B Mitra"/>
                        </a:rPr>
                        <a:t>سد </a:t>
                      </a:r>
                      <a:r>
                        <a:rPr lang="fa-IR" sz="1800" dirty="0">
                          <a:latin typeface="Calibri"/>
                          <a:ea typeface="Calibri"/>
                          <a:cs typeface="B Mitra"/>
                        </a:rPr>
                        <a:t>و </a:t>
                      </a:r>
                      <a:r>
                        <a:rPr lang="fa-IR" sz="1800" dirty="0" smtClean="0">
                          <a:latin typeface="Calibri"/>
                          <a:ea typeface="Calibri"/>
                          <a:cs typeface="B Mitra"/>
                        </a:rPr>
                        <a:t>رئیس سازمان </a:t>
                      </a:r>
                      <a:r>
                        <a:rPr lang="fa-IR" sz="1800" dirty="0">
                          <a:latin typeface="Calibri"/>
                          <a:ea typeface="Calibri"/>
                          <a:cs typeface="B Mitra"/>
                        </a:rPr>
                        <a:t>میراث </a:t>
                      </a:r>
                      <a:r>
                        <a:rPr lang="fa-IR" sz="1800" dirty="0" smtClean="0">
                          <a:latin typeface="Calibri"/>
                          <a:ea typeface="Calibri"/>
                          <a:cs typeface="B Mitra"/>
                        </a:rPr>
                        <a:t>فرهنگی و حضور بیش از 60 خبرنگار رسانه های رسمی</a:t>
                      </a:r>
                      <a:endParaRPr lang="en-US" sz="1600" dirty="0">
                        <a:latin typeface="Calibri"/>
                        <a:ea typeface="Calibri"/>
                        <a:cs typeface="B Mitra"/>
                      </a:endParaRPr>
                    </a:p>
                  </a:txBody>
                  <a:tcPr marL="90042" marR="9004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401857">
                <a:tc>
                  <a:txBody>
                    <a:bodyPr/>
                    <a:lstStyle/>
                    <a:p>
                      <a:pPr algn="r" rtl="1">
                        <a:lnSpc>
                          <a:spcPct val="115000"/>
                        </a:lnSpc>
                        <a:spcAft>
                          <a:spcPts val="0"/>
                        </a:spcAft>
                      </a:pPr>
                      <a:r>
                        <a:rPr lang="fa-IR" sz="1800" b="1" dirty="0">
                          <a:latin typeface="Cambria"/>
                          <a:ea typeface="Times New Roman"/>
                          <a:cs typeface="B Mitra"/>
                        </a:rPr>
                        <a:t>دلیل انتقاد مخالفان</a:t>
                      </a:r>
                      <a:endParaRPr lang="en-US" sz="1800" dirty="0">
                        <a:latin typeface="Calibri"/>
                        <a:ea typeface="Calibri"/>
                        <a:cs typeface="B Mitra"/>
                      </a:endParaRPr>
                    </a:p>
                  </a:txBody>
                  <a:tcPr marL="90042" marR="9004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fa-IR" sz="1800" dirty="0" smtClean="0">
                          <a:latin typeface="Calibri"/>
                          <a:ea typeface="Calibri"/>
                          <a:cs typeface="B Mitra"/>
                        </a:rPr>
                        <a:t>ابتدا زیر آب رفتن</a:t>
                      </a:r>
                      <a:r>
                        <a:rPr lang="fa-IR" sz="1800" baseline="0" dirty="0" smtClean="0">
                          <a:latin typeface="Calibri"/>
                          <a:ea typeface="Calibri"/>
                          <a:cs typeface="B Mitra"/>
                        </a:rPr>
                        <a:t> و سپس </a:t>
                      </a:r>
                      <a:r>
                        <a:rPr lang="fa-IR" sz="1800" dirty="0" smtClean="0">
                          <a:latin typeface="Calibri"/>
                          <a:ea typeface="Calibri"/>
                          <a:cs typeface="B Mitra"/>
                        </a:rPr>
                        <a:t>تخریب تدریجی آثار ایرانی -باستانی به دلیل رطوبت</a:t>
                      </a:r>
                      <a:endParaRPr lang="en-US" sz="1600" dirty="0">
                        <a:latin typeface="Calibri"/>
                        <a:ea typeface="Calibri"/>
                        <a:cs typeface="B Mitra"/>
                      </a:endParaRPr>
                    </a:p>
                  </a:txBody>
                  <a:tcPr marL="90042" marR="9004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fa-IR" sz="1800" dirty="0">
                          <a:latin typeface="Calibri"/>
                          <a:ea typeface="Calibri"/>
                          <a:cs typeface="B Mitra"/>
                        </a:rPr>
                        <a:t>زیرآب رفتن محوطه </a:t>
                      </a:r>
                      <a:r>
                        <a:rPr lang="fa-IR" sz="1800" dirty="0" smtClean="0">
                          <a:latin typeface="Calibri"/>
                          <a:ea typeface="Calibri"/>
                          <a:cs typeface="B Mitra"/>
                        </a:rPr>
                        <a:t>های باستانی و غرق شدن همیشگی آثار تاریخی</a:t>
                      </a:r>
                      <a:endParaRPr lang="en-US" sz="1600" dirty="0">
                        <a:latin typeface="Calibri"/>
                        <a:ea typeface="Calibri"/>
                        <a:cs typeface="B Mitra"/>
                      </a:endParaRPr>
                    </a:p>
                  </a:txBody>
                  <a:tcPr marL="90042" marR="9004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445970">
                <a:tc>
                  <a:txBody>
                    <a:bodyPr/>
                    <a:lstStyle/>
                    <a:p>
                      <a:pPr algn="r" rtl="1">
                        <a:lnSpc>
                          <a:spcPct val="115000"/>
                        </a:lnSpc>
                        <a:spcAft>
                          <a:spcPts val="0"/>
                        </a:spcAft>
                      </a:pPr>
                      <a:r>
                        <a:rPr lang="fa-IR" sz="1800" b="1" dirty="0">
                          <a:latin typeface="Cambria"/>
                          <a:ea typeface="Times New Roman"/>
                          <a:cs typeface="B Mitra"/>
                        </a:rPr>
                        <a:t>گفتمان غالب مخالفان</a:t>
                      </a:r>
                      <a:endParaRPr lang="en-US" sz="1800" dirty="0">
                        <a:latin typeface="Calibri"/>
                        <a:ea typeface="Calibri"/>
                        <a:cs typeface="B Mitra"/>
                      </a:endParaRPr>
                    </a:p>
                  </a:txBody>
                  <a:tcPr marL="90042" marR="9004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lgn="ctr" rtl="1">
                        <a:lnSpc>
                          <a:spcPct val="115000"/>
                        </a:lnSpc>
                        <a:spcAft>
                          <a:spcPts val="0"/>
                        </a:spcAft>
                      </a:pPr>
                      <a:r>
                        <a:rPr lang="fa-IR" sz="1800" dirty="0">
                          <a:latin typeface="Calibri"/>
                          <a:ea typeface="Calibri"/>
                          <a:cs typeface="B Mitra"/>
                        </a:rPr>
                        <a:t>بی­توجهی </a:t>
                      </a:r>
                      <a:r>
                        <a:rPr lang="fa-IR" sz="1800" b="1" dirty="0">
                          <a:latin typeface="Calibri"/>
                          <a:ea typeface="Calibri"/>
                          <a:cs typeface="B Mitra"/>
                        </a:rPr>
                        <a:t>عمدی</a:t>
                      </a:r>
                      <a:r>
                        <a:rPr lang="fa-IR" sz="1800" dirty="0">
                          <a:latin typeface="Calibri"/>
                          <a:ea typeface="Calibri"/>
                          <a:cs typeface="B Mitra"/>
                        </a:rPr>
                        <a:t> به آثار ایرانی-باستانی</a:t>
                      </a:r>
                      <a:endParaRPr lang="en-US" sz="1600" dirty="0">
                        <a:latin typeface="Calibri"/>
                        <a:ea typeface="Calibri"/>
                        <a:cs typeface="B Mitra"/>
                      </a:endParaRPr>
                    </a:p>
                  </a:txBody>
                  <a:tcPr marL="90042" marR="9004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lgn="ctr" rtl="1">
                        <a:lnSpc>
                          <a:spcPct val="115000"/>
                        </a:lnSpc>
                        <a:spcAft>
                          <a:spcPts val="0"/>
                        </a:spcAft>
                      </a:pPr>
                      <a:r>
                        <a:rPr lang="fa-IR" sz="1800" dirty="0">
                          <a:latin typeface="Calibri"/>
                          <a:ea typeface="Calibri"/>
                          <a:cs typeface="B Mitra"/>
                        </a:rPr>
                        <a:t>عدم مطالعات تخصصی </a:t>
                      </a:r>
                      <a:r>
                        <a:rPr lang="fa-IR" sz="1800" dirty="0" smtClean="0">
                          <a:latin typeface="Calibri"/>
                          <a:ea typeface="Calibri"/>
                          <a:cs typeface="B Mitra"/>
                        </a:rPr>
                        <a:t>مجریان </a:t>
                      </a:r>
                      <a:r>
                        <a:rPr lang="fa-IR" sz="1800" dirty="0">
                          <a:latin typeface="Calibri"/>
                          <a:ea typeface="Calibri"/>
                          <a:cs typeface="B Mitra"/>
                        </a:rPr>
                        <a:t>و تخریب آثار باستانی با تکرار خبر سیمره، سیوندی دیگر</a:t>
                      </a:r>
                      <a:endParaRPr lang="en-US" sz="1600" dirty="0">
                        <a:latin typeface="Calibri"/>
                        <a:ea typeface="Calibri"/>
                        <a:cs typeface="B Mitra"/>
                      </a:endParaRPr>
                    </a:p>
                  </a:txBody>
                  <a:tcPr marL="90042" marR="9004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r h="401857">
                <a:tc>
                  <a:txBody>
                    <a:bodyPr/>
                    <a:lstStyle/>
                    <a:p>
                      <a:pPr algn="r" rtl="1">
                        <a:lnSpc>
                          <a:spcPct val="115000"/>
                        </a:lnSpc>
                        <a:spcAft>
                          <a:spcPts val="0"/>
                        </a:spcAft>
                      </a:pPr>
                      <a:r>
                        <a:rPr lang="fa-IR" sz="1800" b="1" dirty="0">
                          <a:latin typeface="Cambria"/>
                          <a:ea typeface="Times New Roman"/>
                          <a:cs typeface="B Mitra"/>
                        </a:rPr>
                        <a:t>رسانه های پیشرو انتشار اخبار منفی و انتقادی</a:t>
                      </a:r>
                      <a:endParaRPr lang="en-US" sz="1800" dirty="0">
                        <a:latin typeface="Calibri"/>
                        <a:ea typeface="Calibri"/>
                        <a:cs typeface="B Mitra"/>
                      </a:endParaRPr>
                    </a:p>
                  </a:txBody>
                  <a:tcPr marL="90042" marR="9004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fa-IR" sz="1800" dirty="0" smtClean="0">
                          <a:latin typeface="Calibri"/>
                          <a:ea typeface="Calibri"/>
                          <a:cs typeface="B Mitra"/>
                        </a:rPr>
                        <a:t>پیامک، سایت و وبلاگ های مدافع مقبره کوروش و </a:t>
                      </a:r>
                      <a:r>
                        <a:rPr lang="fa-IR" sz="1800" dirty="0">
                          <a:latin typeface="Calibri"/>
                          <a:ea typeface="Calibri"/>
                          <a:cs typeface="B Mitra"/>
                        </a:rPr>
                        <a:t>شبکه های ایمیلی</a:t>
                      </a:r>
                      <a:endParaRPr lang="en-US" sz="1600" dirty="0">
                        <a:latin typeface="Calibri"/>
                        <a:ea typeface="Calibri"/>
                        <a:cs typeface="B Mitra"/>
                      </a:endParaRPr>
                    </a:p>
                  </a:txBody>
                  <a:tcPr marL="90042" marR="9004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fa-IR" sz="1800" dirty="0">
                          <a:latin typeface="Calibri"/>
                          <a:ea typeface="Calibri"/>
                          <a:cs typeface="B Mitra"/>
                        </a:rPr>
                        <a:t>مطبوعات و خبرگزاری های رسمی و سایت های خبری محلی</a:t>
                      </a:r>
                      <a:endParaRPr lang="en-US" sz="1600" dirty="0">
                        <a:latin typeface="Calibri"/>
                        <a:ea typeface="Calibri"/>
                        <a:cs typeface="B Mitra"/>
                      </a:endParaRPr>
                    </a:p>
                  </a:txBody>
                  <a:tcPr marL="90042" marR="9004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602785">
                <a:tc>
                  <a:txBody>
                    <a:bodyPr/>
                    <a:lstStyle/>
                    <a:p>
                      <a:pPr algn="r" rtl="1">
                        <a:lnSpc>
                          <a:spcPct val="115000"/>
                        </a:lnSpc>
                        <a:spcAft>
                          <a:spcPts val="0"/>
                        </a:spcAft>
                      </a:pPr>
                      <a:r>
                        <a:rPr lang="fa-IR" sz="1800" b="1" dirty="0">
                          <a:latin typeface="Cambria"/>
                          <a:ea typeface="Times New Roman"/>
                          <a:cs typeface="B Mitra"/>
                        </a:rPr>
                        <a:t>پیگیران تداوم انتشار اخبار منفی</a:t>
                      </a:r>
                      <a:endParaRPr lang="en-US" sz="1800" dirty="0">
                        <a:latin typeface="Calibri"/>
                        <a:ea typeface="Calibri"/>
                        <a:cs typeface="B Mitra"/>
                      </a:endParaRPr>
                    </a:p>
                  </a:txBody>
                  <a:tcPr marL="90042" marR="9004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lgn="ctr" rtl="1">
                        <a:lnSpc>
                          <a:spcPct val="115000"/>
                        </a:lnSpc>
                        <a:spcAft>
                          <a:spcPts val="0"/>
                        </a:spcAft>
                      </a:pPr>
                      <a:r>
                        <a:rPr lang="fa-IR" sz="1800" dirty="0">
                          <a:latin typeface="Calibri"/>
                          <a:ea typeface="Calibri"/>
                          <a:cs typeface="B Mitra"/>
                        </a:rPr>
                        <a:t>منتقدان سدسازی، کارشناسان و </a:t>
                      </a:r>
                      <a:r>
                        <a:rPr lang="en-US" sz="1800" dirty="0">
                          <a:latin typeface="Calibri"/>
                          <a:ea typeface="Calibri"/>
                          <a:cs typeface="B Mitra"/>
                        </a:rPr>
                        <a:t>NGO</a:t>
                      </a:r>
                      <a:r>
                        <a:rPr lang="fa-IR" sz="1800" dirty="0">
                          <a:latin typeface="Calibri"/>
                          <a:ea typeface="Calibri"/>
                          <a:cs typeface="B Mitra"/>
                        </a:rPr>
                        <a:t>های میراث فرهنگی، شبکه های تلویزیون و رادیویی برون </a:t>
                      </a:r>
                      <a:r>
                        <a:rPr lang="fa-IR" sz="1800" dirty="0" smtClean="0">
                          <a:latin typeface="Calibri"/>
                          <a:ea typeface="Calibri"/>
                          <a:cs typeface="B Mitra"/>
                        </a:rPr>
                        <a:t>مرزی، موفقیت در همراهی</a:t>
                      </a:r>
                      <a:r>
                        <a:rPr lang="fa-IR" sz="1800" baseline="0" dirty="0" smtClean="0">
                          <a:latin typeface="Calibri"/>
                          <a:ea typeface="Calibri"/>
                          <a:cs typeface="B Mitra"/>
                        </a:rPr>
                        <a:t> افکار عمومی</a:t>
                      </a:r>
                      <a:endParaRPr lang="en-US" sz="1600" dirty="0">
                        <a:latin typeface="Calibri"/>
                        <a:ea typeface="Calibri"/>
                        <a:cs typeface="B Mitra"/>
                      </a:endParaRPr>
                    </a:p>
                  </a:txBody>
                  <a:tcPr marL="90042" marR="9004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c>
                  <a:txBody>
                    <a:bodyPr/>
                    <a:lstStyle/>
                    <a:p>
                      <a:pPr algn="ctr" rtl="1">
                        <a:lnSpc>
                          <a:spcPct val="115000"/>
                        </a:lnSpc>
                        <a:spcAft>
                          <a:spcPts val="0"/>
                        </a:spcAft>
                      </a:pPr>
                      <a:r>
                        <a:rPr lang="fa-IR" sz="1800" dirty="0">
                          <a:latin typeface="Calibri"/>
                          <a:ea typeface="Calibri"/>
                          <a:cs typeface="B Mitra"/>
                        </a:rPr>
                        <a:t>خبرنگاران محلی ، منتقدان </a:t>
                      </a:r>
                      <a:r>
                        <a:rPr lang="fa-IR" sz="1800" dirty="0" smtClean="0">
                          <a:latin typeface="Calibri"/>
                          <a:ea typeface="Calibri"/>
                          <a:cs typeface="B Mitra"/>
                        </a:rPr>
                        <a:t>سدسازی،</a:t>
                      </a:r>
                      <a:r>
                        <a:rPr lang="en-US" sz="1600" dirty="0" smtClean="0">
                          <a:latin typeface="+mn-lt"/>
                          <a:ea typeface="Calibri"/>
                          <a:cs typeface="B Mitra"/>
                        </a:rPr>
                        <a:t> NGO</a:t>
                      </a:r>
                      <a:r>
                        <a:rPr lang="fa-IR" sz="1600" dirty="0" smtClean="0">
                          <a:latin typeface="+mn-lt"/>
                          <a:ea typeface="Calibri"/>
                          <a:cs typeface="B Mitra"/>
                        </a:rPr>
                        <a:t>های میراث فرهنگی</a:t>
                      </a:r>
                      <a:endParaRPr lang="en-US" sz="1600" dirty="0">
                        <a:latin typeface="Calibri"/>
                        <a:ea typeface="Calibri"/>
                        <a:cs typeface="B Mitra"/>
                      </a:endParaRPr>
                    </a:p>
                  </a:txBody>
                  <a:tcPr marL="90042" marR="90042"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4D0"/>
                    </a:solidFill>
                  </a:tcPr>
                </a:tc>
              </a:tr>
            </a:tbl>
          </a:graphicData>
        </a:graphic>
      </p:graphicFrame>
      <p:sp>
        <p:nvSpPr>
          <p:cNvPr id="2457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3200"/>
            <a:ext cx="8229600" cy="796908"/>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fa-IR" dirty="0" smtClean="0">
                <a:cs typeface="B Titr" pitchFamily="2" charset="-78"/>
              </a:rPr>
              <a:t>رسانه های موثر در زمان آبگیری دو پروژه</a:t>
            </a:r>
            <a:endParaRPr lang="fa-IR" dirty="0">
              <a:cs typeface="B Titr" pitchFamily="2" charset="-78"/>
            </a:endParaRPr>
          </a:p>
        </p:txBody>
      </p:sp>
      <p:graphicFrame>
        <p:nvGraphicFramePr>
          <p:cNvPr id="4" name="Table 3"/>
          <p:cNvGraphicFramePr>
            <a:graphicFrameLocks noGrp="1"/>
          </p:cNvGraphicFramePr>
          <p:nvPr/>
        </p:nvGraphicFramePr>
        <p:xfrm>
          <a:off x="571472" y="1781989"/>
          <a:ext cx="8072494" cy="3647275"/>
        </p:xfrm>
        <a:graphic>
          <a:graphicData uri="http://schemas.openxmlformats.org/drawingml/2006/table">
            <a:tbl>
              <a:tblPr rtl="1" firstRow="1" firstCol="1" bandRow="1">
                <a:tableStyleId>{C4B1156A-380E-4F78-BDF5-A606A8083BF9}</a:tableStyleId>
              </a:tblPr>
              <a:tblGrid>
                <a:gridCol w="2044634"/>
                <a:gridCol w="2191390"/>
                <a:gridCol w="3836470"/>
              </a:tblGrid>
              <a:tr h="561299">
                <a:tc>
                  <a:txBody>
                    <a:bodyPr/>
                    <a:lstStyle/>
                    <a:p>
                      <a:pPr algn="ctr" rtl="1">
                        <a:lnSpc>
                          <a:spcPct val="115000"/>
                        </a:lnSpc>
                        <a:spcAft>
                          <a:spcPts val="0"/>
                        </a:spcAft>
                      </a:pPr>
                      <a:r>
                        <a:rPr lang="fa-IR" sz="2400" dirty="0">
                          <a:cs typeface="B Titr" pitchFamily="2" charset="-78"/>
                        </a:rPr>
                        <a:t>رسانه های موثر</a:t>
                      </a:r>
                      <a:endParaRPr lang="en-US" sz="2400" b="1" dirty="0">
                        <a:latin typeface="Calibri"/>
                        <a:ea typeface="Calibri"/>
                        <a:cs typeface="B Titr" pitchFamily="2" charset="-78"/>
                      </a:endParaRPr>
                    </a:p>
                  </a:txBody>
                  <a:tcPr marL="87536" marR="87536" marT="0" marB="0" anchor="ctr"/>
                </a:tc>
                <a:tc>
                  <a:txBody>
                    <a:bodyPr/>
                    <a:lstStyle/>
                    <a:p>
                      <a:pPr algn="ctr" rtl="1">
                        <a:lnSpc>
                          <a:spcPct val="115000"/>
                        </a:lnSpc>
                        <a:spcAft>
                          <a:spcPts val="0"/>
                        </a:spcAft>
                      </a:pPr>
                      <a:r>
                        <a:rPr lang="fa-IR" sz="2400" dirty="0">
                          <a:cs typeface="B Titr" pitchFamily="2" charset="-78"/>
                        </a:rPr>
                        <a:t>سد سیوند</a:t>
                      </a:r>
                      <a:endParaRPr lang="en-US" sz="2400" b="1" dirty="0">
                        <a:latin typeface="Calibri"/>
                        <a:ea typeface="Calibri"/>
                        <a:cs typeface="B Titr" pitchFamily="2" charset="-78"/>
                      </a:endParaRPr>
                    </a:p>
                  </a:txBody>
                  <a:tcPr marL="87536" marR="87536" marT="0" marB="0" anchor="ctr"/>
                </a:tc>
                <a:tc>
                  <a:txBody>
                    <a:bodyPr/>
                    <a:lstStyle/>
                    <a:p>
                      <a:pPr algn="ctr" rtl="1">
                        <a:lnSpc>
                          <a:spcPct val="115000"/>
                        </a:lnSpc>
                        <a:spcAft>
                          <a:spcPts val="0"/>
                        </a:spcAft>
                      </a:pPr>
                      <a:r>
                        <a:rPr lang="fa-IR" sz="2400" dirty="0">
                          <a:cs typeface="B Titr" pitchFamily="2" charset="-78"/>
                        </a:rPr>
                        <a:t>سد سیمره</a:t>
                      </a:r>
                      <a:endParaRPr lang="en-US" sz="2400" b="1" dirty="0">
                        <a:latin typeface="Calibri"/>
                        <a:ea typeface="Calibri"/>
                        <a:cs typeface="B Titr" pitchFamily="2" charset="-78"/>
                      </a:endParaRPr>
                    </a:p>
                  </a:txBody>
                  <a:tcPr marL="87536" marR="87536" marT="0" marB="0" anchor="ctr"/>
                </a:tc>
              </a:tr>
              <a:tr h="561299">
                <a:tc>
                  <a:txBody>
                    <a:bodyPr/>
                    <a:lstStyle/>
                    <a:p>
                      <a:pPr algn="just" rtl="1">
                        <a:lnSpc>
                          <a:spcPct val="115000"/>
                        </a:lnSpc>
                        <a:spcAft>
                          <a:spcPts val="0"/>
                        </a:spcAft>
                      </a:pPr>
                      <a:r>
                        <a:rPr lang="fa-IR" sz="2000" dirty="0" smtClean="0">
                          <a:cs typeface="B Yagut" pitchFamily="2" charset="-78"/>
                        </a:rPr>
                        <a:t>شبکه های </a:t>
                      </a:r>
                      <a:r>
                        <a:rPr lang="fa-IR" sz="2000" dirty="0">
                          <a:cs typeface="B Yagut" pitchFamily="2" charset="-78"/>
                        </a:rPr>
                        <a:t>اجتماعی </a:t>
                      </a:r>
                      <a:endParaRPr lang="en-US" sz="2000" dirty="0">
                        <a:latin typeface="Calibri"/>
                        <a:ea typeface="Calibri"/>
                        <a:cs typeface="B Yagut" pitchFamily="2" charset="-78"/>
                      </a:endParaRPr>
                    </a:p>
                  </a:txBody>
                  <a:tcPr marL="87536" marR="87536" marT="0" marB="0" anchor="ctr"/>
                </a:tc>
                <a:tc>
                  <a:txBody>
                    <a:bodyPr/>
                    <a:lstStyle/>
                    <a:p>
                      <a:pPr algn="ctr" rtl="1">
                        <a:lnSpc>
                          <a:spcPct val="115000"/>
                        </a:lnSpc>
                        <a:spcAft>
                          <a:spcPts val="0"/>
                        </a:spcAft>
                      </a:pPr>
                      <a:r>
                        <a:rPr lang="fa-IR" sz="2000" dirty="0">
                          <a:cs typeface="B Yagut" pitchFamily="2" charset="-78"/>
                        </a:rPr>
                        <a:t>_</a:t>
                      </a:r>
                      <a:endParaRPr lang="en-US" sz="2000" dirty="0">
                        <a:latin typeface="Calibri"/>
                        <a:ea typeface="Calibri"/>
                        <a:cs typeface="B Yagut" pitchFamily="2" charset="-78"/>
                      </a:endParaRPr>
                    </a:p>
                  </a:txBody>
                  <a:tcPr marL="87536" marR="87536" marT="0" marB="0" anchor="ctr"/>
                </a:tc>
                <a:tc>
                  <a:txBody>
                    <a:bodyPr/>
                    <a:lstStyle/>
                    <a:p>
                      <a:pPr algn="ctr" rtl="1">
                        <a:lnSpc>
                          <a:spcPct val="115000"/>
                        </a:lnSpc>
                        <a:spcAft>
                          <a:spcPts val="0"/>
                        </a:spcAft>
                      </a:pPr>
                      <a:r>
                        <a:rPr lang="fa-IR" sz="2000" dirty="0">
                          <a:cs typeface="B Yagut" pitchFamily="2" charset="-78"/>
                        </a:rPr>
                        <a:t>فیس بوک، </a:t>
                      </a:r>
                      <a:r>
                        <a:rPr lang="fa-IR" sz="2000" dirty="0" smtClean="0">
                          <a:cs typeface="B Yagut" pitchFamily="2" charset="-78"/>
                        </a:rPr>
                        <a:t>توییتر، اورکات، گوگل پلاس، گوگل ریدر، فرندفید</a:t>
                      </a:r>
                      <a:endParaRPr lang="en-US" sz="2000" dirty="0">
                        <a:latin typeface="Calibri"/>
                        <a:ea typeface="Calibri"/>
                        <a:cs typeface="B Yagut" pitchFamily="2" charset="-78"/>
                      </a:endParaRPr>
                    </a:p>
                  </a:txBody>
                  <a:tcPr marL="87536" marR="87536" marT="0" marB="0" anchor="ctr"/>
                </a:tc>
              </a:tr>
              <a:tr h="1122597">
                <a:tc>
                  <a:txBody>
                    <a:bodyPr/>
                    <a:lstStyle/>
                    <a:p>
                      <a:pPr algn="just" rtl="1">
                        <a:lnSpc>
                          <a:spcPct val="115000"/>
                        </a:lnSpc>
                        <a:spcAft>
                          <a:spcPts val="0"/>
                        </a:spcAft>
                      </a:pPr>
                      <a:r>
                        <a:rPr lang="fa-IR" sz="2000" dirty="0" smtClean="0">
                          <a:cs typeface="B Yagut" pitchFamily="2" charset="-78"/>
                        </a:rPr>
                        <a:t>رسانه های سایبر و تعاملی</a:t>
                      </a:r>
                      <a:endParaRPr lang="en-US" sz="2000" dirty="0">
                        <a:latin typeface="Calibri"/>
                        <a:ea typeface="Calibri"/>
                        <a:cs typeface="B Yagut" pitchFamily="2" charset="-78"/>
                      </a:endParaRPr>
                    </a:p>
                  </a:txBody>
                  <a:tcPr marL="87536" marR="87536" marT="0" marB="0" anchor="ctr"/>
                </a:tc>
                <a:tc>
                  <a:txBody>
                    <a:bodyPr/>
                    <a:lstStyle/>
                    <a:p>
                      <a:pPr algn="ctr" rtl="1">
                        <a:lnSpc>
                          <a:spcPct val="115000"/>
                        </a:lnSpc>
                        <a:spcAft>
                          <a:spcPts val="0"/>
                        </a:spcAft>
                      </a:pPr>
                      <a:r>
                        <a:rPr lang="fa-IR" sz="2000" dirty="0" smtClean="0">
                          <a:cs typeface="B Yagut" pitchFamily="2" charset="-78"/>
                        </a:rPr>
                        <a:t>سایتهای محلی و سراسری، وبلاگ </a:t>
                      </a:r>
                      <a:r>
                        <a:rPr lang="fa-IR" sz="2000" dirty="0">
                          <a:cs typeface="B Yagut" pitchFamily="2" charset="-78"/>
                        </a:rPr>
                        <a:t>و ایمیل</a:t>
                      </a:r>
                      <a:endParaRPr lang="en-US" sz="2000" dirty="0">
                        <a:latin typeface="Calibri"/>
                        <a:ea typeface="Calibri"/>
                        <a:cs typeface="B Yagut" pitchFamily="2" charset="-78"/>
                      </a:endParaRPr>
                    </a:p>
                  </a:txBody>
                  <a:tcPr marL="87536" marR="87536" marT="0" marB="0" anchor="ctr"/>
                </a:tc>
                <a:tc>
                  <a:txBody>
                    <a:bodyPr/>
                    <a:lstStyle/>
                    <a:p>
                      <a:pPr algn="ctr" rtl="1">
                        <a:lnSpc>
                          <a:spcPct val="115000"/>
                        </a:lnSpc>
                        <a:spcAft>
                          <a:spcPts val="0"/>
                        </a:spcAft>
                      </a:pPr>
                      <a:r>
                        <a:rPr lang="fa-IR" sz="2000" dirty="0">
                          <a:cs typeface="B Yagut" pitchFamily="2" charset="-78"/>
                        </a:rPr>
                        <a:t>وبلاگ و ایمیل، </a:t>
                      </a:r>
                      <a:r>
                        <a:rPr lang="fa-IR" sz="2000" dirty="0" smtClean="0">
                          <a:cs typeface="B Yagut" pitchFamily="2" charset="-78"/>
                        </a:rPr>
                        <a:t>سایتهای </a:t>
                      </a:r>
                      <a:r>
                        <a:rPr lang="fa-IR" sz="2000" dirty="0">
                          <a:cs typeface="B Yagut" pitchFamily="2" charset="-78"/>
                        </a:rPr>
                        <a:t>موثر </a:t>
                      </a:r>
                      <a:r>
                        <a:rPr lang="fa-IR" sz="2000" dirty="0" smtClean="0">
                          <a:cs typeface="B Yagut" pitchFamily="2" charset="-78"/>
                        </a:rPr>
                        <a:t>محلی و سراسری، </a:t>
                      </a:r>
                      <a:r>
                        <a:rPr lang="fa-IR" sz="2000" dirty="0">
                          <a:cs typeface="B Yagut" pitchFamily="2" charset="-78"/>
                        </a:rPr>
                        <a:t>تومار </a:t>
                      </a:r>
                      <a:r>
                        <a:rPr lang="fa-IR" sz="2000" dirty="0" smtClean="0">
                          <a:cs typeface="B Yagut" pitchFamily="2" charset="-78"/>
                        </a:rPr>
                        <a:t>آن لاین</a:t>
                      </a:r>
                      <a:r>
                        <a:rPr lang="fa-IR" sz="2000" dirty="0">
                          <a:cs typeface="B Yagut" pitchFamily="2" charset="-78"/>
                        </a:rPr>
                        <a:t>، یوتیوپ، </a:t>
                      </a:r>
                      <a:endParaRPr lang="fa-IR" sz="2000" dirty="0" smtClean="0">
                        <a:cs typeface="B Yagut" pitchFamily="2" charset="-78"/>
                      </a:endParaRPr>
                    </a:p>
                    <a:p>
                      <a:pPr algn="ctr" rtl="1">
                        <a:lnSpc>
                          <a:spcPct val="115000"/>
                        </a:lnSpc>
                        <a:spcAft>
                          <a:spcPts val="0"/>
                        </a:spcAft>
                      </a:pPr>
                      <a:r>
                        <a:rPr lang="fa-IR" sz="2000" dirty="0" smtClean="0">
                          <a:cs typeface="B Yagut" pitchFamily="2" charset="-78"/>
                        </a:rPr>
                        <a:t>پادکست</a:t>
                      </a:r>
                      <a:r>
                        <a:rPr lang="fa-IR" sz="2000" baseline="0" dirty="0" smtClean="0">
                          <a:cs typeface="B Yagut" pitchFamily="2" charset="-78"/>
                        </a:rPr>
                        <a:t> و ...</a:t>
                      </a:r>
                      <a:endParaRPr lang="en-US" sz="2000" dirty="0">
                        <a:latin typeface="Calibri"/>
                        <a:ea typeface="Calibri"/>
                        <a:cs typeface="B Yagut" pitchFamily="2" charset="-78"/>
                      </a:endParaRPr>
                    </a:p>
                  </a:txBody>
                  <a:tcPr marL="87536" marR="87536" marT="0" marB="0" anchor="ctr"/>
                </a:tc>
              </a:tr>
              <a:tr h="561299">
                <a:tc>
                  <a:txBody>
                    <a:bodyPr/>
                    <a:lstStyle/>
                    <a:p>
                      <a:pPr algn="r" rtl="1">
                        <a:lnSpc>
                          <a:spcPct val="115000"/>
                        </a:lnSpc>
                        <a:spcAft>
                          <a:spcPts val="0"/>
                        </a:spcAft>
                      </a:pPr>
                      <a:r>
                        <a:rPr lang="fa-IR" sz="2000" dirty="0" smtClean="0">
                          <a:cs typeface="B Yagut" pitchFamily="2" charset="-78"/>
                        </a:rPr>
                        <a:t>تلفن همراه</a:t>
                      </a:r>
                      <a:endParaRPr lang="en-US" sz="2000" dirty="0">
                        <a:latin typeface="Calibri"/>
                        <a:ea typeface="Calibri"/>
                        <a:cs typeface="B Yagut" pitchFamily="2" charset="-78"/>
                      </a:endParaRPr>
                    </a:p>
                  </a:txBody>
                  <a:tcPr marL="87536" marR="87536" marT="0" marB="0" anchor="ctr"/>
                </a:tc>
                <a:tc>
                  <a:txBody>
                    <a:bodyPr/>
                    <a:lstStyle/>
                    <a:p>
                      <a:pPr algn="ctr" rtl="1">
                        <a:lnSpc>
                          <a:spcPct val="115000"/>
                        </a:lnSpc>
                        <a:spcAft>
                          <a:spcPts val="0"/>
                        </a:spcAft>
                      </a:pPr>
                      <a:r>
                        <a:rPr lang="fa-IR" sz="2000">
                          <a:cs typeface="B Yagut" pitchFamily="2" charset="-78"/>
                        </a:rPr>
                        <a:t>پیامک و بلوتوث</a:t>
                      </a:r>
                      <a:endParaRPr lang="en-US" sz="2000">
                        <a:latin typeface="Calibri"/>
                        <a:ea typeface="Calibri"/>
                        <a:cs typeface="B Yagut" pitchFamily="2" charset="-78"/>
                      </a:endParaRPr>
                    </a:p>
                  </a:txBody>
                  <a:tcPr marL="87536" marR="87536" marT="0" marB="0" anchor="ctr"/>
                </a:tc>
                <a:tc>
                  <a:txBody>
                    <a:bodyPr/>
                    <a:lstStyle/>
                    <a:p>
                      <a:pPr algn="ctr" rtl="1">
                        <a:lnSpc>
                          <a:spcPct val="115000"/>
                        </a:lnSpc>
                        <a:spcAft>
                          <a:spcPts val="0"/>
                        </a:spcAft>
                      </a:pPr>
                      <a:r>
                        <a:rPr lang="fa-IR" sz="2000" dirty="0">
                          <a:cs typeface="B Yagut" pitchFamily="2" charset="-78"/>
                        </a:rPr>
                        <a:t>پیامک و </a:t>
                      </a:r>
                      <a:r>
                        <a:rPr lang="fa-IR" sz="2000" dirty="0" smtClean="0">
                          <a:cs typeface="B Yagut" pitchFamily="2" charset="-78"/>
                        </a:rPr>
                        <a:t>بلوتوث،</a:t>
                      </a:r>
                      <a:r>
                        <a:rPr lang="fa-IR" sz="2000" baseline="0" dirty="0" smtClean="0">
                          <a:cs typeface="B Yagut" pitchFamily="2" charset="-78"/>
                        </a:rPr>
                        <a:t> اینترنت همراه</a:t>
                      </a:r>
                      <a:endParaRPr lang="en-US" sz="2000" dirty="0">
                        <a:latin typeface="Calibri"/>
                        <a:ea typeface="Calibri"/>
                        <a:cs typeface="B Yagut" pitchFamily="2" charset="-78"/>
                      </a:endParaRPr>
                    </a:p>
                  </a:txBody>
                  <a:tcPr marL="87536" marR="87536" marT="0" marB="0" anchor="ctr"/>
                </a:tc>
              </a:tr>
              <a:tr h="561299">
                <a:tc>
                  <a:txBody>
                    <a:bodyPr/>
                    <a:lstStyle/>
                    <a:p>
                      <a:pPr algn="just" rtl="1">
                        <a:lnSpc>
                          <a:spcPct val="115000"/>
                        </a:lnSpc>
                        <a:spcAft>
                          <a:spcPts val="0"/>
                        </a:spcAft>
                      </a:pPr>
                      <a:r>
                        <a:rPr lang="fa-IR" sz="2000" dirty="0" smtClean="0">
                          <a:cs typeface="B Yagut" pitchFamily="2" charset="-78"/>
                        </a:rPr>
                        <a:t>تلویزیون خبری بین المللی</a:t>
                      </a:r>
                      <a:r>
                        <a:rPr lang="fa-IR" sz="2000" baseline="0" dirty="0" smtClean="0">
                          <a:cs typeface="B Yagut" pitchFamily="2" charset="-78"/>
                        </a:rPr>
                        <a:t> فارسی زبان</a:t>
                      </a:r>
                      <a:endParaRPr lang="en-US" sz="2000" dirty="0">
                        <a:latin typeface="Calibri"/>
                        <a:ea typeface="Calibri"/>
                        <a:cs typeface="B Yagut" pitchFamily="2" charset="-78"/>
                      </a:endParaRPr>
                    </a:p>
                  </a:txBody>
                  <a:tcPr marL="87536" marR="87536" marT="0" marB="0" anchor="ctr"/>
                </a:tc>
                <a:tc>
                  <a:txBody>
                    <a:bodyPr/>
                    <a:lstStyle/>
                    <a:p>
                      <a:pPr algn="ctr" rtl="1">
                        <a:lnSpc>
                          <a:spcPct val="115000"/>
                        </a:lnSpc>
                        <a:spcAft>
                          <a:spcPts val="0"/>
                        </a:spcAft>
                      </a:pPr>
                      <a:r>
                        <a:rPr lang="fa-IR" sz="2000" dirty="0" smtClean="0">
                          <a:cs typeface="B Yagut" pitchFamily="2" charset="-78"/>
                        </a:rPr>
                        <a:t>صدای آمریکا، </a:t>
                      </a:r>
                    </a:p>
                    <a:p>
                      <a:pPr algn="ctr" rtl="1">
                        <a:lnSpc>
                          <a:spcPct val="115000"/>
                        </a:lnSpc>
                        <a:spcAft>
                          <a:spcPts val="0"/>
                        </a:spcAft>
                      </a:pPr>
                      <a:r>
                        <a:rPr lang="fa-IR" sz="2000" dirty="0" smtClean="0">
                          <a:cs typeface="B Yagut" pitchFamily="2" charset="-78"/>
                        </a:rPr>
                        <a:t>کانال</a:t>
                      </a:r>
                      <a:r>
                        <a:rPr lang="fa-IR" sz="2000" baseline="0" dirty="0" smtClean="0">
                          <a:cs typeface="B Yagut" pitchFamily="2" charset="-78"/>
                        </a:rPr>
                        <a:t> پارس</a:t>
                      </a:r>
                      <a:endParaRPr lang="en-US" sz="2000" dirty="0">
                        <a:latin typeface="Calibri"/>
                        <a:ea typeface="Calibri"/>
                        <a:cs typeface="B Yagut" pitchFamily="2" charset="-78"/>
                      </a:endParaRPr>
                    </a:p>
                  </a:txBody>
                  <a:tcPr marL="87536" marR="87536" marT="0" marB="0" anchor="ctr"/>
                </a:tc>
                <a:tc>
                  <a:txBody>
                    <a:bodyPr/>
                    <a:lstStyle/>
                    <a:p>
                      <a:pPr algn="ctr" rtl="1">
                        <a:lnSpc>
                          <a:spcPct val="115000"/>
                        </a:lnSpc>
                        <a:spcAft>
                          <a:spcPts val="0"/>
                        </a:spcAft>
                      </a:pPr>
                      <a:r>
                        <a:rPr lang="fa-IR" sz="2000" dirty="0" smtClean="0">
                          <a:cs typeface="B Yagut" pitchFamily="2" charset="-78"/>
                        </a:rPr>
                        <a:t>تلویزیون</a:t>
                      </a:r>
                      <a:r>
                        <a:rPr lang="fa-IR" sz="2000" baseline="0" dirty="0" smtClean="0">
                          <a:cs typeface="B Yagut" pitchFamily="2" charset="-78"/>
                        </a:rPr>
                        <a:t> </a:t>
                      </a:r>
                      <a:r>
                        <a:rPr lang="en-US" sz="2000" baseline="0" dirty="0" smtClean="0">
                          <a:cs typeface="B Yagut" pitchFamily="2" charset="-78"/>
                        </a:rPr>
                        <a:t>BBC</a:t>
                      </a:r>
                      <a:r>
                        <a:rPr lang="fa-IR" sz="2000" baseline="0" dirty="0" smtClean="0">
                          <a:cs typeface="B Yagut" pitchFamily="2" charset="-78"/>
                        </a:rPr>
                        <a:t>فارسی، صدای آمریکا، </a:t>
                      </a:r>
                      <a:r>
                        <a:rPr lang="fa-IR" sz="2000" dirty="0" smtClean="0">
                          <a:cs typeface="B Yagut" pitchFamily="2" charset="-78"/>
                        </a:rPr>
                        <a:t>کانال</a:t>
                      </a:r>
                      <a:r>
                        <a:rPr lang="fa-IR" sz="2000" baseline="0" dirty="0" smtClean="0">
                          <a:cs typeface="B Yagut" pitchFamily="2" charset="-78"/>
                        </a:rPr>
                        <a:t> پارس، من و تو 1</a:t>
                      </a:r>
                      <a:endParaRPr lang="en-US" sz="2000" dirty="0">
                        <a:latin typeface="Calibri"/>
                        <a:ea typeface="Calibri"/>
                        <a:cs typeface="B Yagut" pitchFamily="2" charset="-78"/>
                      </a:endParaRPr>
                    </a:p>
                  </a:txBody>
                  <a:tcPr marL="87536" marR="87536" marT="0" marB="0" anchor="ctr"/>
                </a:tc>
              </a:tr>
            </a:tbl>
          </a:graphicData>
        </a:graphic>
      </p:graphicFrame>
    </p:spTree>
  </p:cSld>
  <p:clrMapOvr>
    <a:masterClrMapping/>
  </p:clrMapOvr>
  <p:transition>
    <p:pull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0100" y="4857760"/>
            <a:ext cx="6786610" cy="1754326"/>
          </a:xfrm>
          <a:prstGeom prst="rect">
            <a:avLst/>
          </a:prstGeom>
          <a:noFill/>
        </p:spPr>
        <p:txBody>
          <a:bodyPr wrap="square" rtlCol="1">
            <a:spAutoFit/>
          </a:bodyPr>
          <a:lstStyle/>
          <a:p>
            <a:pPr algn="ctr"/>
            <a:r>
              <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واکنش سریع در</a:t>
            </a:r>
          </a:p>
          <a:p>
            <a:pPr algn="ctr"/>
            <a:r>
              <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برنامه ریزی پیشگیری از بحران رسانه ای و جلوگیری انحراف سرمایه های اجتماعی</a:t>
            </a:r>
            <a:endParaRPr lang="fa-I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5" name="Down Arrow Callout 4"/>
          <p:cNvSpPr/>
          <p:nvPr/>
        </p:nvSpPr>
        <p:spPr>
          <a:xfrm>
            <a:off x="1071538" y="71414"/>
            <a:ext cx="7215238" cy="3286148"/>
          </a:xfrm>
          <a:prstGeom prst="downArrowCallou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buFont typeface="Wingdings" pitchFamily="2" charset="2"/>
              <a:buChar char="ü"/>
            </a:pPr>
            <a:r>
              <a:rPr lang="fa-IR" sz="3000" dirty="0" smtClean="0">
                <a:solidFill>
                  <a:schemeClr val="accent4">
                    <a:lumMod val="75000"/>
                  </a:schemeClr>
                </a:solidFill>
                <a:cs typeface="B Titr" pitchFamily="2" charset="-78"/>
              </a:rPr>
              <a:t>شعار «سیمره، سیونده دیگر» در حال گسترش</a:t>
            </a:r>
          </a:p>
          <a:p>
            <a:pPr algn="ctr">
              <a:buFont typeface="Wingdings" pitchFamily="2" charset="2"/>
              <a:buChar char="ü"/>
            </a:pPr>
            <a:r>
              <a:rPr lang="fa-IR" sz="2400" dirty="0" smtClean="0">
                <a:solidFill>
                  <a:schemeClr val="accent4">
                    <a:lumMod val="75000"/>
                  </a:schemeClr>
                </a:solidFill>
                <a:cs typeface="B Titr" pitchFamily="2" charset="-78"/>
              </a:rPr>
              <a:t>گفتمان قالب بازگشت به ارزش های تاریخی و ایرانیت </a:t>
            </a:r>
          </a:p>
          <a:p>
            <a:pPr algn="ctr">
              <a:buFont typeface="Wingdings" pitchFamily="2" charset="2"/>
              <a:buChar char="ü"/>
            </a:pPr>
            <a:r>
              <a:rPr lang="fa-IR" sz="2400" dirty="0" smtClean="0">
                <a:solidFill>
                  <a:schemeClr val="accent4">
                    <a:lumMod val="75000"/>
                  </a:schemeClr>
                </a:solidFill>
                <a:cs typeface="B Titr" pitchFamily="2" charset="-78"/>
              </a:rPr>
              <a:t>شکل گیری و بست شبکه های اجتماعی از سال 1388</a:t>
            </a:r>
          </a:p>
          <a:p>
            <a:pPr algn="ctr">
              <a:buFont typeface="Wingdings" pitchFamily="2" charset="2"/>
              <a:buChar char="ü"/>
            </a:pPr>
            <a:r>
              <a:rPr lang="fa-IR" sz="2400" dirty="0" smtClean="0">
                <a:solidFill>
                  <a:schemeClr val="accent4">
                    <a:lumMod val="75000"/>
                  </a:schemeClr>
                </a:solidFill>
                <a:cs typeface="B Titr" pitchFamily="2" charset="-78"/>
              </a:rPr>
              <a:t>افزایش تلویزیون های فارسی زبان پیگیر</a:t>
            </a:r>
          </a:p>
          <a:p>
            <a:pPr algn="ctr">
              <a:buFont typeface="Wingdings" pitchFamily="2" charset="2"/>
              <a:buChar char="ü"/>
            </a:pPr>
            <a:r>
              <a:rPr lang="fa-IR" sz="2400" dirty="0" smtClean="0">
                <a:solidFill>
                  <a:schemeClr val="accent4">
                    <a:lumMod val="75000"/>
                  </a:schemeClr>
                </a:solidFill>
                <a:cs typeface="B Titr" pitchFamily="2" charset="-78"/>
              </a:rPr>
              <a:t>یک سد در حال کاوش و آماده آبگیری</a:t>
            </a:r>
          </a:p>
          <a:p>
            <a:pPr algn="ctr"/>
            <a:endParaRPr lang="fa-IR" dirty="0" smtClean="0">
              <a:solidFill>
                <a:schemeClr val="accent4">
                  <a:lumMod val="75000"/>
                </a:schemeClr>
              </a:solidFill>
              <a:cs typeface="B Titr" pitchFamily="2" charset="-78"/>
            </a:endParaRPr>
          </a:p>
        </p:txBody>
      </p:sp>
      <p:sp>
        <p:nvSpPr>
          <p:cNvPr id="7" name="TextBox 6"/>
          <p:cNvSpPr txBox="1"/>
          <p:nvPr/>
        </p:nvSpPr>
        <p:spPr>
          <a:xfrm>
            <a:off x="6500826" y="2702478"/>
            <a:ext cx="1000132" cy="369332"/>
          </a:xfrm>
          <a:prstGeom prst="rect">
            <a:avLst/>
          </a:prstGeom>
          <a:ln w="0">
            <a:noFill/>
          </a:ln>
        </p:spPr>
        <p:style>
          <a:lnRef idx="2">
            <a:schemeClr val="accent2"/>
          </a:lnRef>
          <a:fillRef idx="1003">
            <a:schemeClr val="lt2"/>
          </a:fillRef>
          <a:effectRef idx="0">
            <a:schemeClr val="accent2"/>
          </a:effectRef>
          <a:fontRef idx="minor">
            <a:schemeClr val="dk1"/>
          </a:fontRef>
        </p:style>
        <p:txBody>
          <a:bodyPr wrap="square" rtlCol="1">
            <a:spAutoFit/>
          </a:bodyPr>
          <a:lstStyle/>
          <a:p>
            <a:pPr algn="ctr"/>
            <a:r>
              <a:rPr lang="fa-IR" b="1" dirty="0" smtClean="0"/>
              <a:t>نفی بحران</a:t>
            </a:r>
            <a:endParaRPr lang="fa-IR" b="1" dirty="0"/>
          </a:p>
        </p:txBody>
      </p:sp>
      <p:sp>
        <p:nvSpPr>
          <p:cNvPr id="8" name="TextBox 7"/>
          <p:cNvSpPr txBox="1"/>
          <p:nvPr/>
        </p:nvSpPr>
        <p:spPr>
          <a:xfrm>
            <a:off x="7072330" y="3488296"/>
            <a:ext cx="1357322" cy="369332"/>
          </a:xfrm>
          <a:prstGeom prst="rect">
            <a:avLst/>
          </a:prstGeom>
        </p:spPr>
        <p:style>
          <a:lnRef idx="0">
            <a:scrgbClr r="0" g="0" b="0"/>
          </a:lnRef>
          <a:fillRef idx="1003">
            <a:schemeClr val="lt2"/>
          </a:fillRef>
          <a:effectRef idx="0">
            <a:scrgbClr r="0" g="0" b="0"/>
          </a:effectRef>
          <a:fontRef idx="major"/>
        </p:style>
        <p:txBody>
          <a:bodyPr wrap="square" rtlCol="1">
            <a:spAutoFit/>
          </a:bodyPr>
          <a:lstStyle/>
          <a:p>
            <a:pPr algn="ctr"/>
            <a:r>
              <a:rPr lang="fa-IR" b="1" dirty="0" smtClean="0"/>
              <a:t>سکوت خبری</a:t>
            </a:r>
            <a:endParaRPr lang="fa-IR" b="1" dirty="0"/>
          </a:p>
        </p:txBody>
      </p:sp>
      <p:sp>
        <p:nvSpPr>
          <p:cNvPr id="9" name="TextBox 8"/>
          <p:cNvSpPr txBox="1"/>
          <p:nvPr/>
        </p:nvSpPr>
        <p:spPr>
          <a:xfrm>
            <a:off x="928662" y="2559602"/>
            <a:ext cx="1214446" cy="369332"/>
          </a:xfrm>
          <a:prstGeom prst="rect">
            <a:avLst/>
          </a:prstGeom>
        </p:spPr>
        <p:style>
          <a:lnRef idx="0">
            <a:scrgbClr r="0" g="0" b="0"/>
          </a:lnRef>
          <a:fillRef idx="1003">
            <a:schemeClr val="lt2"/>
          </a:fillRef>
          <a:effectRef idx="0">
            <a:scrgbClr r="0" g="0" b="0"/>
          </a:effectRef>
          <a:fontRef idx="major"/>
        </p:style>
        <p:txBody>
          <a:bodyPr wrap="square" rtlCol="1">
            <a:spAutoFit/>
          </a:bodyPr>
          <a:lstStyle/>
          <a:p>
            <a:pPr algn="ctr"/>
            <a:r>
              <a:rPr lang="fa-IR" b="1" dirty="0" smtClean="0"/>
              <a:t>فرافکنی</a:t>
            </a:r>
            <a:endParaRPr lang="fa-IR" b="1" dirty="0"/>
          </a:p>
        </p:txBody>
      </p:sp>
      <p:sp>
        <p:nvSpPr>
          <p:cNvPr id="10" name="TextBox 9"/>
          <p:cNvSpPr txBox="1"/>
          <p:nvPr/>
        </p:nvSpPr>
        <p:spPr>
          <a:xfrm>
            <a:off x="428596" y="3273982"/>
            <a:ext cx="1500198" cy="369332"/>
          </a:xfrm>
          <a:prstGeom prst="rect">
            <a:avLst/>
          </a:prstGeom>
        </p:spPr>
        <p:style>
          <a:lnRef idx="0">
            <a:scrgbClr r="0" g="0" b="0"/>
          </a:lnRef>
          <a:fillRef idx="1003">
            <a:schemeClr val="lt2"/>
          </a:fillRef>
          <a:effectRef idx="0">
            <a:scrgbClr r="0" g="0" b="0"/>
          </a:effectRef>
          <a:fontRef idx="major"/>
        </p:style>
        <p:txBody>
          <a:bodyPr wrap="square" rtlCol="1">
            <a:spAutoFit/>
          </a:bodyPr>
          <a:lstStyle/>
          <a:p>
            <a:pPr algn="ctr"/>
            <a:r>
              <a:rPr lang="fa-IR" b="1" dirty="0" smtClean="0"/>
              <a:t>اتهام به منتقدان</a:t>
            </a:r>
            <a:endParaRPr lang="fa-IR" b="1" dirty="0"/>
          </a:p>
        </p:txBody>
      </p:sp>
      <p:sp>
        <p:nvSpPr>
          <p:cNvPr id="11" name="TextBox 10"/>
          <p:cNvSpPr txBox="1"/>
          <p:nvPr/>
        </p:nvSpPr>
        <p:spPr>
          <a:xfrm>
            <a:off x="928662" y="4000504"/>
            <a:ext cx="1500198" cy="646331"/>
          </a:xfrm>
          <a:prstGeom prst="rect">
            <a:avLst/>
          </a:prstGeom>
        </p:spPr>
        <p:style>
          <a:lnRef idx="0">
            <a:scrgbClr r="0" g="0" b="0"/>
          </a:lnRef>
          <a:fillRef idx="1003">
            <a:schemeClr val="lt2"/>
          </a:fillRef>
          <a:effectRef idx="0">
            <a:scrgbClr r="0" g="0" b="0"/>
          </a:effectRef>
          <a:fontRef idx="major"/>
        </p:style>
        <p:txBody>
          <a:bodyPr wrap="square" rtlCol="1">
            <a:spAutoFit/>
          </a:bodyPr>
          <a:lstStyle/>
          <a:p>
            <a:pPr algn="ctr"/>
            <a:r>
              <a:rPr lang="fa-IR" b="1" dirty="0" smtClean="0"/>
              <a:t>تتمیع </a:t>
            </a:r>
            <a:r>
              <a:rPr lang="fa-IR" b="1" dirty="0" smtClean="0"/>
              <a:t>یا تهدید </a:t>
            </a:r>
            <a:r>
              <a:rPr lang="fa-IR" b="1" dirty="0" smtClean="0"/>
              <a:t>منتقدان</a:t>
            </a:r>
            <a:endParaRPr lang="fa-IR" b="1" dirty="0"/>
          </a:p>
        </p:txBody>
      </p:sp>
      <p:sp>
        <p:nvSpPr>
          <p:cNvPr id="12" name="TextBox 11"/>
          <p:cNvSpPr txBox="1"/>
          <p:nvPr/>
        </p:nvSpPr>
        <p:spPr>
          <a:xfrm>
            <a:off x="6215074" y="4214818"/>
            <a:ext cx="2143140" cy="369332"/>
          </a:xfrm>
          <a:prstGeom prst="rect">
            <a:avLst/>
          </a:prstGeom>
        </p:spPr>
        <p:style>
          <a:lnRef idx="0">
            <a:scrgbClr r="0" g="0" b="0"/>
          </a:lnRef>
          <a:fillRef idx="1003">
            <a:schemeClr val="lt2"/>
          </a:fillRef>
          <a:effectRef idx="0">
            <a:scrgbClr r="0" g="0" b="0"/>
          </a:effectRef>
          <a:fontRef idx="major"/>
        </p:style>
        <p:txBody>
          <a:bodyPr wrap="square" rtlCol="1">
            <a:spAutoFit/>
          </a:bodyPr>
          <a:lstStyle/>
          <a:p>
            <a:pPr algn="ctr"/>
            <a:r>
              <a:rPr lang="fa-IR" b="1" dirty="0" smtClean="0"/>
              <a:t>انتشار اخبار مصحلت آمیز</a:t>
            </a:r>
            <a:endParaRPr lang="fa-IR" b="1" dirty="0"/>
          </a:p>
        </p:txBody>
      </p:sp>
      <p:sp>
        <p:nvSpPr>
          <p:cNvPr id="13" name="Left-Right-Up Arrow 12"/>
          <p:cNvSpPr/>
          <p:nvPr/>
        </p:nvSpPr>
        <p:spPr>
          <a:xfrm flipV="1">
            <a:off x="3000364" y="3500438"/>
            <a:ext cx="3357586" cy="1571636"/>
          </a:xfrm>
          <a:prstGeom prst="leftRightUpArrow">
            <a:avLst/>
          </a:prstGeom>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b="1" dirty="0"/>
          </a:p>
        </p:txBody>
      </p:sp>
      <p:sp>
        <p:nvSpPr>
          <p:cNvPr id="14" name="TextBox 13"/>
          <p:cNvSpPr txBox="1"/>
          <p:nvPr/>
        </p:nvSpPr>
        <p:spPr>
          <a:xfrm>
            <a:off x="3643306" y="3643314"/>
            <a:ext cx="1857388" cy="523220"/>
          </a:xfrm>
          <a:prstGeom prst="rect">
            <a:avLst/>
          </a:prstGeom>
          <a:noFill/>
        </p:spPr>
        <p:txBody>
          <a:bodyPr wrap="square" rtlCol="1">
            <a:spAutoFit/>
          </a:bodyPr>
          <a:lstStyle/>
          <a:p>
            <a:pPr algn="ctr"/>
            <a:r>
              <a:rPr lang="fa-IR" sz="2800" b="1" dirty="0" smtClean="0">
                <a:solidFill>
                  <a:schemeClr val="bg1"/>
                </a:solidFill>
              </a:rPr>
              <a:t>چه باید کرد؟؟</a:t>
            </a:r>
            <a:endParaRPr lang="fa-IR" sz="2800" b="1" dirty="0">
              <a:solidFill>
                <a:schemeClr val="bg1"/>
              </a:solidFill>
            </a:endParaRPr>
          </a:p>
        </p:txBody>
      </p:sp>
      <p:sp>
        <p:nvSpPr>
          <p:cNvPr id="15" name="TextBox 14"/>
          <p:cNvSpPr txBox="1"/>
          <p:nvPr/>
        </p:nvSpPr>
        <p:spPr>
          <a:xfrm>
            <a:off x="500034" y="2285992"/>
            <a:ext cx="8215370" cy="2585323"/>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algn="ctr"/>
            <a:endParaRPr lang="fa-IR" sz="5400" b="1" dirty="0" smtClean="0"/>
          </a:p>
          <a:p>
            <a:pPr algn="ctr"/>
            <a:r>
              <a:rPr lang="fa-IR" sz="5400" b="1" dirty="0" smtClean="0"/>
              <a:t>چه کسی پنیر مرا خورد؟</a:t>
            </a:r>
          </a:p>
          <a:p>
            <a:pPr algn="ctr"/>
            <a:endParaRPr lang="fa-IR" sz="5400" b="1"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bg/>
                                          </p:spTgt>
                                        </p:tgtEl>
                                        <p:attrNameLst>
                                          <p:attrName>style.visibility</p:attrName>
                                        </p:attrNameLst>
                                      </p:cBhvr>
                                      <p:to>
                                        <p:strVal val="visible"/>
                                      </p:to>
                                    </p:set>
                                    <p:animEffect transition="in" filter="wipe(down)">
                                      <p:cBhvr>
                                        <p:cTn id="15" dur="500"/>
                                        <p:tgtEl>
                                          <p:spTgt spid="10">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down)">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bg/>
                                          </p:spTgt>
                                        </p:tgtEl>
                                        <p:attrNameLst>
                                          <p:attrName>style.visibility</p:attrName>
                                        </p:attrNameLst>
                                      </p:cBhvr>
                                      <p:to>
                                        <p:strVal val="visible"/>
                                      </p:to>
                                    </p:set>
                                    <p:animEffect transition="in" filter="fade">
                                      <p:cBhvr>
                                        <p:cTn id="23" dur="2000"/>
                                        <p:tgtEl>
                                          <p:spTgt spid="11">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2000"/>
                                        <p:tgtEl>
                                          <p:spTgt spid="1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bg/>
                                          </p:spTgt>
                                        </p:tgtEl>
                                        <p:attrNameLst>
                                          <p:attrName>style.visibility</p:attrName>
                                        </p:attrNameLst>
                                      </p:cBhvr>
                                      <p:to>
                                        <p:strVal val="visible"/>
                                      </p:to>
                                    </p:set>
                                    <p:animEffect transition="in" filter="fade">
                                      <p:cBhvr>
                                        <p:cTn id="31" dur="2000"/>
                                        <p:tgtEl>
                                          <p:spTgt spid="12">
                                            <p:bg/>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fade">
                                      <p:cBhvr>
                                        <p:cTn id="34" dur="2000"/>
                                        <p:tgtEl>
                                          <p:spTgt spid="1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bg/>
                                          </p:spTgt>
                                        </p:tgtEl>
                                        <p:attrNameLst>
                                          <p:attrName>style.visibility</p:attrName>
                                        </p:attrNameLst>
                                      </p:cBhvr>
                                      <p:to>
                                        <p:strVal val="visible"/>
                                      </p:to>
                                    </p:set>
                                    <p:anim calcmode="lin" valueType="num">
                                      <p:cBhvr additive="base">
                                        <p:cTn id="39" dur="500" fill="hold"/>
                                        <p:tgtEl>
                                          <p:spTgt spid="9">
                                            <p:bg/>
                                          </p:spTgt>
                                        </p:tgtEl>
                                        <p:attrNameLst>
                                          <p:attrName>ppt_x</p:attrName>
                                        </p:attrNameLst>
                                      </p:cBhvr>
                                      <p:tavLst>
                                        <p:tav tm="0">
                                          <p:val>
                                            <p:strVal val="#ppt_x"/>
                                          </p:val>
                                        </p:tav>
                                        <p:tav tm="100000">
                                          <p:val>
                                            <p:strVal val="#ppt_x"/>
                                          </p:val>
                                        </p:tav>
                                      </p:tavLst>
                                    </p:anim>
                                    <p:anim calcmode="lin" valueType="num">
                                      <p:cBhvr additive="base">
                                        <p:cTn id="40" dur="500" fill="hold"/>
                                        <p:tgtEl>
                                          <p:spTgt spid="9">
                                            <p:bg/>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 calcmode="lin" valueType="num">
                                      <p:cBhvr additive="base">
                                        <p:cTn id="4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bg/>
                                          </p:spTgt>
                                        </p:tgtEl>
                                        <p:attrNameLst>
                                          <p:attrName>style.visibility</p:attrName>
                                        </p:attrNameLst>
                                      </p:cBhvr>
                                      <p:to>
                                        <p:strVal val="visible"/>
                                      </p:to>
                                    </p:set>
                                    <p:anim calcmode="lin" valueType="num">
                                      <p:cBhvr additive="base">
                                        <p:cTn id="49" dur="500" fill="hold"/>
                                        <p:tgtEl>
                                          <p:spTgt spid="8">
                                            <p:bg/>
                                          </p:spTgt>
                                        </p:tgtEl>
                                        <p:attrNameLst>
                                          <p:attrName>ppt_x</p:attrName>
                                        </p:attrNameLst>
                                      </p:cBhvr>
                                      <p:tavLst>
                                        <p:tav tm="0">
                                          <p:val>
                                            <p:strVal val="#ppt_x"/>
                                          </p:val>
                                        </p:tav>
                                        <p:tav tm="100000">
                                          <p:val>
                                            <p:strVal val="#ppt_x"/>
                                          </p:val>
                                        </p:tav>
                                      </p:tavLst>
                                    </p:anim>
                                    <p:anim calcmode="lin" valueType="num">
                                      <p:cBhvr additive="base">
                                        <p:cTn id="50" dur="500" fill="hold"/>
                                        <p:tgtEl>
                                          <p:spTgt spid="8">
                                            <p:bg/>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 calcmode="lin" valueType="num">
                                      <p:cBhvr additive="base">
                                        <p:cTn id="5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5">
                                            <p:bg/>
                                          </p:spTgt>
                                        </p:tgtEl>
                                        <p:attrNameLst>
                                          <p:attrName>style.visibility</p:attrName>
                                        </p:attrNameLst>
                                      </p:cBhvr>
                                      <p:to>
                                        <p:strVal val="visible"/>
                                      </p:to>
                                    </p:set>
                                    <p:anim calcmode="lin" valueType="num">
                                      <p:cBhvr additive="base">
                                        <p:cTn id="59"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60" dur="500" fill="hold"/>
                                        <p:tgtEl>
                                          <p:spTgt spid="15">
                                            <p:bg/>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5">
                                            <p:txEl>
                                              <p:pRg st="1" end="1"/>
                                            </p:txEl>
                                          </p:spTgt>
                                        </p:tgtEl>
                                        <p:attrNameLst>
                                          <p:attrName>style.visibility</p:attrName>
                                        </p:attrNameLst>
                                      </p:cBhvr>
                                      <p:to>
                                        <p:strVal val="visible"/>
                                      </p:to>
                                    </p:set>
                                    <p:anim calcmode="lin" valueType="num">
                                      <p:cBhvr additive="base">
                                        <p:cTn id="6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
                                            <p:txEl>
                                              <p:pRg st="0" end="0"/>
                                            </p:txEl>
                                          </p:spTgt>
                                        </p:tgtEl>
                                        <p:attrNameLst>
                                          <p:attrName>style.visibility</p:attrName>
                                        </p:attrNameLst>
                                      </p:cBhvr>
                                      <p:to>
                                        <p:strVal val="visible"/>
                                      </p:to>
                                    </p:set>
                                    <p:animEffect transition="in" filter="fade">
                                      <p:cBhvr>
                                        <p:cTn id="69" dur="2000"/>
                                        <p:tgtEl>
                                          <p:spTgt spid="4">
                                            <p:txEl>
                                              <p:pRg st="0" end="0"/>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
                                            <p:txEl>
                                              <p:pRg st="1" end="1"/>
                                            </p:txEl>
                                          </p:spTgt>
                                        </p:tgtEl>
                                        <p:attrNameLst>
                                          <p:attrName>style.visibility</p:attrName>
                                        </p:attrNameLst>
                                      </p:cBhvr>
                                      <p:to>
                                        <p:strVal val="visible"/>
                                      </p:to>
                                    </p:set>
                                    <p:animEffect transition="in" filter="fade">
                                      <p:cBhvr>
                                        <p:cTn id="7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7" grpId="0" build="allAtOnce" animBg="1"/>
      <p:bldP spid="8" grpId="0" build="allAtOnce" animBg="1"/>
      <p:bldP spid="9" grpId="0" build="allAtOnce" animBg="1"/>
      <p:bldP spid="10" grpId="0" build="allAtOnce" animBg="1"/>
      <p:bldP spid="11" grpId="0" build="allAtOnce" animBg="1"/>
      <p:bldP spid="12" grpId="0" build="allAtOnce" animBg="1"/>
      <p:bldP spid="15"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54032"/>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مبانی نظری تحقیق</a:t>
            </a:r>
            <a:endPar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Content Placeholder 1"/>
          <p:cNvSpPr>
            <a:spLocks noGrp="1"/>
          </p:cNvSpPr>
          <p:nvPr>
            <p:ph idx="1"/>
          </p:nvPr>
        </p:nvSpPr>
        <p:spPr>
          <a:xfrm>
            <a:off x="357158" y="1600200"/>
            <a:ext cx="8501122" cy="5257800"/>
          </a:xfrm>
        </p:spPr>
        <p:txBody>
          <a:bodyPr>
            <a:normAutofit fontScale="70000" lnSpcReduction="20000"/>
          </a:bodyPr>
          <a:lstStyle/>
          <a:p>
            <a:pPr algn="just">
              <a:buBlip>
                <a:blip r:embed="rId2"/>
              </a:buBlip>
            </a:pPr>
            <a:r>
              <a:rPr lang="fa-IR" b="1" dirty="0" smtClean="0">
                <a:cs typeface="B Yagut" pitchFamily="2" charset="-78"/>
              </a:rPr>
              <a:t>بحران</a:t>
            </a:r>
            <a:r>
              <a:rPr lang="fa-IR" b="1" i="1" dirty="0" smtClean="0">
                <a:cs typeface="B Yagut" pitchFamily="2" charset="-78"/>
              </a:rPr>
              <a:t> :</a:t>
            </a:r>
          </a:p>
          <a:p>
            <a:pPr algn="just">
              <a:buBlip>
                <a:blip r:embed="rId2"/>
              </a:buBlip>
            </a:pPr>
            <a:r>
              <a:rPr lang="fa-IR" dirty="0" smtClean="0">
                <a:cs typeface="B Yagut" pitchFamily="2" charset="-78"/>
              </a:rPr>
              <a:t>به صورت مستقیم یا غیرمستقیم، مترادف با اوضاع دشوار، وضع غیرعادی، آشفتگی، تهدید تعادل و منافع، کاهش کنترل و تغییر روابط عادی در یک فرآینداست</a:t>
            </a:r>
          </a:p>
          <a:p>
            <a:pPr algn="just">
              <a:buBlip>
                <a:blip r:embed="rId2"/>
              </a:buBlip>
            </a:pPr>
            <a:r>
              <a:rPr lang="fa-IR" b="1" dirty="0" smtClean="0">
                <a:cs typeface="B Yagut" pitchFamily="2" charset="-78"/>
              </a:rPr>
              <a:t>مدیریت بحران</a:t>
            </a:r>
            <a:r>
              <a:rPr lang="fa-IR" dirty="0" smtClean="0">
                <a:cs typeface="B Yagut" pitchFamily="2" charset="-78"/>
              </a:rPr>
              <a:t>: </a:t>
            </a:r>
          </a:p>
          <a:p>
            <a:pPr algn="just">
              <a:buBlip>
                <a:blip r:embed="rId2"/>
              </a:buBlip>
            </a:pPr>
            <a:r>
              <a:rPr lang="fa-IR" dirty="0" smtClean="0">
                <a:cs typeface="B Yagut" pitchFamily="2" charset="-78"/>
              </a:rPr>
              <a:t>فرآیند و برنامه­ریزی مقامات مسئول است که با مشاهده و تجزیه و تحلیل بحران­ها، به صورت یکپارچه، جامع و هماهنگ با استفاده از ابزارهای موجود تلاش می­کنند از بحران­ها پیشگیری کنند و یا در صورت بروز آنها در جهت کاهش آثا و بهبود اوضاع تا رسیدن به سطح وضعیت عادی تلاش کنند. </a:t>
            </a:r>
          </a:p>
          <a:p>
            <a:pPr algn="ctr">
              <a:buNone/>
            </a:pPr>
            <a:endParaRPr lang="fa-IR" b="1" dirty="0" smtClean="0">
              <a:cs typeface="B Yagut" pitchFamily="2" charset="-78"/>
            </a:endParaRPr>
          </a:p>
          <a:p>
            <a:pPr algn="ctr">
              <a:buNone/>
            </a:pPr>
            <a:r>
              <a:rPr lang="fa-IR" b="1" dirty="0" smtClean="0">
                <a:cs typeface="B Yagut" pitchFamily="2" charset="-78"/>
              </a:rPr>
              <a:t>دو نکته مدیریتی</a:t>
            </a:r>
          </a:p>
          <a:p>
            <a:pPr algn="just">
              <a:buBlip>
                <a:blip r:embed="rId2"/>
              </a:buBlip>
            </a:pPr>
            <a:r>
              <a:rPr lang="fa-IR" dirty="0" smtClean="0">
                <a:cs typeface="B Yagut" pitchFamily="2" charset="-78"/>
              </a:rPr>
              <a:t>در علم مدیریت امروز، تعامل مناسب و منطقی با فرآیندهای </a:t>
            </a:r>
            <a:r>
              <a:rPr lang="fa-IR" b="1" i="1" dirty="0" smtClean="0">
                <a:cs typeface="B Yagut" pitchFamily="2" charset="-78"/>
              </a:rPr>
              <a:t>عملیات حل بحران</a:t>
            </a:r>
            <a:r>
              <a:rPr lang="fa-IR" dirty="0" smtClean="0">
                <a:cs typeface="B Yagut" pitchFamily="2" charset="-78"/>
              </a:rPr>
              <a:t> جایگزین </a:t>
            </a:r>
            <a:r>
              <a:rPr lang="fa-IR" b="1" i="1" dirty="0" smtClean="0">
                <a:cs typeface="B Yagut" pitchFamily="2" charset="-78"/>
              </a:rPr>
              <a:t>نفی بحران</a:t>
            </a:r>
            <a:r>
              <a:rPr lang="fa-IR" dirty="0" smtClean="0">
                <a:cs typeface="B Yagut" pitchFamily="2" charset="-78"/>
              </a:rPr>
              <a:t>، به­عنوان کلید موفقیت مدیران در کنترل </a:t>
            </a:r>
            <a:r>
              <a:rPr lang="fa-IR" b="1" i="1" dirty="0" smtClean="0">
                <a:cs typeface="B Yagut" pitchFamily="2" charset="-78"/>
              </a:rPr>
              <a:t>افکار عمومی</a:t>
            </a:r>
            <a:r>
              <a:rPr lang="fa-IR" dirty="0" smtClean="0">
                <a:cs typeface="B Yagut" pitchFamily="2" charset="-78"/>
              </a:rPr>
              <a:t> قلمداد شده است. </a:t>
            </a:r>
          </a:p>
          <a:p>
            <a:pPr algn="just">
              <a:buBlip>
                <a:blip r:embed="rId2"/>
              </a:buBlip>
            </a:pPr>
            <a:r>
              <a:rPr lang="fa-IR" dirty="0" smtClean="0">
                <a:cs typeface="B Yagut" pitchFamily="2" charset="-78"/>
              </a:rPr>
              <a:t>از طرف دیگر استفاده از نتایج هر بحران در </a:t>
            </a:r>
            <a:r>
              <a:rPr lang="fa-IR" b="1" i="1" dirty="0" smtClean="0">
                <a:cs typeface="B Yagut" pitchFamily="2" charset="-78"/>
              </a:rPr>
              <a:t>بحران های مشابه</a:t>
            </a:r>
            <a:r>
              <a:rPr lang="fa-IR" dirty="0" smtClean="0">
                <a:cs typeface="B Yagut" pitchFamily="2" charset="-78"/>
              </a:rPr>
              <a:t> یکی از اصلی</a:t>
            </a:r>
            <a:r>
              <a:rPr lang="en-US" dirty="0" smtClean="0">
                <a:cs typeface="B Yagut" pitchFamily="2" charset="-78"/>
              </a:rPr>
              <a:t>­</a:t>
            </a:r>
            <a:r>
              <a:rPr lang="fa-IR" dirty="0" smtClean="0">
                <a:cs typeface="B Yagut" pitchFamily="2" charset="-78"/>
              </a:rPr>
              <a:t>ترین فرآیندهای عملیات حل بحران است.</a:t>
            </a:r>
            <a:endParaRPr lang="en-US" dirty="0" smtClean="0">
              <a:cs typeface="B Yagut" pitchFamily="2" charset="-78"/>
            </a:endParaRPr>
          </a:p>
        </p:txBody>
      </p:sp>
      <p:sp>
        <p:nvSpPr>
          <p:cNvPr id="4" name="TextBox 3"/>
          <p:cNvSpPr txBox="1"/>
          <p:nvPr/>
        </p:nvSpPr>
        <p:spPr>
          <a:xfrm>
            <a:off x="3857620" y="1071546"/>
            <a:ext cx="4786346" cy="461665"/>
          </a:xfrm>
          <a:prstGeom prst="rect">
            <a:avLst/>
          </a:prstGeom>
          <a:noFill/>
        </p:spPr>
        <p:txBody>
          <a:bodyPr wrap="square" rtlCol="1">
            <a:spAutoFit/>
          </a:bodyPr>
          <a:lstStyle/>
          <a:p>
            <a:r>
              <a:rPr lang="fa-IR" sz="2400" dirty="0" smtClean="0">
                <a:cs typeface="B Titr" pitchFamily="2" charset="-78"/>
              </a:rPr>
              <a:t>بحران و مدیریت ارتباطات بحران</a:t>
            </a:r>
            <a:endParaRPr lang="fa-IR" sz="2400" dirty="0">
              <a:cs typeface="B Titr" pitchFamily="2" charset="-78"/>
            </a:endParaRPr>
          </a:p>
        </p:txBody>
      </p:sp>
    </p:spTree>
  </p:cSld>
  <p:clrMapOvr>
    <a:masterClrMapping/>
  </p:clrMapOvr>
  <p:transition>
    <p:pull dir="l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lang="fa-IR" dirty="0" smtClean="0">
                <a:cs typeface="B Titr" pitchFamily="2" charset="-78"/>
              </a:rPr>
              <a:t>ژورنالیسم بحران</a:t>
            </a:r>
            <a:endParaRPr lang="fa-IR" dirty="0">
              <a:cs typeface="B Titr" pitchFamily="2" charset="-78"/>
            </a:endParaRPr>
          </a:p>
        </p:txBody>
      </p:sp>
      <p:sp>
        <p:nvSpPr>
          <p:cNvPr id="2" name="Content Placeholder 1"/>
          <p:cNvSpPr>
            <a:spLocks noGrp="1"/>
          </p:cNvSpPr>
          <p:nvPr>
            <p:ph idx="1"/>
          </p:nvPr>
        </p:nvSpPr>
        <p:spPr/>
        <p:txBody>
          <a:bodyPr>
            <a:normAutofit fontScale="92500" lnSpcReduction="20000"/>
          </a:bodyPr>
          <a:lstStyle/>
          <a:p>
            <a:r>
              <a:rPr lang="fa-IR" dirty="0" smtClean="0">
                <a:cs typeface="B Yagut" pitchFamily="2" charset="-78"/>
              </a:rPr>
              <a:t>رسانه  و اخبار </a:t>
            </a:r>
            <a:r>
              <a:rPr lang="fa-IR" dirty="0" smtClean="0">
                <a:cs typeface="B Yagut" pitchFamily="2" charset="-78"/>
              </a:rPr>
              <a:t>توسعه(ابزار توسعه پایدار)</a:t>
            </a:r>
            <a:endParaRPr lang="fa-IR" dirty="0" smtClean="0">
              <a:cs typeface="B Yagut" pitchFamily="2" charset="-78"/>
            </a:endParaRPr>
          </a:p>
          <a:p>
            <a:r>
              <a:rPr lang="fa-IR" dirty="0" smtClean="0">
                <a:cs typeface="B Yagut" pitchFamily="2" charset="-78"/>
              </a:rPr>
              <a:t>چالش های روزنامه نگاری </a:t>
            </a:r>
            <a:r>
              <a:rPr lang="fa-IR" dirty="0" smtClean="0">
                <a:cs typeface="B Yagut" pitchFamily="2" charset="-78"/>
              </a:rPr>
              <a:t>توسعه(تحقیقی، انتقادی، تشریحی، عینی گرا، رویدادمدار و استوار بر عناصرخبری خاص و ابزار توسعه)</a:t>
            </a:r>
            <a:endParaRPr lang="fa-IR" dirty="0" smtClean="0">
              <a:cs typeface="B Yagut" pitchFamily="2" charset="-78"/>
            </a:endParaRPr>
          </a:p>
          <a:p>
            <a:r>
              <a:rPr lang="fa-IR" dirty="0" smtClean="0">
                <a:cs typeface="B Yagut" pitchFamily="2" charset="-78"/>
              </a:rPr>
              <a:t>روزنامه نگاران کشورهای در حال توسعه</a:t>
            </a:r>
          </a:p>
          <a:p>
            <a:pPr lvl="1"/>
            <a:r>
              <a:rPr lang="fa-IR" dirty="0" smtClean="0">
                <a:cs typeface="B Yagut" pitchFamily="2" charset="-78"/>
              </a:rPr>
              <a:t>عدم دسترسی به اطلاعات به دلیل سانسور </a:t>
            </a:r>
          </a:p>
          <a:p>
            <a:pPr lvl="1"/>
            <a:r>
              <a:rPr lang="fa-IR" dirty="0" smtClean="0">
                <a:cs typeface="B Yagut" pitchFamily="2" charset="-78"/>
              </a:rPr>
              <a:t>عدم تخصص و تحصیلات در رشته های فنی و تخصصی</a:t>
            </a:r>
          </a:p>
          <a:p>
            <a:pPr lvl="1"/>
            <a:r>
              <a:rPr lang="fa-IR" dirty="0" smtClean="0">
                <a:cs typeface="B Yagut" pitchFamily="2" charset="-78"/>
              </a:rPr>
              <a:t>جابجایی در سرویس های خبری و تغییر شغل</a:t>
            </a:r>
          </a:p>
          <a:p>
            <a:pPr lvl="1"/>
            <a:r>
              <a:rPr lang="fa-IR" dirty="0" smtClean="0">
                <a:cs typeface="B Yagut" pitchFamily="2" charset="-78"/>
              </a:rPr>
              <a:t>زمینه اجتماعی مستعد و علاقه مند به </a:t>
            </a:r>
            <a:r>
              <a:rPr lang="fa-IR" dirty="0" smtClean="0">
                <a:cs typeface="B Yagut" pitchFamily="2" charset="-78"/>
              </a:rPr>
              <a:t>شایعه</a:t>
            </a:r>
          </a:p>
          <a:p>
            <a:pPr lvl="1"/>
            <a:r>
              <a:rPr lang="fa-IR" dirty="0" smtClean="0">
                <a:cs typeface="B Yagut" pitchFamily="2" charset="-78"/>
              </a:rPr>
              <a:t>تقابل زبان دولت بودن یا رکن چهارم دموکراسی</a:t>
            </a:r>
            <a:endParaRPr lang="fa-IR" dirty="0" smtClean="0">
              <a:cs typeface="B Yagut" pitchFamily="2" charset="-78"/>
            </a:endParaRPr>
          </a:p>
          <a:p>
            <a:pPr lvl="1"/>
            <a:r>
              <a:rPr lang="fa-IR" dirty="0" smtClean="0">
                <a:cs typeface="B Yagut" pitchFamily="2" charset="-78"/>
              </a:rPr>
              <a:t>گسترش صعودی رسانه و فناوری های جدید</a:t>
            </a:r>
          </a:p>
        </p:txBody>
      </p:sp>
    </p:spTree>
  </p:cSld>
  <p:clrMapOvr>
    <a:masterClrMapping/>
  </p:clrMapOvr>
  <p:transition>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786058"/>
            <a:ext cx="7772400" cy="1643074"/>
          </a:xfrm>
        </p:spPr>
        <p:txBody>
          <a:bodyPr>
            <a:normAutofit/>
          </a:bodyPr>
          <a:lstStyle/>
          <a:p>
            <a:pPr algn="ctr"/>
            <a:r>
              <a:rPr lang="fa-IR" dirty="0" smtClean="0">
                <a:effectLst>
                  <a:outerShdw blurRad="38100" dist="38100" dir="2700000" algn="tl">
                    <a:srgbClr val="000000">
                      <a:alpha val="43137"/>
                    </a:srgbClr>
                  </a:outerShdw>
                </a:effectLst>
                <a:cs typeface="B Titr" pitchFamily="2" charset="-78"/>
              </a:rPr>
              <a:t>برنامه ریزی و مدیریت پیشگیری از بحران رسانه ای توسط روابط عمومی</a:t>
            </a:r>
          </a:p>
        </p:txBody>
      </p:sp>
      <p:sp>
        <p:nvSpPr>
          <p:cNvPr id="3" name="Subtitle 2"/>
          <p:cNvSpPr>
            <a:spLocks noGrp="1"/>
          </p:cNvSpPr>
          <p:nvPr>
            <p:ph type="subTitle" idx="1"/>
          </p:nvPr>
        </p:nvSpPr>
        <p:spPr>
          <a:xfrm>
            <a:off x="642910" y="4786322"/>
            <a:ext cx="7772400" cy="1342580"/>
          </a:xfrm>
        </p:spPr>
        <p:txBody>
          <a:bodyPr>
            <a:normAutofit/>
          </a:bodyPr>
          <a:lstStyle/>
          <a:p>
            <a:pPr algn="ctr"/>
            <a:r>
              <a:rPr lang="fa-IR" b="1" dirty="0" smtClean="0">
                <a:effectLst>
                  <a:outerShdw blurRad="38100" dist="38100" dir="2700000" algn="tl">
                    <a:srgbClr val="000000">
                      <a:alpha val="43137"/>
                    </a:srgbClr>
                  </a:outerShdw>
                </a:effectLst>
                <a:cs typeface="B Yagut" pitchFamily="2" charset="-78"/>
              </a:rPr>
              <a:t>مطالعه موردی </a:t>
            </a:r>
          </a:p>
          <a:p>
            <a:pPr algn="ctr"/>
            <a:r>
              <a:rPr lang="fa-IR" b="1" dirty="0" smtClean="0">
                <a:effectLst>
                  <a:outerShdw blurRad="38100" dist="38100" dir="2700000" algn="tl">
                    <a:srgbClr val="000000">
                      <a:alpha val="43137"/>
                    </a:srgbClr>
                  </a:outerShdw>
                </a:effectLst>
                <a:cs typeface="B Yagut" pitchFamily="2" charset="-78"/>
              </a:rPr>
              <a:t>پروژه پیشگیری از بحران رسانه ای سد سیمره</a:t>
            </a:r>
            <a:endParaRPr lang="en-US" b="1" dirty="0" smtClean="0">
              <a:effectLst>
                <a:outerShdw blurRad="38100" dist="38100" dir="2700000" algn="tl">
                  <a:srgbClr val="000000">
                    <a:alpha val="43137"/>
                  </a:srgbClr>
                </a:outerShdw>
              </a:effectLst>
              <a:cs typeface="B Yagut" pitchFamily="2" charset="-78"/>
            </a:endParaRPr>
          </a:p>
          <a:p>
            <a:endParaRPr lang="fa-IR" dirty="0"/>
          </a:p>
        </p:txBody>
      </p:sp>
      <p:pic>
        <p:nvPicPr>
          <p:cNvPr id="4" name="Picture 3" descr="_abniroo1.jpg"/>
          <p:cNvPicPr>
            <a:picLocks noChangeAspect="1"/>
          </p:cNvPicPr>
          <p:nvPr/>
        </p:nvPicPr>
        <p:blipFill>
          <a:blip r:embed="rId3" cstate="print"/>
          <a:stretch>
            <a:fillRect/>
          </a:stretch>
        </p:blipFill>
        <p:spPr>
          <a:xfrm>
            <a:off x="3643306" y="71414"/>
            <a:ext cx="1714512" cy="1750798"/>
          </a:xfrm>
          <a:prstGeom prst="rect">
            <a:avLst/>
          </a:prstGeom>
          <a:noFill/>
          <a:ln>
            <a:noFill/>
          </a:ln>
        </p:spPr>
      </p:pic>
      <p:sp>
        <p:nvSpPr>
          <p:cNvPr id="5" name="Title 1"/>
          <p:cNvSpPr txBox="1">
            <a:spLocks/>
          </p:cNvSpPr>
          <p:nvPr/>
        </p:nvSpPr>
        <p:spPr>
          <a:xfrm>
            <a:off x="714348" y="1857364"/>
            <a:ext cx="7772400" cy="785818"/>
          </a:xfrm>
          <a:prstGeom prst="rect">
            <a:avLst/>
          </a:prstGeom>
        </p:spPr>
        <p:txBody>
          <a:bodyPr vert="horz" anchor="b">
            <a:normAutofit fontScale="90000" lnSpcReduction="10000"/>
            <a:scene3d>
              <a:camera prst="orthographicFront"/>
              <a:lightRig rig="soft" dir="t"/>
            </a:scene3d>
            <a:sp3d prstMaterial="softEdge">
              <a:bevelT w="25400" h="25400"/>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2400" b="1" dirty="0" smtClean="0">
                <a:solidFill>
                  <a:schemeClr val="tx2"/>
                </a:solidFill>
                <a:effectLst>
                  <a:outerShdw blurRad="31750" dist="25400" dir="5400000" algn="tl" rotWithShape="0">
                    <a:srgbClr val="000000">
                      <a:alpha val="25000"/>
                    </a:srgbClr>
                  </a:outerShdw>
                </a:effectLst>
                <a:latin typeface="+mj-lt"/>
                <a:ea typeface="+mj-ea"/>
                <a:cs typeface="B Titr" pitchFamily="2" charset="-78"/>
              </a:rPr>
              <a:t>شرکت توسعه منابع </a:t>
            </a:r>
            <a:r>
              <a:rPr lang="fa-IR" sz="2900" b="1" dirty="0" smtClean="0">
                <a:solidFill>
                  <a:srgbClr val="FF0000"/>
                </a:solidFill>
                <a:effectLst>
                  <a:outerShdw blurRad="31750" dist="25400" dir="5400000" algn="tl" rotWithShape="0">
                    <a:srgbClr val="000000">
                      <a:alpha val="25000"/>
                    </a:srgbClr>
                  </a:outerShdw>
                </a:effectLst>
                <a:latin typeface="+mj-lt"/>
                <a:ea typeface="+mj-ea"/>
                <a:cs typeface="B Titr" pitchFamily="2" charset="-78"/>
              </a:rPr>
              <a:t>آب</a:t>
            </a:r>
            <a:r>
              <a:rPr lang="fa-IR" sz="2400" b="1" dirty="0" smtClean="0">
                <a:solidFill>
                  <a:schemeClr val="tx2"/>
                </a:solidFill>
                <a:effectLst>
                  <a:outerShdw blurRad="31750" dist="25400" dir="5400000" algn="tl" rotWithShape="0">
                    <a:srgbClr val="000000">
                      <a:alpha val="25000"/>
                    </a:srgbClr>
                  </a:outerShdw>
                </a:effectLst>
                <a:latin typeface="+mj-lt"/>
                <a:ea typeface="+mj-ea"/>
                <a:cs typeface="B Titr" pitchFamily="2" charset="-78"/>
              </a:rPr>
              <a:t> و </a:t>
            </a:r>
            <a:r>
              <a:rPr lang="fa-IR" sz="2900" b="1" dirty="0" smtClean="0">
                <a:solidFill>
                  <a:srgbClr val="FF0000"/>
                </a:solidFill>
                <a:effectLst>
                  <a:outerShdw blurRad="31750" dist="25400" dir="5400000" algn="tl" rotWithShape="0">
                    <a:srgbClr val="000000">
                      <a:alpha val="25000"/>
                    </a:srgbClr>
                  </a:outerShdw>
                </a:effectLst>
                <a:latin typeface="+mj-lt"/>
                <a:ea typeface="+mj-ea"/>
                <a:cs typeface="B Titr" pitchFamily="2" charset="-78"/>
              </a:rPr>
              <a:t>نیرو</a:t>
            </a:r>
            <a:r>
              <a:rPr lang="fa-IR" sz="2400" b="1" dirty="0" smtClean="0">
                <a:solidFill>
                  <a:schemeClr val="tx2"/>
                </a:solidFill>
                <a:effectLst>
                  <a:outerShdw blurRad="31750" dist="25400" dir="5400000" algn="tl" rotWithShape="0">
                    <a:srgbClr val="000000">
                      <a:alpha val="25000"/>
                    </a:srgbClr>
                  </a:outerShdw>
                </a:effectLst>
                <a:latin typeface="+mj-lt"/>
                <a:ea typeface="+mj-ea"/>
                <a:cs typeface="B Titr" pitchFamily="2" charset="-78"/>
              </a:rPr>
              <a:t>ی ایران</a:t>
            </a: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B Yagut" pitchFamily="2" charset="-78"/>
              </a:rPr>
              <a:t>روابط</a:t>
            </a:r>
            <a:r>
              <a:rPr kumimoji="0" lang="fa-IR" sz="24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B Yagut" pitchFamily="2" charset="-78"/>
              </a:rPr>
              <a:t> عمومی</a:t>
            </a:r>
            <a:endParaRPr kumimoji="0" lang="fa-IR"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B Yagut"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ormAutofit/>
          </a:bodyPr>
          <a:lstStyle/>
          <a:p>
            <a:pPr algn="ctr"/>
            <a:r>
              <a:rPr lang="fa-IR" dirty="0" smtClean="0">
                <a:cs typeface="B Titr" pitchFamily="2" charset="-78"/>
              </a:rPr>
              <a:t>مثلث رابطه بحران</a:t>
            </a:r>
            <a:r>
              <a:rPr lang="en-US" dirty="0" smtClean="0">
                <a:cs typeface="B Titr" pitchFamily="2" charset="-78"/>
              </a:rPr>
              <a:t> </a:t>
            </a:r>
            <a:r>
              <a:rPr lang="fa-IR" dirty="0" smtClean="0">
                <a:cs typeface="B Titr" pitchFamily="2" charset="-78"/>
              </a:rPr>
              <a:t> و رسانه</a:t>
            </a:r>
            <a:endParaRPr lang="fa-IR" dirty="0">
              <a:cs typeface="B Titr" pitchFamily="2" charset="-78"/>
            </a:endParaRPr>
          </a:p>
        </p:txBody>
      </p:sp>
      <p:sp>
        <p:nvSpPr>
          <p:cNvPr id="2" name="Content Placeholder 1"/>
          <p:cNvSpPr>
            <a:spLocks noGrp="1"/>
          </p:cNvSpPr>
          <p:nvPr>
            <p:ph idx="1"/>
          </p:nvPr>
        </p:nvSpPr>
        <p:spPr>
          <a:xfrm>
            <a:off x="457200" y="1571612"/>
            <a:ext cx="8229600" cy="4857784"/>
          </a:xfrm>
        </p:spPr>
        <p:txBody>
          <a:bodyPr>
            <a:normAutofit lnSpcReduction="10000"/>
          </a:bodyPr>
          <a:lstStyle/>
          <a:p>
            <a:pPr algn="ctr">
              <a:buNone/>
            </a:pPr>
            <a:r>
              <a:rPr lang="fa-IR" sz="2800" b="1" dirty="0" smtClean="0">
                <a:cs typeface="B Yagut" pitchFamily="2" charset="-78"/>
              </a:rPr>
              <a:t>رسانه</a:t>
            </a:r>
            <a:endParaRPr lang="en-US" sz="2800" dirty="0" smtClean="0">
              <a:cs typeface="B Yagut" pitchFamily="2" charset="-78"/>
            </a:endParaRPr>
          </a:p>
          <a:p>
            <a:pPr algn="ctr">
              <a:buNone/>
            </a:pPr>
            <a:endParaRPr lang="en-US" sz="2800" dirty="0" smtClean="0">
              <a:cs typeface="B Yagut" pitchFamily="2" charset="-78"/>
            </a:endParaRPr>
          </a:p>
          <a:p>
            <a:pPr algn="ctr">
              <a:buNone/>
            </a:pPr>
            <a:endParaRPr lang="en-US" sz="2800" dirty="0" smtClean="0">
              <a:cs typeface="B Yagut" pitchFamily="2" charset="-78"/>
            </a:endParaRPr>
          </a:p>
          <a:p>
            <a:pPr algn="ctr">
              <a:buNone/>
            </a:pPr>
            <a:r>
              <a:rPr lang="fa-IR" sz="2800" b="1" dirty="0" smtClean="0">
                <a:cs typeface="B Yagut" pitchFamily="2" charset="-78"/>
              </a:rPr>
              <a:t> </a:t>
            </a:r>
            <a:r>
              <a:rPr lang="fa-IR" sz="2800" b="1" dirty="0" err="1" smtClean="0">
                <a:cs typeface="B Yagut" pitchFamily="2" charset="-78"/>
              </a:rPr>
              <a:t>افکارعمومی</a:t>
            </a:r>
            <a:r>
              <a:rPr lang="fa-IR" sz="2800" b="1" dirty="0" smtClean="0">
                <a:cs typeface="B Yagut" pitchFamily="2" charset="-78"/>
              </a:rPr>
              <a:t>                 		  سوژه بحران </a:t>
            </a:r>
            <a:endParaRPr lang="en-US" sz="2800" dirty="0" smtClean="0">
              <a:cs typeface="B Yagut" pitchFamily="2" charset="-78"/>
            </a:endParaRPr>
          </a:p>
          <a:p>
            <a:pPr algn="ctr">
              <a:buNone/>
            </a:pPr>
            <a:r>
              <a:rPr lang="fa-IR" sz="1400" dirty="0" smtClean="0">
                <a:cs typeface="B Yagut" pitchFamily="2" charset="-78"/>
              </a:rPr>
              <a:t>(وردی نژاد؛ بهرامی،</a:t>
            </a:r>
            <a:r>
              <a:rPr lang="fa-IR" sz="1400" b="1" i="1" dirty="0" smtClean="0">
                <a:cs typeface="B Yagut" pitchFamily="2" charset="-78"/>
              </a:rPr>
              <a:t> مديريت بحران و رسانه</a:t>
            </a:r>
            <a:r>
              <a:rPr lang="fa-IR" sz="1400" dirty="0" smtClean="0">
                <a:cs typeface="B Yagut" pitchFamily="2" charset="-78"/>
              </a:rPr>
              <a:t>،144:1388)</a:t>
            </a:r>
          </a:p>
          <a:p>
            <a:pPr algn="ctr">
              <a:buNone/>
            </a:pPr>
            <a:endParaRPr lang="fa-IR" sz="2000" b="1" dirty="0" smtClean="0">
              <a:cs typeface="B Yagut" pitchFamily="2" charset="-78"/>
            </a:endParaRPr>
          </a:p>
          <a:p>
            <a:pPr algn="ctr">
              <a:buNone/>
            </a:pPr>
            <a:r>
              <a:rPr lang="fa-IR" sz="2800" b="1" dirty="0" smtClean="0">
                <a:solidFill>
                  <a:srgbClr val="FF0000"/>
                </a:solidFill>
                <a:effectLst>
                  <a:outerShdw blurRad="38100" dist="38100" dir="2700000" algn="tl">
                    <a:srgbClr val="000000">
                      <a:alpha val="43137"/>
                    </a:srgbClr>
                  </a:outerShdw>
                </a:effectLst>
                <a:cs typeface="B Titr" pitchFamily="2" charset="-78"/>
              </a:rPr>
              <a:t>نظریه برجسته سازی</a:t>
            </a:r>
          </a:p>
          <a:p>
            <a:pPr>
              <a:buNone/>
            </a:pPr>
            <a:r>
              <a:rPr lang="fa-IR" sz="2000" dirty="0" smtClean="0">
                <a:cs typeface="B Yagut" pitchFamily="2" charset="-78"/>
              </a:rPr>
              <a:t>برجسته سازی سوژه بحران به وسیله رسانه ها</a:t>
            </a:r>
          </a:p>
          <a:p>
            <a:pPr>
              <a:buNone/>
            </a:pPr>
            <a:r>
              <a:rPr lang="fa-IR" sz="2000" dirty="0" smtClean="0">
                <a:cs typeface="B Yagut" pitchFamily="2" charset="-78"/>
              </a:rPr>
              <a:t>رسانه به عنوان منبع اطلاع یابی مخاطب و در مجموع افکار عمومی</a:t>
            </a:r>
          </a:p>
          <a:p>
            <a:pPr>
              <a:buNone/>
            </a:pPr>
            <a:r>
              <a:rPr lang="fa-IR" sz="2000" b="1" i="1" dirty="0" smtClean="0">
                <a:cs typeface="B Yagut" pitchFamily="2" charset="-78"/>
              </a:rPr>
              <a:t>نمایش کاذب واقعیت</a:t>
            </a:r>
            <a:r>
              <a:rPr lang="fa-IR" sz="2000" dirty="0" smtClean="0">
                <a:cs typeface="B Yagut" pitchFamily="2" charset="-78"/>
              </a:rPr>
              <a:t> یا </a:t>
            </a:r>
            <a:r>
              <a:rPr lang="fa-IR" sz="2000" b="1" i="1" dirty="0" smtClean="0">
                <a:cs typeface="B Yagut" pitchFamily="2" charset="-78"/>
              </a:rPr>
              <a:t>شبه واقعیت</a:t>
            </a:r>
            <a:r>
              <a:rPr lang="fa-IR" sz="2000" dirty="0" smtClean="0">
                <a:cs typeface="B Yagut" pitchFamily="2" charset="-78"/>
              </a:rPr>
              <a:t> و تولید </a:t>
            </a:r>
            <a:r>
              <a:rPr lang="fa-IR" sz="2000" b="1" i="1" dirty="0" smtClean="0">
                <a:cs typeface="B Yagut" pitchFamily="2" charset="-78"/>
              </a:rPr>
              <a:t>شایعه</a:t>
            </a:r>
            <a:r>
              <a:rPr lang="fa-IR" sz="2000" dirty="0" smtClean="0">
                <a:cs typeface="B Yagut" pitchFamily="2" charset="-78"/>
              </a:rPr>
              <a:t> </a:t>
            </a:r>
          </a:p>
          <a:p>
            <a:pPr>
              <a:buNone/>
            </a:pPr>
            <a:r>
              <a:rPr lang="en-US" sz="2000" dirty="0" smtClean="0">
                <a:cs typeface="B Yagut" pitchFamily="2" charset="-78"/>
              </a:rPr>
              <a:t> </a:t>
            </a:r>
            <a:r>
              <a:rPr lang="fa-IR" sz="2000" b="1" dirty="0" smtClean="0">
                <a:cs typeface="B Yagut" pitchFamily="2" charset="-78"/>
              </a:rPr>
              <a:t>بحران رسانه ای: </a:t>
            </a:r>
            <a:r>
              <a:rPr lang="fa-IR" sz="2000" dirty="0" smtClean="0">
                <a:cs typeface="B Yagut" pitchFamily="2" charset="-78"/>
              </a:rPr>
              <a:t>فرض مقاله این است که فراوانی انتشار اخبار منفی و انتقادی درباره میراث فرهنگی و آثار باستانی به عنوان معیار برای بحرانی بودن فضای رسانه­ای تعریف گردد. </a:t>
            </a:r>
          </a:p>
          <a:p>
            <a:pPr>
              <a:buNone/>
            </a:pPr>
            <a:endParaRPr lang="fa-IR" sz="2000" dirty="0" smtClean="0">
              <a:cs typeface="B Yagut" pitchFamily="2" charset="-78"/>
            </a:endParaRPr>
          </a:p>
          <a:p>
            <a:pPr>
              <a:buNone/>
            </a:pPr>
            <a:endParaRPr lang="fa-IR" sz="2000" dirty="0" smtClean="0">
              <a:cs typeface="B Yagut" pitchFamily="2" charset="-78"/>
            </a:endParaRPr>
          </a:p>
          <a:p>
            <a:pPr>
              <a:buNone/>
            </a:pPr>
            <a:endParaRPr lang="fa-IR" sz="2000" dirty="0" smtClean="0">
              <a:cs typeface="B Yagut" pitchFamily="2" charset="-78"/>
            </a:endParaRPr>
          </a:p>
          <a:p>
            <a:pPr>
              <a:buNone/>
            </a:pPr>
            <a:endParaRPr lang="fa-IR" sz="2000" dirty="0">
              <a:cs typeface="B Yagut" pitchFamily="2" charset="-78"/>
            </a:endParaRPr>
          </a:p>
        </p:txBody>
      </p:sp>
      <p:grpSp>
        <p:nvGrpSpPr>
          <p:cNvPr id="8" name="Group 7"/>
          <p:cNvGrpSpPr/>
          <p:nvPr/>
        </p:nvGrpSpPr>
        <p:grpSpPr>
          <a:xfrm>
            <a:off x="2714612" y="1998652"/>
            <a:ext cx="3643338" cy="1358910"/>
            <a:chOff x="2714612" y="2355841"/>
            <a:chExt cx="3643338" cy="1358910"/>
          </a:xfrm>
        </p:grpSpPr>
        <p:cxnSp>
          <p:nvCxnSpPr>
            <p:cNvPr id="5" name="Straight Arrow Connector 4"/>
            <p:cNvCxnSpPr/>
            <p:nvPr/>
          </p:nvCxnSpPr>
          <p:spPr>
            <a:xfrm>
              <a:off x="5072066" y="2355841"/>
              <a:ext cx="1285884" cy="1143008"/>
            </a:xfrm>
            <a:prstGeom prst="straightConnector1">
              <a:avLst/>
            </a:prstGeom>
            <a:ln w="38100" cmpd="sng">
              <a:headEnd type="stealth" w="lg" len="lg"/>
              <a:tailEnd type="arrow"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a:off x="3214678" y="3713163"/>
              <a:ext cx="2714644" cy="1588"/>
            </a:xfrm>
            <a:prstGeom prst="straightConnector1">
              <a:avLst/>
            </a:prstGeom>
            <a:ln w="38100" cmpd="sng">
              <a:headEnd type="stealth" w="lg" len="lg"/>
              <a:tailEnd type="arrow"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714612" y="2355841"/>
              <a:ext cx="1428760" cy="1143008"/>
            </a:xfrm>
            <a:prstGeom prst="straightConnector1">
              <a:avLst/>
            </a:prstGeom>
            <a:ln w="38100" cmpd="sng">
              <a:headEnd type="stealth" w="lg" len="lg"/>
              <a:tailEnd type="arrow"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85720" y="642918"/>
          <a:ext cx="8782080" cy="5605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720" y="214290"/>
            <a:ext cx="2071702" cy="3857652"/>
          </a:xfrm>
        </p:spPr>
        <p:style>
          <a:lnRef idx="0">
            <a:schemeClr val="accent4"/>
          </a:lnRef>
          <a:fillRef idx="3">
            <a:schemeClr val="accent4"/>
          </a:fillRef>
          <a:effectRef idx="3">
            <a:schemeClr val="accent4"/>
          </a:effectRef>
          <a:fontRef idx="minor">
            <a:schemeClr val="lt1"/>
          </a:fontRef>
        </p:style>
        <p:txBody>
          <a:bodyPr>
            <a:normAutofit/>
          </a:bodyPr>
          <a:lstStyle/>
          <a:p>
            <a:pPr algn="l"/>
            <a:r>
              <a:rPr lang="fa-IR" dirty="0" smtClean="0">
                <a:cs typeface="B Titr" pitchFamily="2" charset="-78"/>
              </a:rPr>
              <a:t>روابط عمومی و بحران</a:t>
            </a:r>
            <a:endParaRPr lang="fa-IR" dirty="0">
              <a:cs typeface="B Titr" pitchFamily="2" charset="-78"/>
            </a:endParaRPr>
          </a:p>
        </p:txBody>
      </p:sp>
      <p:sp>
        <p:nvSpPr>
          <p:cNvPr id="2" name="Content Placeholder 1"/>
          <p:cNvSpPr>
            <a:spLocks noGrp="1"/>
          </p:cNvSpPr>
          <p:nvPr>
            <p:ph idx="1"/>
          </p:nvPr>
        </p:nvSpPr>
        <p:spPr>
          <a:xfrm>
            <a:off x="457200" y="428604"/>
            <a:ext cx="8229600" cy="5214974"/>
          </a:xfrm>
        </p:spPr>
        <p:txBody>
          <a:bodyPr>
            <a:normAutofit fontScale="92500" lnSpcReduction="20000"/>
          </a:bodyPr>
          <a:lstStyle/>
          <a:p>
            <a:pPr>
              <a:buBlip>
                <a:blip r:embed="rId2"/>
              </a:buBlip>
            </a:pPr>
            <a:r>
              <a:rPr lang="fa-IR" b="1" dirty="0" smtClean="0"/>
              <a:t>روابط عمومی و ارتباط با رسانه</a:t>
            </a:r>
            <a:endParaRPr lang="en-US" dirty="0" smtClean="0"/>
          </a:p>
          <a:p>
            <a:pPr>
              <a:buBlip>
                <a:blip r:embed="rId2"/>
              </a:buBlip>
            </a:pPr>
            <a:r>
              <a:rPr lang="fa-IR" b="1" dirty="0" smtClean="0"/>
              <a:t>تیم مدیریت ارتباطات بحران</a:t>
            </a:r>
            <a:endParaRPr lang="en-US" dirty="0" smtClean="0"/>
          </a:p>
          <a:p>
            <a:pPr>
              <a:buBlip>
                <a:blip r:embed="rId2"/>
              </a:buBlip>
            </a:pPr>
            <a:r>
              <a:rPr lang="fa-IR" b="1" dirty="0" smtClean="0"/>
              <a:t>کنترل مسیر رسانه </a:t>
            </a:r>
            <a:r>
              <a:rPr lang="fa-IR" b="1" dirty="0" smtClean="0"/>
              <a:t>ها(خبری و خبرنگاران)</a:t>
            </a:r>
            <a:endParaRPr lang="fa-IR" b="1" dirty="0" smtClean="0"/>
          </a:p>
          <a:p>
            <a:pPr marL="96838" indent="720725">
              <a:buNone/>
            </a:pPr>
            <a:r>
              <a:rPr lang="fa-IR" sz="2600" b="1" dirty="0" smtClean="0"/>
              <a:t>اطلاع </a:t>
            </a:r>
            <a:r>
              <a:rPr lang="fa-IR" sz="2600" b="1" dirty="0" smtClean="0"/>
              <a:t>یابی           </a:t>
            </a:r>
            <a:r>
              <a:rPr lang="fa-IR" sz="2600" b="1" dirty="0" smtClean="0"/>
              <a:t>		 اطلاع دهی</a:t>
            </a:r>
            <a:endParaRPr lang="en-US" sz="2600" dirty="0" smtClean="0"/>
          </a:p>
          <a:p>
            <a:pPr algn="ctr">
              <a:buNone/>
            </a:pPr>
            <a:endParaRPr lang="fa-IR" sz="2000" b="1" dirty="0" smtClean="0"/>
          </a:p>
          <a:p>
            <a:pPr algn="ctr">
              <a:buNone/>
            </a:pPr>
            <a:endParaRPr lang="fa-IR" sz="2000" b="1" dirty="0" smtClean="0"/>
          </a:p>
          <a:p>
            <a:pPr algn="ctr">
              <a:buNone/>
            </a:pPr>
            <a:endParaRPr lang="fa-IR" sz="2000" b="1" dirty="0" smtClean="0"/>
          </a:p>
          <a:p>
            <a:pPr>
              <a:buNone/>
            </a:pPr>
            <a:r>
              <a:rPr lang="fa-IR" sz="2000" b="1" dirty="0" smtClean="0"/>
              <a:t>		</a:t>
            </a:r>
            <a:r>
              <a:rPr lang="fa-IR" sz="2000" b="1" dirty="0" smtClean="0"/>
              <a:t>         پیش </a:t>
            </a:r>
            <a:r>
              <a:rPr lang="fa-IR" sz="2000" b="1" dirty="0" smtClean="0"/>
              <a:t>نیاز تدوین برنامه ارتباطی راهبردی</a:t>
            </a:r>
          </a:p>
          <a:p>
            <a:pPr algn="ctr">
              <a:buNone/>
            </a:pPr>
            <a:endParaRPr lang="fa-IR" sz="2000" b="1" dirty="0" smtClean="0"/>
          </a:p>
          <a:p>
            <a:pPr>
              <a:buBlip>
                <a:blip r:embed="rId2"/>
              </a:buBlip>
            </a:pPr>
            <a:r>
              <a:rPr lang="fa-IR" b="1" dirty="0" smtClean="0"/>
              <a:t>پیشگیری از تکرار خبر منفی و برجستگی سوژه بحران </a:t>
            </a:r>
            <a:endParaRPr lang="en-US" dirty="0" smtClean="0"/>
          </a:p>
          <a:p>
            <a:pPr>
              <a:buBlip>
                <a:blip r:embed="rId2"/>
              </a:buBlip>
            </a:pPr>
            <a:r>
              <a:rPr lang="fa-IR" b="1" i="1" dirty="0" smtClean="0"/>
              <a:t>توان و پتانسیل واکنش سریع</a:t>
            </a:r>
            <a:r>
              <a:rPr lang="fa-IR" dirty="0" smtClean="0"/>
              <a:t> </a:t>
            </a:r>
          </a:p>
          <a:p>
            <a:pPr>
              <a:buBlip>
                <a:blip r:embed="rId2"/>
              </a:buBlip>
            </a:pPr>
            <a:r>
              <a:rPr lang="fa-IR" b="1" dirty="0" smtClean="0"/>
              <a:t>آگاه سازی بدنه مدیریتی و کارشناسان فنی از اهمیت جایگاه خبر منفی و قدرت رسانه ها</a:t>
            </a:r>
            <a:endParaRPr lang="en-US" b="1" dirty="0" smtClean="0"/>
          </a:p>
          <a:p>
            <a:pPr>
              <a:buNone/>
            </a:pPr>
            <a:endParaRPr lang="fa-IR" dirty="0"/>
          </a:p>
        </p:txBody>
      </p:sp>
      <p:sp>
        <p:nvSpPr>
          <p:cNvPr id="4" name="Left-Right-Up Arrow 3"/>
          <p:cNvSpPr/>
          <p:nvPr/>
        </p:nvSpPr>
        <p:spPr>
          <a:xfrm flipV="1">
            <a:off x="4286248" y="1714488"/>
            <a:ext cx="2357454" cy="1357322"/>
          </a:xfrm>
          <a:prstGeom prst="leftRightUp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5" name="TextBox 4"/>
          <p:cNvSpPr txBox="1"/>
          <p:nvPr/>
        </p:nvSpPr>
        <p:spPr>
          <a:xfrm>
            <a:off x="1746626" y="5500702"/>
            <a:ext cx="5182830" cy="1077218"/>
          </a:xfrm>
          <a:prstGeom prst="rect">
            <a:avLst/>
          </a:prstGeom>
        </p:spPr>
        <p:style>
          <a:lnRef idx="0">
            <a:schemeClr val="accent2"/>
          </a:lnRef>
          <a:fillRef idx="3">
            <a:schemeClr val="accent2"/>
          </a:fillRef>
          <a:effectRef idx="3">
            <a:schemeClr val="accent2"/>
          </a:effectRef>
          <a:fontRef idx="minor">
            <a:schemeClr val="lt1"/>
          </a:fontRef>
        </p:style>
        <p:txBody>
          <a:bodyPr wrap="none" rtlCol="1">
            <a:spAutoFit/>
          </a:bodyPr>
          <a:lstStyle/>
          <a:p>
            <a:pPr algn="ctr"/>
            <a:r>
              <a:rPr lang="fa-IR" sz="3200" dirty="0" smtClean="0">
                <a:cs typeface="B Titr" pitchFamily="2" charset="-78"/>
              </a:rPr>
              <a:t>تدوین برنامه ارتباطی راهبردی</a:t>
            </a:r>
          </a:p>
          <a:p>
            <a:pPr algn="ctr"/>
            <a:r>
              <a:rPr lang="fa-IR" sz="3200" dirty="0" smtClean="0">
                <a:cs typeface="B Titr" pitchFamily="2" charset="-78"/>
              </a:rPr>
              <a:t>جهت مدیریت و کنترل مسیر بحران </a:t>
            </a:r>
            <a:endParaRPr lang="fa-IR" sz="3200" dirty="0">
              <a:cs typeface="B Titr" pitchFamily="2" charset="-78"/>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a:bodyPr>
          <a:lstStyle/>
          <a:p>
            <a:r>
              <a:rPr lang="fa-IR" dirty="0" smtClean="0"/>
              <a:t>مرور یافته ها</a:t>
            </a:r>
            <a:endParaRPr lang="fa-IR" dirty="0"/>
          </a:p>
        </p:txBody>
      </p:sp>
      <p:sp>
        <p:nvSpPr>
          <p:cNvPr id="2" name="Content Placeholder 1"/>
          <p:cNvSpPr>
            <a:spLocks noGrp="1"/>
          </p:cNvSpPr>
          <p:nvPr>
            <p:ph idx="1"/>
          </p:nvPr>
        </p:nvSpPr>
        <p:spPr>
          <a:xfrm>
            <a:off x="457200" y="1481329"/>
            <a:ext cx="8229600" cy="1947671"/>
          </a:xfrm>
        </p:spPr>
        <p:style>
          <a:lnRef idx="2">
            <a:schemeClr val="accent2"/>
          </a:lnRef>
          <a:fillRef idx="1">
            <a:schemeClr val="lt1"/>
          </a:fillRef>
          <a:effectRef idx="0">
            <a:schemeClr val="accent2"/>
          </a:effectRef>
          <a:fontRef idx="minor">
            <a:schemeClr val="dk1"/>
          </a:fontRef>
        </p:style>
        <p:txBody>
          <a:bodyPr>
            <a:noAutofit/>
          </a:bodyPr>
          <a:lstStyle/>
          <a:p>
            <a:pPr algn="ctr"/>
            <a:r>
              <a:rPr lang="fa-IR" sz="2400" b="1" dirty="0" smtClean="0">
                <a:cs typeface="B Yagut" pitchFamily="2" charset="-78"/>
              </a:rPr>
              <a:t>دو محدودیت مهم</a:t>
            </a:r>
          </a:p>
          <a:p>
            <a:pPr marL="0" indent="0" algn="just">
              <a:buNone/>
              <a:tabLst>
                <a:tab pos="0" algn="l"/>
              </a:tabLst>
            </a:pPr>
            <a:r>
              <a:rPr lang="fa-IR" sz="1800" dirty="0" smtClean="0">
                <a:cs typeface="B Yagut" pitchFamily="2" charset="-78"/>
              </a:rPr>
              <a:t>محققان این تحقیق بر آن بودند با رصد اخبار دو سال قبل از آبگیری دو سد درباره مسیریابی انتشار اخبار مطالعه کنند، اما به دلیل عدم دسترسی به آرشیو جامع و کامل سد سیوند این امر مقدور نشد. نمونه اخبار در دسترس سد سیوند تنها از تاریخ اول مهر ماه 1385 تا زمان آبگیری، یعنی هفت ماه قبل از آغاز آبگیری بود. به ناچار دوره زمانی آبگیری سد سیمره نیز مطابق با دوره زمانی در دسترس اخبار سد سیوند انتخاب شد، از آبان ماه 1389. </a:t>
            </a:r>
            <a:endParaRPr lang="en-US" sz="1800" dirty="0" smtClean="0">
              <a:cs typeface="B Yagut" pitchFamily="2" charset="-78"/>
            </a:endParaRPr>
          </a:p>
        </p:txBody>
      </p:sp>
      <p:pic>
        <p:nvPicPr>
          <p:cNvPr id="15" name="Picture 14" descr="02.jpg"/>
          <p:cNvPicPr>
            <a:picLocks noChangeAspect="1"/>
          </p:cNvPicPr>
          <p:nvPr/>
        </p:nvPicPr>
        <p:blipFill>
          <a:blip r:embed="rId2" cstate="print"/>
          <a:stretch>
            <a:fillRect/>
          </a:stretch>
        </p:blipFill>
        <p:spPr>
          <a:xfrm>
            <a:off x="1428728" y="3569950"/>
            <a:ext cx="6357982" cy="3145198"/>
          </a:xfrm>
          <a:prstGeom prst="rect">
            <a:avLst/>
          </a:prstGeom>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fa-IR" dirty="0" smtClean="0">
                <a:cs typeface="B Titr" pitchFamily="2" charset="-78"/>
              </a:rPr>
              <a:t>متدولوژی </a:t>
            </a:r>
            <a:endParaRPr lang="fa-IR" dirty="0">
              <a:cs typeface="B Titr" pitchFamily="2" charset="-78"/>
            </a:endParaRPr>
          </a:p>
        </p:txBody>
      </p:sp>
      <p:sp>
        <p:nvSpPr>
          <p:cNvPr id="2" name="Content Placeholder 1"/>
          <p:cNvSpPr>
            <a:spLocks noGrp="1"/>
          </p:cNvSpPr>
          <p:nvPr>
            <p:ph idx="1"/>
          </p:nvPr>
        </p:nvSpPr>
        <p:spPr>
          <a:xfrm>
            <a:off x="457200" y="1600200"/>
            <a:ext cx="8229600" cy="5543576"/>
          </a:xfrm>
        </p:spPr>
        <p:txBody>
          <a:bodyPr>
            <a:normAutofit fontScale="70000" lnSpcReduction="20000"/>
          </a:bodyPr>
          <a:lstStyle/>
          <a:p>
            <a:pPr algn="just">
              <a:buBlip>
                <a:blip r:embed="rId2"/>
              </a:buBlip>
            </a:pPr>
            <a:r>
              <a:rPr lang="fa-IR" b="1" dirty="0" smtClean="0">
                <a:cs typeface="B Yagut" pitchFamily="2" charset="-78"/>
              </a:rPr>
              <a:t>روش نمونه گیری </a:t>
            </a:r>
            <a:r>
              <a:rPr lang="fa-IR" dirty="0" smtClean="0">
                <a:cs typeface="B Yagut" pitchFamily="2" charset="-78"/>
              </a:rPr>
              <a:t>در این پژوهش تمام شماری بوده است. حجم نمونه در این تحقیق شامل </a:t>
            </a:r>
            <a:r>
              <a:rPr lang="fa-IR" b="1" dirty="0" smtClean="0">
                <a:solidFill>
                  <a:srgbClr val="FF0000"/>
                </a:solidFill>
                <a:effectLst>
                  <a:outerShdw blurRad="38100" dist="38100" dir="2700000" algn="tl">
                    <a:srgbClr val="000000">
                      <a:alpha val="43137"/>
                    </a:srgbClr>
                  </a:outerShdw>
                </a:effectLst>
                <a:cs typeface="B Yagut" pitchFamily="2" charset="-78"/>
              </a:rPr>
              <a:t>یک هزار و 198</a:t>
            </a:r>
            <a:r>
              <a:rPr lang="fa-IR" dirty="0" smtClean="0">
                <a:cs typeface="B Yagut" pitchFamily="2" charset="-78"/>
              </a:rPr>
              <a:t> مطلب خبری و واحد تحلیل کلیه قالب­های خبری از جمله خبر، گزارش، مقاله و ... است. </a:t>
            </a:r>
          </a:p>
          <a:p>
            <a:pPr algn="just">
              <a:buBlip>
                <a:blip r:embed="rId2"/>
              </a:buBlip>
            </a:pPr>
            <a:r>
              <a:rPr lang="fa-IR" b="1" dirty="0" smtClean="0">
                <a:cs typeface="B Yagut" pitchFamily="2" charset="-78"/>
              </a:rPr>
              <a:t>جامعه آماری </a:t>
            </a:r>
            <a:r>
              <a:rPr lang="fa-IR" dirty="0" smtClean="0">
                <a:cs typeface="B Yagut" pitchFamily="2" charset="-78"/>
              </a:rPr>
              <a:t>کلیه روزنامه های سراسری منتشر شده در تهران و خبرگزاری های رسمی به همراه سایت های موثر و معتبر خبری.</a:t>
            </a:r>
            <a:endParaRPr lang="en-US" dirty="0" smtClean="0">
              <a:cs typeface="B Yagut" pitchFamily="2" charset="-78"/>
            </a:endParaRPr>
          </a:p>
          <a:p>
            <a:pPr algn="just">
              <a:buBlip>
                <a:blip r:embed="rId2"/>
              </a:buBlip>
            </a:pPr>
            <a:r>
              <a:rPr lang="fa-IR" b="1" dirty="0" smtClean="0">
                <a:cs typeface="B Yagut" pitchFamily="2" charset="-78"/>
              </a:rPr>
              <a:t>روش تحقیق </a:t>
            </a:r>
            <a:r>
              <a:rPr lang="fa-IR" dirty="0" smtClean="0">
                <a:cs typeface="B Yagut" pitchFamily="2" charset="-78"/>
              </a:rPr>
              <a:t>در این پژوهش تحلیل محتواست. </a:t>
            </a:r>
          </a:p>
          <a:p>
            <a:pPr algn="just">
              <a:buBlip>
                <a:blip r:embed="rId2"/>
              </a:buBlip>
            </a:pPr>
            <a:r>
              <a:rPr lang="fa-IR" dirty="0" smtClean="0">
                <a:cs typeface="B Yagut" pitchFamily="2" charset="-78"/>
              </a:rPr>
              <a:t>تعیین متغیرهای تحقیق از مهم­ترین بخش­های </a:t>
            </a:r>
            <a:r>
              <a:rPr lang="hi-IN" dirty="0" smtClean="0"/>
              <a:t>تحليل محتوا</a:t>
            </a:r>
            <a:r>
              <a:rPr lang="fa-IR" dirty="0" smtClean="0">
                <a:cs typeface="B Yagut" pitchFamily="2" charset="-78"/>
              </a:rPr>
              <a:t>ست که با توجه به هدف تحقیق، موضوع </a:t>
            </a:r>
            <a:r>
              <a:rPr lang="hi-IN" dirty="0" smtClean="0"/>
              <a:t>و مسير تحقيق </a:t>
            </a:r>
            <a:r>
              <a:rPr lang="fa-IR" dirty="0" smtClean="0">
                <a:cs typeface="B Yagut" pitchFamily="2" charset="-78"/>
              </a:rPr>
              <a:t>ترسیم شده است. </a:t>
            </a:r>
            <a:endParaRPr lang="en-US" dirty="0" smtClean="0">
              <a:cs typeface="B Yagut" pitchFamily="2" charset="-78"/>
            </a:endParaRPr>
          </a:p>
          <a:p>
            <a:pPr algn="just">
              <a:buBlip>
                <a:blip r:embed="rId2"/>
              </a:buBlip>
            </a:pPr>
            <a:r>
              <a:rPr lang="fa-IR" dirty="0" smtClean="0">
                <a:cs typeface="B Yagut" pitchFamily="2" charset="-78"/>
              </a:rPr>
              <a:t>نحوه اجرای مقاله </a:t>
            </a:r>
            <a:r>
              <a:rPr lang="fa-IR" dirty="0" err="1" smtClean="0">
                <a:cs typeface="B Yagut" pitchFamily="2" charset="-78"/>
              </a:rPr>
              <a:t>توصيفي</a:t>
            </a:r>
            <a:r>
              <a:rPr lang="fa-IR" dirty="0" smtClean="0">
                <a:cs typeface="B Yagut" pitchFamily="2" charset="-78"/>
              </a:rPr>
              <a:t>- تحلیلی بوده و ابزار مورد استفاده نرم</a:t>
            </a:r>
            <a:r>
              <a:rPr lang="en-US" dirty="0" smtClean="0">
                <a:cs typeface="B Yagut" pitchFamily="2" charset="-78"/>
              </a:rPr>
              <a:t>­</a:t>
            </a:r>
            <a:r>
              <a:rPr lang="fa-IR" dirty="0" smtClean="0">
                <a:cs typeface="B Yagut" pitchFamily="2" charset="-78"/>
              </a:rPr>
              <a:t>افزار </a:t>
            </a:r>
            <a:r>
              <a:rPr lang="en-US" b="1" dirty="0" smtClean="0">
                <a:cs typeface="B Yagut" pitchFamily="2" charset="-78"/>
              </a:rPr>
              <a:t>SPSS</a:t>
            </a:r>
            <a:r>
              <a:rPr lang="en-US" dirty="0" smtClean="0">
                <a:cs typeface="B Yagut" pitchFamily="2" charset="-78"/>
              </a:rPr>
              <a:t> </a:t>
            </a:r>
            <a:r>
              <a:rPr lang="fa-IR" dirty="0" smtClean="0">
                <a:cs typeface="B Yagut" pitchFamily="2" charset="-78"/>
              </a:rPr>
              <a:t>است. برای تجزیه و استخراج داده­ها از </a:t>
            </a:r>
            <a:r>
              <a:rPr lang="fa-IR" b="1" dirty="0" smtClean="0">
                <a:cs typeface="B Yagut" pitchFamily="2" charset="-78"/>
              </a:rPr>
              <a:t>پرسشنامه معکوس </a:t>
            </a:r>
            <a:r>
              <a:rPr lang="fa-IR" dirty="0" smtClean="0">
                <a:cs typeface="B Yagut" pitchFamily="2" charset="-78"/>
              </a:rPr>
              <a:t>استفاده شده است. </a:t>
            </a:r>
            <a:r>
              <a:rPr lang="hi-IN" dirty="0" smtClean="0"/>
              <a:t>آزمون مورد استفاده براي تجزيه و تحليل داده‏ها، آزمون </a:t>
            </a:r>
            <a:r>
              <a:rPr lang="hi-IN" b="1" dirty="0" smtClean="0"/>
              <a:t>كاي اسكوئر</a:t>
            </a:r>
            <a:r>
              <a:rPr lang="hi-IN" dirty="0" smtClean="0"/>
              <a:t> است.</a:t>
            </a:r>
            <a:endParaRPr lang="en-US" dirty="0" smtClean="0">
              <a:cs typeface="B Yagut" pitchFamily="2" charset="-78"/>
            </a:endParaRPr>
          </a:p>
          <a:p>
            <a:pPr algn="just">
              <a:buBlip>
                <a:blip r:embed="rId2"/>
              </a:buBlip>
            </a:pPr>
            <a:r>
              <a:rPr lang="fa-IR" dirty="0" smtClean="0">
                <a:cs typeface="B Yagut" pitchFamily="2" charset="-78"/>
              </a:rPr>
              <a:t>بر اساس آزمون های آماری با ترسیم 9 جدول و  5 نمودار مرتبط به بررسی توصیفی و تحلیلی نتایج تحقیق در سطح فراوانی و درصد فراوانی پرداخته شده است. سپس برای پاسخ به سه سوال مطرح شده و با توجه به آزمون آماری کای اسکوئر و با توجه به سطح معنی­داری و درجه آزادی تحلیل جداول صورت گرفته است. </a:t>
            </a:r>
            <a:endParaRPr lang="en-US" dirty="0" smtClean="0">
              <a:cs typeface="B Yagut" pitchFamily="2" charset="-78"/>
            </a:endParaRP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6" y="0"/>
            <a:ext cx="2285984" cy="6858000"/>
          </a:xfrm>
          <a:blipFill>
            <a:blip r:embed="rId2"/>
            <a:tile tx="0" ty="0" sx="100000" sy="100000" flip="none" algn="tl"/>
          </a:blipFill>
        </p:spPr>
        <p:style>
          <a:lnRef idx="0">
            <a:scrgbClr r="0" g="0" b="0"/>
          </a:lnRef>
          <a:fillRef idx="1003">
            <a:schemeClr val="lt2"/>
          </a:fillRef>
          <a:effectRef idx="0">
            <a:scrgbClr r="0" g="0" b="0"/>
          </a:effectRef>
          <a:fontRef idx="major"/>
        </p:style>
        <p:txBody>
          <a:bodyPr/>
          <a:lstStyle/>
          <a:p>
            <a:r>
              <a:rPr lang="fa-IR" dirty="0" smtClean="0"/>
              <a:t>سوال های تحقیق</a:t>
            </a:r>
            <a:endParaRPr lang="fa-IR" dirty="0"/>
          </a:p>
        </p:txBody>
      </p:sp>
      <p:sp>
        <p:nvSpPr>
          <p:cNvPr id="3" name="Subtitle 2"/>
          <p:cNvSpPr>
            <a:spLocks noGrp="1"/>
          </p:cNvSpPr>
          <p:nvPr>
            <p:ph type="subTitle" idx="1"/>
          </p:nvPr>
        </p:nvSpPr>
        <p:spPr>
          <a:xfrm>
            <a:off x="0" y="0"/>
            <a:ext cx="6858016" cy="6858000"/>
          </a:xfrm>
        </p:spPr>
        <p:txBody>
          <a:bodyPr>
            <a:normAutofit fontScale="92500" lnSpcReduction="20000"/>
          </a:bodyPr>
          <a:lstStyle/>
          <a:p>
            <a:r>
              <a:rPr lang="fa-IR" b="1" dirty="0" smtClean="0">
                <a:solidFill>
                  <a:schemeClr val="tx1"/>
                </a:solidFill>
              </a:rPr>
              <a:t>سوال کلی: </a:t>
            </a:r>
          </a:p>
          <a:p>
            <a:r>
              <a:rPr lang="fa-IR" b="1" dirty="0" smtClean="0">
                <a:solidFill>
                  <a:schemeClr val="accent6">
                    <a:lumMod val="50000"/>
                  </a:schemeClr>
                </a:solidFill>
                <a:cs typeface="B Titr" pitchFamily="2" charset="-78"/>
              </a:rPr>
              <a:t>آیا بازتاب خبری اجرای پروژه کنترل و پیشگیری از بحران رسانه ای آبگیری سدسیمره در مقایسه با نمونه مشابه، اختلاف معنی داری داشته است؟</a:t>
            </a:r>
          </a:p>
          <a:p>
            <a:endParaRPr lang="fa-IR" b="1" dirty="0" smtClean="0">
              <a:solidFill>
                <a:schemeClr val="tx1"/>
              </a:solidFill>
            </a:endParaRPr>
          </a:p>
          <a:p>
            <a:pPr marL="514350" lvl="0" indent="-514350" algn="just">
              <a:buFont typeface="+mj-lt"/>
              <a:buAutoNum type="arabicParenR"/>
            </a:pPr>
            <a:r>
              <a:rPr lang="fa-IR" dirty="0" smtClean="0">
                <a:solidFill>
                  <a:schemeClr val="tx1"/>
                </a:solidFill>
              </a:rPr>
              <a:t>آیا بین فراوانی انتشار اخبار </a:t>
            </a:r>
            <a:r>
              <a:rPr lang="hi-IN" dirty="0" smtClean="0">
                <a:solidFill>
                  <a:schemeClr val="tx1"/>
                </a:solidFill>
              </a:rPr>
              <a:t>مربوط به </a:t>
            </a:r>
            <a:r>
              <a:rPr lang="fa-IR" dirty="0" smtClean="0">
                <a:solidFill>
                  <a:schemeClr val="tx1"/>
                </a:solidFill>
              </a:rPr>
              <a:t>سد سيوند و سيمره توسط </a:t>
            </a:r>
            <a:r>
              <a:rPr lang="hi-IN" dirty="0" smtClean="0">
                <a:solidFill>
                  <a:schemeClr val="tx1"/>
                </a:solidFill>
              </a:rPr>
              <a:t>خبرگزاری</a:t>
            </a:r>
            <a:r>
              <a:rPr lang="en-US" dirty="0" smtClean="0">
                <a:solidFill>
                  <a:schemeClr val="tx1"/>
                </a:solidFill>
              </a:rPr>
              <a:t>­</a:t>
            </a:r>
            <a:r>
              <a:rPr lang="hi-IN" dirty="0" smtClean="0">
                <a:solidFill>
                  <a:schemeClr val="tx1"/>
                </a:solidFill>
              </a:rPr>
              <a:t>ها و نشريات </a:t>
            </a:r>
            <a:r>
              <a:rPr lang="fa-IR" dirty="0" smtClean="0">
                <a:solidFill>
                  <a:schemeClr val="tx1"/>
                </a:solidFill>
              </a:rPr>
              <a:t>در بازه زمانی هفت ماه قبل و یک ماه پس از آبگیری دو پروژه اختلاف معنی داری وجود دارد</a:t>
            </a:r>
            <a:r>
              <a:rPr lang="hi-IN" dirty="0" smtClean="0">
                <a:solidFill>
                  <a:schemeClr val="tx1"/>
                </a:solidFill>
              </a:rPr>
              <a:t>؟</a:t>
            </a:r>
            <a:endParaRPr lang="en-US" dirty="0" smtClean="0">
              <a:solidFill>
                <a:schemeClr val="tx1"/>
              </a:solidFill>
            </a:endParaRPr>
          </a:p>
          <a:p>
            <a:pPr marL="514350" lvl="0" indent="-514350" algn="just">
              <a:buFont typeface="+mj-lt"/>
              <a:buAutoNum type="arabicParenR"/>
            </a:pPr>
            <a:r>
              <a:rPr lang="fa-IR" dirty="0" smtClean="0">
                <a:solidFill>
                  <a:schemeClr val="tx1"/>
                </a:solidFill>
              </a:rPr>
              <a:t>آیا بین فراوانی انتشار اخبار </a:t>
            </a:r>
            <a:r>
              <a:rPr lang="hi-IN" dirty="0" smtClean="0">
                <a:solidFill>
                  <a:schemeClr val="tx1"/>
                </a:solidFill>
              </a:rPr>
              <a:t>مربوط به </a:t>
            </a:r>
            <a:r>
              <a:rPr lang="fa-IR" dirty="0" smtClean="0">
                <a:solidFill>
                  <a:schemeClr val="tx1"/>
                </a:solidFill>
              </a:rPr>
              <a:t>سد سيوند و سيمره توسط </a:t>
            </a:r>
            <a:r>
              <a:rPr lang="hi-IN" dirty="0" smtClean="0">
                <a:solidFill>
                  <a:schemeClr val="tx1"/>
                </a:solidFill>
              </a:rPr>
              <a:t>خبرگزاری</a:t>
            </a:r>
            <a:r>
              <a:rPr lang="en-US" dirty="0" smtClean="0">
                <a:solidFill>
                  <a:schemeClr val="tx1"/>
                </a:solidFill>
              </a:rPr>
              <a:t>­</a:t>
            </a:r>
            <a:r>
              <a:rPr lang="hi-IN" dirty="0" smtClean="0">
                <a:solidFill>
                  <a:schemeClr val="tx1"/>
                </a:solidFill>
              </a:rPr>
              <a:t>ها و نشريات </a:t>
            </a:r>
            <a:r>
              <a:rPr lang="fa-IR" dirty="0" smtClean="0">
                <a:solidFill>
                  <a:schemeClr val="tx1"/>
                </a:solidFill>
              </a:rPr>
              <a:t>در بازه زمانی هفته آبگیری</a:t>
            </a:r>
            <a:r>
              <a:rPr lang="hi-IN" baseline="30000" dirty="0" smtClean="0">
                <a:solidFill>
                  <a:schemeClr val="tx1"/>
                </a:solidFill>
              </a:rPr>
              <a:t> </a:t>
            </a:r>
            <a:r>
              <a:rPr lang="fa-IR" dirty="0" smtClean="0">
                <a:solidFill>
                  <a:schemeClr val="tx1"/>
                </a:solidFill>
              </a:rPr>
              <a:t>دو پروژه اختلاف معنی داری وجود دارد</a:t>
            </a:r>
            <a:r>
              <a:rPr lang="hi-IN" dirty="0" smtClean="0">
                <a:solidFill>
                  <a:schemeClr val="tx1"/>
                </a:solidFill>
              </a:rPr>
              <a:t>؟</a:t>
            </a:r>
            <a:endParaRPr lang="en-US" dirty="0" smtClean="0">
              <a:solidFill>
                <a:schemeClr val="tx1"/>
              </a:solidFill>
            </a:endParaRPr>
          </a:p>
          <a:p>
            <a:pPr marL="514350" lvl="0" indent="-514350" algn="just">
              <a:buFont typeface="+mj-lt"/>
              <a:buAutoNum type="arabicParenR"/>
            </a:pPr>
            <a:r>
              <a:rPr lang="fa-IR" dirty="0" smtClean="0">
                <a:solidFill>
                  <a:schemeClr val="tx1"/>
                </a:solidFill>
              </a:rPr>
              <a:t>آیا بین جهت­گیری </a:t>
            </a:r>
            <a:r>
              <a:rPr lang="hi-IN" dirty="0" smtClean="0">
                <a:solidFill>
                  <a:schemeClr val="tx1"/>
                </a:solidFill>
              </a:rPr>
              <a:t>خبرگزاری</a:t>
            </a:r>
            <a:r>
              <a:rPr lang="fa-IR" dirty="0" smtClean="0">
                <a:solidFill>
                  <a:schemeClr val="tx1"/>
                </a:solidFill>
              </a:rPr>
              <a:t>­</a:t>
            </a:r>
            <a:r>
              <a:rPr lang="hi-IN" dirty="0" smtClean="0">
                <a:solidFill>
                  <a:schemeClr val="tx1"/>
                </a:solidFill>
              </a:rPr>
              <a:t>ها و نشريات </a:t>
            </a:r>
            <a:r>
              <a:rPr lang="fa-IR" dirty="0" smtClean="0">
                <a:solidFill>
                  <a:schemeClr val="tx1"/>
                </a:solidFill>
              </a:rPr>
              <a:t>درباره سدسيوند و سيمره، در بازه زمانی هفت ماه قبل از آبگیری شاهد اختلاف معناداری هستیم </a:t>
            </a:r>
            <a:r>
              <a:rPr lang="hi-IN" dirty="0" smtClean="0">
                <a:solidFill>
                  <a:schemeClr val="tx1"/>
                </a:solidFill>
              </a:rPr>
              <a:t>؟</a:t>
            </a:r>
            <a:endParaRPr lang="en-US" dirty="0" smtClean="0">
              <a:solidFill>
                <a:schemeClr val="tx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1143000"/>
          </a:xfrm>
          <a:blipFill>
            <a:blip r:embed="rId2"/>
            <a:tile tx="0" ty="0" sx="100000" sy="100000" flip="none" algn="tl"/>
          </a:blipFill>
        </p:spPr>
        <p:style>
          <a:lnRef idx="0">
            <a:schemeClr val="dk1"/>
          </a:lnRef>
          <a:fillRef idx="1003">
            <a:schemeClr val="dk1"/>
          </a:fillRef>
          <a:effectRef idx="3">
            <a:schemeClr val="dk1"/>
          </a:effectRef>
          <a:fontRef idx="minor">
            <a:schemeClr val="lt1"/>
          </a:fontRef>
        </p:style>
        <p:txBody>
          <a:bodyPr>
            <a:noAutofit/>
          </a:bodyPr>
          <a:lstStyle/>
          <a:p>
            <a:r>
              <a:rPr lang="fa-IR" sz="3200" dirty="0" smtClean="0">
                <a:solidFill>
                  <a:schemeClr val="accent6">
                    <a:lumMod val="50000"/>
                  </a:schemeClr>
                </a:solidFill>
                <a:cs typeface="B Titr" pitchFamily="2" charset="-78"/>
              </a:rPr>
              <a:t>جامعه آماری و فراوانی نوع رسانه های رصد شده در دوره زمانی  دو پروژه</a:t>
            </a:r>
            <a:endParaRPr lang="fa-IR" sz="3200" dirty="0">
              <a:solidFill>
                <a:schemeClr val="accent6">
                  <a:lumMod val="50000"/>
                </a:schemeClr>
              </a:solidFill>
              <a:cs typeface="B Titr" pitchFamily="2" charset="-78"/>
            </a:endParaRPr>
          </a:p>
        </p:txBody>
      </p:sp>
      <p:graphicFrame>
        <p:nvGraphicFramePr>
          <p:cNvPr id="4" name="Table 3"/>
          <p:cNvGraphicFramePr>
            <a:graphicFrameLocks noGrp="1"/>
          </p:cNvGraphicFramePr>
          <p:nvPr/>
        </p:nvGraphicFramePr>
        <p:xfrm>
          <a:off x="500034" y="1857362"/>
          <a:ext cx="8143932" cy="4071967"/>
        </p:xfrm>
        <a:graphic>
          <a:graphicData uri="http://schemas.openxmlformats.org/drawingml/2006/table">
            <a:tbl>
              <a:tblPr rtl="1" firstRow="1" firstCol="1" bandRow="1">
                <a:tableStyleId>{37CE84F3-28C3-443E-9E96-99CF82512B78}</a:tableStyleId>
              </a:tblPr>
              <a:tblGrid>
                <a:gridCol w="1405542"/>
                <a:gridCol w="1690226"/>
                <a:gridCol w="1340902"/>
                <a:gridCol w="1800284"/>
                <a:gridCol w="1906978"/>
              </a:tblGrid>
              <a:tr h="1039652">
                <a:tc gridSpan="2">
                  <a:txBody>
                    <a:bodyPr/>
                    <a:lstStyle/>
                    <a:p>
                      <a:pPr algn="ctr" rtl="1">
                        <a:lnSpc>
                          <a:spcPct val="115000"/>
                        </a:lnSpc>
                        <a:spcAft>
                          <a:spcPts val="0"/>
                        </a:spcAft>
                      </a:pPr>
                      <a:r>
                        <a:rPr lang="fa-IR" sz="2000" dirty="0"/>
                        <a:t>پروژه/رسانه</a:t>
                      </a:r>
                      <a:endParaRPr lang="en-US" sz="2000" dirty="0">
                        <a:latin typeface="Calibri"/>
                        <a:ea typeface="Calibri"/>
                        <a:cs typeface="B Mitra"/>
                      </a:endParaRPr>
                    </a:p>
                  </a:txBody>
                  <a:tcPr marL="99714" marR="99714" marT="0" marB="0" anchor="ctr"/>
                </a:tc>
                <a:tc hMerge="1">
                  <a:txBody>
                    <a:bodyPr/>
                    <a:lstStyle/>
                    <a:p>
                      <a:pPr rtl="1"/>
                      <a:endParaRPr lang="fa-IR"/>
                    </a:p>
                  </a:txBody>
                  <a:tcPr/>
                </a:tc>
                <a:tc>
                  <a:txBody>
                    <a:bodyPr/>
                    <a:lstStyle/>
                    <a:p>
                      <a:pPr algn="ctr" rtl="1">
                        <a:lnSpc>
                          <a:spcPct val="115000"/>
                        </a:lnSpc>
                        <a:spcAft>
                          <a:spcPts val="0"/>
                        </a:spcAft>
                      </a:pPr>
                      <a:r>
                        <a:rPr lang="fa-IR" sz="2000" dirty="0"/>
                        <a:t>روزنامه و نشریات</a:t>
                      </a:r>
                      <a:endParaRPr lang="en-US" sz="2000" dirty="0">
                        <a:latin typeface="Calibri"/>
                        <a:ea typeface="Calibri"/>
                        <a:cs typeface="B Mitra"/>
                      </a:endParaRPr>
                    </a:p>
                  </a:txBody>
                  <a:tcPr marL="99714" marR="99714" marT="0" marB="0" anchor="ctr"/>
                </a:tc>
                <a:tc>
                  <a:txBody>
                    <a:bodyPr/>
                    <a:lstStyle/>
                    <a:p>
                      <a:pPr algn="ctr" rtl="1">
                        <a:lnSpc>
                          <a:spcPct val="115000"/>
                        </a:lnSpc>
                        <a:spcAft>
                          <a:spcPts val="0"/>
                        </a:spcAft>
                      </a:pPr>
                      <a:r>
                        <a:rPr lang="fa-IR" sz="2400" dirty="0"/>
                        <a:t>خبرگزاری</a:t>
                      </a:r>
                      <a:endParaRPr lang="en-US" sz="2800" dirty="0"/>
                    </a:p>
                    <a:p>
                      <a:pPr algn="ctr" rtl="1">
                        <a:lnSpc>
                          <a:spcPct val="115000"/>
                        </a:lnSpc>
                        <a:spcAft>
                          <a:spcPts val="0"/>
                        </a:spcAft>
                      </a:pPr>
                      <a:r>
                        <a:rPr lang="fa-IR" sz="2400" dirty="0"/>
                        <a:t>و سایت خبری</a:t>
                      </a:r>
                      <a:endParaRPr lang="en-US" sz="2800" dirty="0">
                        <a:latin typeface="Calibri"/>
                        <a:ea typeface="Calibri"/>
                        <a:cs typeface="B Mitra"/>
                      </a:endParaRPr>
                    </a:p>
                  </a:txBody>
                  <a:tcPr marL="99714" marR="99714" marT="0" marB="0" anchor="ctr"/>
                </a:tc>
                <a:tc>
                  <a:txBody>
                    <a:bodyPr/>
                    <a:lstStyle/>
                    <a:p>
                      <a:pPr algn="ctr" rtl="1">
                        <a:lnSpc>
                          <a:spcPct val="115000"/>
                        </a:lnSpc>
                        <a:spcAft>
                          <a:spcPts val="0"/>
                        </a:spcAft>
                      </a:pPr>
                      <a:r>
                        <a:rPr lang="fa-IR" sz="2000" dirty="0"/>
                        <a:t>جمع کل</a:t>
                      </a:r>
                      <a:endParaRPr lang="en-US" sz="2000" dirty="0">
                        <a:latin typeface="Calibri"/>
                        <a:ea typeface="Calibri"/>
                        <a:cs typeface="B Mitra"/>
                      </a:endParaRPr>
                    </a:p>
                  </a:txBody>
                  <a:tcPr marL="99714" marR="99714" marT="0" marB="0" anchor="ctr"/>
                </a:tc>
              </a:tr>
              <a:tr h="606463">
                <a:tc rowSpan="2">
                  <a:txBody>
                    <a:bodyPr/>
                    <a:lstStyle/>
                    <a:p>
                      <a:pPr algn="ctr" rtl="1">
                        <a:lnSpc>
                          <a:spcPct val="115000"/>
                        </a:lnSpc>
                        <a:spcAft>
                          <a:spcPts val="0"/>
                        </a:spcAft>
                      </a:pPr>
                      <a:r>
                        <a:rPr lang="fa-IR" sz="2400" dirty="0"/>
                        <a:t>سد </a:t>
                      </a:r>
                      <a:r>
                        <a:rPr lang="fa-IR" sz="2400" dirty="0" err="1"/>
                        <a:t>سیوند</a:t>
                      </a:r>
                      <a:endParaRPr lang="en-US" sz="2400" b="1" dirty="0">
                        <a:latin typeface="Calibri"/>
                        <a:ea typeface="Calibri"/>
                        <a:cs typeface="B Mitra"/>
                      </a:endParaRPr>
                    </a:p>
                  </a:txBody>
                  <a:tcPr marL="99714" marR="99714" marT="0" marB="0" anchor="ctr"/>
                </a:tc>
                <a:tc>
                  <a:txBody>
                    <a:bodyPr/>
                    <a:lstStyle/>
                    <a:p>
                      <a:pPr algn="ctr" rtl="1">
                        <a:lnSpc>
                          <a:spcPct val="115000"/>
                        </a:lnSpc>
                        <a:spcAft>
                          <a:spcPts val="0"/>
                        </a:spcAft>
                      </a:pPr>
                      <a:r>
                        <a:rPr lang="fa-IR" sz="1700"/>
                        <a:t>فراوانی</a:t>
                      </a:r>
                      <a:endParaRPr lang="en-US" sz="1600">
                        <a:latin typeface="Calibri"/>
                        <a:ea typeface="Calibri"/>
                        <a:cs typeface="B Mitra"/>
                      </a:endParaRPr>
                    </a:p>
                  </a:txBody>
                  <a:tcPr marL="99714" marR="99714" marT="0" marB="0" anchor="ctr"/>
                </a:tc>
                <a:tc>
                  <a:txBody>
                    <a:bodyPr/>
                    <a:lstStyle/>
                    <a:p>
                      <a:pPr algn="ctr" rtl="1">
                        <a:lnSpc>
                          <a:spcPct val="115000"/>
                        </a:lnSpc>
                        <a:spcAft>
                          <a:spcPts val="0"/>
                        </a:spcAft>
                      </a:pPr>
                      <a:r>
                        <a:rPr lang="fa-IR" sz="2000"/>
                        <a:t>55</a:t>
                      </a:r>
                      <a:endParaRPr lang="en-US" sz="1600">
                        <a:latin typeface="Calibri"/>
                        <a:ea typeface="Calibri"/>
                        <a:cs typeface="B Mitra"/>
                      </a:endParaRPr>
                    </a:p>
                  </a:txBody>
                  <a:tcPr marL="99714" marR="99714" marT="0" marB="0" anchor="ctr"/>
                </a:tc>
                <a:tc>
                  <a:txBody>
                    <a:bodyPr/>
                    <a:lstStyle/>
                    <a:p>
                      <a:pPr algn="ctr" rtl="1">
                        <a:lnSpc>
                          <a:spcPct val="115000"/>
                        </a:lnSpc>
                        <a:spcAft>
                          <a:spcPts val="0"/>
                        </a:spcAft>
                      </a:pPr>
                      <a:r>
                        <a:rPr lang="fa-IR" sz="2000" dirty="0"/>
                        <a:t>13</a:t>
                      </a:r>
                      <a:endParaRPr lang="en-US" sz="1600" dirty="0">
                        <a:latin typeface="Calibri"/>
                        <a:ea typeface="Calibri"/>
                        <a:cs typeface="B Mitra"/>
                      </a:endParaRPr>
                    </a:p>
                  </a:txBody>
                  <a:tcPr marL="99714" marR="99714" marT="0" marB="0" anchor="ctr"/>
                </a:tc>
                <a:tc>
                  <a:txBody>
                    <a:bodyPr/>
                    <a:lstStyle/>
                    <a:p>
                      <a:pPr algn="ctr" rtl="1">
                        <a:lnSpc>
                          <a:spcPct val="115000"/>
                        </a:lnSpc>
                        <a:spcAft>
                          <a:spcPts val="0"/>
                        </a:spcAft>
                      </a:pPr>
                      <a:r>
                        <a:rPr lang="fa-IR" sz="2000"/>
                        <a:t>68</a:t>
                      </a:r>
                      <a:endParaRPr lang="en-US" sz="1600">
                        <a:latin typeface="Calibri"/>
                        <a:ea typeface="Calibri"/>
                        <a:cs typeface="B Mitra"/>
                      </a:endParaRPr>
                    </a:p>
                  </a:txBody>
                  <a:tcPr marL="99714" marR="99714" marT="0" marB="0" anchor="ctr"/>
                </a:tc>
              </a:tr>
              <a:tr h="606463">
                <a:tc vMerge="1">
                  <a:txBody>
                    <a:bodyPr/>
                    <a:lstStyle/>
                    <a:p>
                      <a:pPr rtl="1"/>
                      <a:endParaRPr lang="fa-IR"/>
                    </a:p>
                  </a:txBody>
                  <a:tcPr/>
                </a:tc>
                <a:tc>
                  <a:txBody>
                    <a:bodyPr/>
                    <a:lstStyle/>
                    <a:p>
                      <a:pPr algn="ctr" rtl="1">
                        <a:lnSpc>
                          <a:spcPct val="115000"/>
                        </a:lnSpc>
                        <a:spcAft>
                          <a:spcPts val="0"/>
                        </a:spcAft>
                      </a:pPr>
                      <a:r>
                        <a:rPr lang="fa-IR" sz="1700" dirty="0" smtClean="0"/>
                        <a:t>درصد ستونی</a:t>
                      </a:r>
                      <a:endParaRPr lang="en-US" sz="1600" dirty="0">
                        <a:latin typeface="Calibri"/>
                        <a:ea typeface="Calibri"/>
                        <a:cs typeface="B Mitra"/>
                      </a:endParaRPr>
                    </a:p>
                  </a:txBody>
                  <a:tcPr marL="99714" marR="99714" marT="0" marB="0" anchor="ctr"/>
                </a:tc>
                <a:tc>
                  <a:txBody>
                    <a:bodyPr/>
                    <a:lstStyle/>
                    <a:p>
                      <a:pPr algn="ctr" rtl="1">
                        <a:lnSpc>
                          <a:spcPct val="115000"/>
                        </a:lnSpc>
                        <a:spcAft>
                          <a:spcPts val="0"/>
                        </a:spcAft>
                      </a:pPr>
                      <a:r>
                        <a:rPr lang="fa-IR" sz="2000" dirty="0"/>
                        <a:t>48.2</a:t>
                      </a:r>
                      <a:endParaRPr lang="en-US" sz="1600" dirty="0">
                        <a:latin typeface="Calibri"/>
                        <a:ea typeface="Calibri"/>
                        <a:cs typeface="B Mitra"/>
                      </a:endParaRPr>
                    </a:p>
                  </a:txBody>
                  <a:tcPr marL="99714" marR="99714" marT="0" marB="0" anchor="ctr"/>
                </a:tc>
                <a:tc>
                  <a:txBody>
                    <a:bodyPr/>
                    <a:lstStyle/>
                    <a:p>
                      <a:pPr algn="ctr" rtl="1">
                        <a:lnSpc>
                          <a:spcPct val="115000"/>
                        </a:lnSpc>
                        <a:spcAft>
                          <a:spcPts val="0"/>
                        </a:spcAft>
                      </a:pPr>
                      <a:r>
                        <a:rPr lang="fa-IR" sz="2000" dirty="0"/>
                        <a:t>26</a:t>
                      </a:r>
                      <a:endParaRPr lang="en-US" sz="1600" dirty="0">
                        <a:latin typeface="Calibri"/>
                        <a:ea typeface="Calibri"/>
                        <a:cs typeface="B Mitra"/>
                      </a:endParaRPr>
                    </a:p>
                  </a:txBody>
                  <a:tcPr marL="99714" marR="99714" marT="0" marB="0" anchor="ctr"/>
                </a:tc>
                <a:tc>
                  <a:txBody>
                    <a:bodyPr/>
                    <a:lstStyle/>
                    <a:p>
                      <a:pPr algn="ctr" rtl="1">
                        <a:lnSpc>
                          <a:spcPct val="115000"/>
                        </a:lnSpc>
                        <a:spcAft>
                          <a:spcPts val="0"/>
                        </a:spcAft>
                      </a:pPr>
                      <a:r>
                        <a:rPr lang="fa-IR" sz="2000" dirty="0"/>
                        <a:t>41.5</a:t>
                      </a:r>
                      <a:endParaRPr lang="en-US" sz="1600" dirty="0">
                        <a:latin typeface="Calibri"/>
                        <a:ea typeface="Calibri"/>
                        <a:cs typeface="B Mitra"/>
                      </a:endParaRPr>
                    </a:p>
                  </a:txBody>
                  <a:tcPr marL="99714" marR="99714" marT="0" marB="0" anchor="ctr"/>
                </a:tc>
              </a:tr>
              <a:tr h="606463">
                <a:tc rowSpan="2">
                  <a:txBody>
                    <a:bodyPr/>
                    <a:lstStyle/>
                    <a:p>
                      <a:pPr algn="ctr" rtl="1">
                        <a:lnSpc>
                          <a:spcPct val="115000"/>
                        </a:lnSpc>
                        <a:spcAft>
                          <a:spcPts val="0"/>
                        </a:spcAft>
                      </a:pPr>
                      <a:r>
                        <a:rPr lang="fa-IR" sz="2400" dirty="0"/>
                        <a:t>سد </a:t>
                      </a:r>
                      <a:r>
                        <a:rPr lang="fa-IR" sz="2400" dirty="0" err="1"/>
                        <a:t>سیمره</a:t>
                      </a:r>
                      <a:endParaRPr lang="en-US" sz="2400" b="1" dirty="0">
                        <a:latin typeface="Calibri"/>
                        <a:ea typeface="Calibri"/>
                        <a:cs typeface="B Mitra"/>
                      </a:endParaRPr>
                    </a:p>
                  </a:txBody>
                  <a:tcPr marL="99714" marR="99714" marT="0" marB="0" anchor="ctr"/>
                </a:tc>
                <a:tc>
                  <a:txBody>
                    <a:bodyPr/>
                    <a:lstStyle/>
                    <a:p>
                      <a:pPr algn="ctr" rtl="1">
                        <a:lnSpc>
                          <a:spcPct val="115000"/>
                        </a:lnSpc>
                        <a:spcAft>
                          <a:spcPts val="0"/>
                        </a:spcAft>
                      </a:pPr>
                      <a:r>
                        <a:rPr lang="fa-IR" sz="1700"/>
                        <a:t>فراوانی</a:t>
                      </a:r>
                      <a:endParaRPr lang="en-US" sz="1600">
                        <a:latin typeface="Calibri"/>
                        <a:ea typeface="Calibri"/>
                        <a:cs typeface="B Mitra"/>
                      </a:endParaRPr>
                    </a:p>
                  </a:txBody>
                  <a:tcPr marL="99714" marR="99714" marT="0" marB="0" anchor="ctr"/>
                </a:tc>
                <a:tc>
                  <a:txBody>
                    <a:bodyPr/>
                    <a:lstStyle/>
                    <a:p>
                      <a:pPr algn="ctr" rtl="1">
                        <a:lnSpc>
                          <a:spcPct val="115000"/>
                        </a:lnSpc>
                        <a:spcAft>
                          <a:spcPts val="0"/>
                        </a:spcAft>
                      </a:pPr>
                      <a:r>
                        <a:rPr lang="fa-IR" sz="2000"/>
                        <a:t>59</a:t>
                      </a:r>
                      <a:endParaRPr lang="en-US" sz="1600">
                        <a:latin typeface="Calibri"/>
                        <a:ea typeface="Calibri"/>
                        <a:cs typeface="B Mitra"/>
                      </a:endParaRPr>
                    </a:p>
                  </a:txBody>
                  <a:tcPr marL="99714" marR="99714" marT="0" marB="0" anchor="ctr"/>
                </a:tc>
                <a:tc>
                  <a:txBody>
                    <a:bodyPr/>
                    <a:lstStyle/>
                    <a:p>
                      <a:pPr algn="ctr" rtl="1">
                        <a:lnSpc>
                          <a:spcPct val="115000"/>
                        </a:lnSpc>
                        <a:spcAft>
                          <a:spcPts val="0"/>
                        </a:spcAft>
                      </a:pPr>
                      <a:r>
                        <a:rPr lang="fa-IR" sz="2000"/>
                        <a:t>37</a:t>
                      </a:r>
                      <a:endParaRPr lang="en-US" sz="1600">
                        <a:latin typeface="Calibri"/>
                        <a:ea typeface="Calibri"/>
                        <a:cs typeface="B Mitra"/>
                      </a:endParaRPr>
                    </a:p>
                  </a:txBody>
                  <a:tcPr marL="99714" marR="99714" marT="0" marB="0" anchor="ctr"/>
                </a:tc>
                <a:tc>
                  <a:txBody>
                    <a:bodyPr/>
                    <a:lstStyle/>
                    <a:p>
                      <a:pPr algn="ctr" rtl="1">
                        <a:lnSpc>
                          <a:spcPct val="115000"/>
                        </a:lnSpc>
                        <a:spcAft>
                          <a:spcPts val="0"/>
                        </a:spcAft>
                      </a:pPr>
                      <a:r>
                        <a:rPr lang="fa-IR" sz="2000"/>
                        <a:t>96</a:t>
                      </a:r>
                      <a:endParaRPr lang="en-US" sz="1600">
                        <a:latin typeface="Calibri"/>
                        <a:ea typeface="Calibri"/>
                        <a:cs typeface="B Mitra"/>
                      </a:endParaRPr>
                    </a:p>
                  </a:txBody>
                  <a:tcPr marL="99714" marR="99714" marT="0" marB="0" anchor="ctr"/>
                </a:tc>
              </a:tr>
              <a:tr h="606463">
                <a:tc vMerge="1">
                  <a:txBody>
                    <a:bodyPr/>
                    <a:lstStyle/>
                    <a:p>
                      <a:pPr rtl="1"/>
                      <a:endParaRPr lang="fa-IR"/>
                    </a:p>
                  </a:txBody>
                  <a:tcPr/>
                </a:tc>
                <a:tc>
                  <a:txBody>
                    <a:bodyPr/>
                    <a:lstStyle/>
                    <a:p>
                      <a:pPr algn="ctr" rtl="1">
                        <a:lnSpc>
                          <a:spcPct val="115000"/>
                        </a:lnSpc>
                        <a:spcAft>
                          <a:spcPts val="0"/>
                        </a:spcAft>
                      </a:pPr>
                      <a:r>
                        <a:rPr lang="fa-IR" sz="1700" dirty="0" smtClean="0"/>
                        <a:t>درصد ستونی</a:t>
                      </a:r>
                      <a:endParaRPr lang="en-US" sz="1600" dirty="0">
                        <a:latin typeface="Calibri"/>
                        <a:ea typeface="Calibri"/>
                        <a:cs typeface="B Mitra"/>
                      </a:endParaRPr>
                    </a:p>
                  </a:txBody>
                  <a:tcPr marL="99714" marR="99714" marT="0" marB="0" anchor="ctr"/>
                </a:tc>
                <a:tc>
                  <a:txBody>
                    <a:bodyPr/>
                    <a:lstStyle/>
                    <a:p>
                      <a:pPr algn="ctr" rtl="1">
                        <a:lnSpc>
                          <a:spcPct val="115000"/>
                        </a:lnSpc>
                        <a:spcAft>
                          <a:spcPts val="0"/>
                        </a:spcAft>
                      </a:pPr>
                      <a:r>
                        <a:rPr lang="fa-IR" sz="2000"/>
                        <a:t>51.8</a:t>
                      </a:r>
                      <a:endParaRPr lang="en-US" sz="1600">
                        <a:latin typeface="Calibri"/>
                        <a:ea typeface="Calibri"/>
                        <a:cs typeface="B Mitra"/>
                      </a:endParaRPr>
                    </a:p>
                  </a:txBody>
                  <a:tcPr marL="99714" marR="99714" marT="0" marB="0" anchor="ctr"/>
                </a:tc>
                <a:tc>
                  <a:txBody>
                    <a:bodyPr/>
                    <a:lstStyle/>
                    <a:p>
                      <a:pPr algn="ctr" rtl="1">
                        <a:lnSpc>
                          <a:spcPct val="115000"/>
                        </a:lnSpc>
                        <a:spcAft>
                          <a:spcPts val="0"/>
                        </a:spcAft>
                      </a:pPr>
                      <a:r>
                        <a:rPr lang="fa-IR" sz="2000"/>
                        <a:t>76</a:t>
                      </a:r>
                      <a:endParaRPr lang="en-US" sz="1600">
                        <a:latin typeface="Calibri"/>
                        <a:ea typeface="Calibri"/>
                        <a:cs typeface="B Mitra"/>
                      </a:endParaRPr>
                    </a:p>
                  </a:txBody>
                  <a:tcPr marL="99714" marR="99714" marT="0" marB="0" anchor="ctr"/>
                </a:tc>
                <a:tc>
                  <a:txBody>
                    <a:bodyPr/>
                    <a:lstStyle/>
                    <a:p>
                      <a:pPr algn="ctr" rtl="1">
                        <a:lnSpc>
                          <a:spcPct val="115000"/>
                        </a:lnSpc>
                        <a:spcAft>
                          <a:spcPts val="0"/>
                        </a:spcAft>
                      </a:pPr>
                      <a:r>
                        <a:rPr lang="fa-IR" sz="2000"/>
                        <a:t>58.5</a:t>
                      </a:r>
                      <a:endParaRPr lang="en-US" sz="1600">
                        <a:latin typeface="Calibri"/>
                        <a:ea typeface="Calibri"/>
                        <a:cs typeface="B Mitra"/>
                      </a:endParaRPr>
                    </a:p>
                  </a:txBody>
                  <a:tcPr marL="99714" marR="99714" marT="0" marB="0" anchor="ctr"/>
                </a:tc>
              </a:tr>
              <a:tr h="606463">
                <a:tc gridSpan="2">
                  <a:txBody>
                    <a:bodyPr/>
                    <a:lstStyle/>
                    <a:p>
                      <a:pPr algn="ctr" rtl="1">
                        <a:lnSpc>
                          <a:spcPct val="115000"/>
                        </a:lnSpc>
                        <a:spcAft>
                          <a:spcPts val="0"/>
                        </a:spcAft>
                      </a:pPr>
                      <a:r>
                        <a:rPr lang="fa-IR" sz="1700" dirty="0"/>
                        <a:t>جمع کل</a:t>
                      </a:r>
                      <a:endParaRPr lang="en-US" sz="1600" dirty="0">
                        <a:latin typeface="Calibri"/>
                        <a:ea typeface="Calibri"/>
                        <a:cs typeface="B Mitra"/>
                      </a:endParaRPr>
                    </a:p>
                  </a:txBody>
                  <a:tcPr marL="99714" marR="99714" marT="0" marB="0" anchor="ctr"/>
                </a:tc>
                <a:tc hMerge="1">
                  <a:txBody>
                    <a:bodyPr/>
                    <a:lstStyle/>
                    <a:p>
                      <a:pPr rtl="1"/>
                      <a:endParaRPr lang="fa-IR"/>
                    </a:p>
                  </a:txBody>
                  <a:tcPr/>
                </a:tc>
                <a:tc>
                  <a:txBody>
                    <a:bodyPr/>
                    <a:lstStyle/>
                    <a:p>
                      <a:pPr algn="ctr" rtl="1">
                        <a:lnSpc>
                          <a:spcPct val="115000"/>
                        </a:lnSpc>
                        <a:spcAft>
                          <a:spcPts val="0"/>
                        </a:spcAft>
                      </a:pPr>
                      <a:r>
                        <a:rPr lang="fa-IR" sz="2000" dirty="0"/>
                        <a:t>114</a:t>
                      </a:r>
                      <a:endParaRPr lang="en-US" sz="1600" dirty="0">
                        <a:latin typeface="Calibri"/>
                        <a:ea typeface="Calibri"/>
                        <a:cs typeface="B Mitra"/>
                      </a:endParaRPr>
                    </a:p>
                  </a:txBody>
                  <a:tcPr marL="99714" marR="99714" marT="0" marB="0" anchor="ctr"/>
                </a:tc>
                <a:tc>
                  <a:txBody>
                    <a:bodyPr/>
                    <a:lstStyle/>
                    <a:p>
                      <a:pPr algn="ctr" rtl="1">
                        <a:lnSpc>
                          <a:spcPct val="115000"/>
                        </a:lnSpc>
                        <a:spcAft>
                          <a:spcPts val="0"/>
                        </a:spcAft>
                      </a:pPr>
                      <a:r>
                        <a:rPr lang="fa-IR" sz="2000"/>
                        <a:t>50</a:t>
                      </a:r>
                      <a:endParaRPr lang="en-US" sz="1600">
                        <a:latin typeface="Calibri"/>
                        <a:ea typeface="Calibri"/>
                        <a:cs typeface="B Mitra"/>
                      </a:endParaRPr>
                    </a:p>
                  </a:txBody>
                  <a:tcPr marL="99714" marR="99714" marT="0" marB="0" anchor="ctr"/>
                </a:tc>
                <a:tc>
                  <a:txBody>
                    <a:bodyPr/>
                    <a:lstStyle/>
                    <a:p>
                      <a:pPr algn="ctr" rtl="1">
                        <a:lnSpc>
                          <a:spcPct val="115000"/>
                        </a:lnSpc>
                        <a:spcAft>
                          <a:spcPts val="0"/>
                        </a:spcAft>
                      </a:pPr>
                      <a:r>
                        <a:rPr lang="fa-IR" sz="2000" dirty="0"/>
                        <a:t>164</a:t>
                      </a:r>
                      <a:endParaRPr lang="en-US" sz="1600" dirty="0">
                        <a:latin typeface="Calibri"/>
                        <a:ea typeface="Calibri"/>
                        <a:cs typeface="B Mitra"/>
                      </a:endParaRPr>
                    </a:p>
                  </a:txBody>
                  <a:tcPr marL="99714" marR="99714" marT="0" marB="0" anchor="ctr"/>
                </a:tc>
              </a:tr>
            </a:tbl>
          </a:graphicData>
        </a:graphic>
      </p:graphicFrame>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368412"/>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fa-IR" dirty="0" smtClean="0">
                <a:cs typeface="B Titr" pitchFamily="2" charset="-78"/>
              </a:rPr>
              <a:t>بازتاب خبری دو پروژه در دوره هشت ماهه </a:t>
            </a:r>
            <a:endParaRPr lang="fa-IR" dirty="0">
              <a:cs typeface="B Titr" pitchFamily="2" charset="-78"/>
            </a:endParaRPr>
          </a:p>
        </p:txBody>
      </p:sp>
      <p:graphicFrame>
        <p:nvGraphicFramePr>
          <p:cNvPr id="6" name="Table 5"/>
          <p:cNvGraphicFramePr>
            <a:graphicFrameLocks noGrp="1"/>
          </p:cNvGraphicFramePr>
          <p:nvPr/>
        </p:nvGraphicFramePr>
        <p:xfrm>
          <a:off x="2143108" y="2000240"/>
          <a:ext cx="4711724" cy="1700221"/>
        </p:xfrm>
        <a:graphic>
          <a:graphicData uri="http://schemas.openxmlformats.org/drawingml/2006/table">
            <a:tbl>
              <a:tblPr rtl="1" firstRow="1" firstCol="1" lastRow="1" bandRow="1">
                <a:tableStyleId>{69C7853C-536D-4A76-A0AE-DD22124D55A5}</a:tableStyleId>
              </a:tblPr>
              <a:tblGrid>
                <a:gridCol w="1755784"/>
                <a:gridCol w="1764674"/>
                <a:gridCol w="1191266"/>
              </a:tblGrid>
              <a:tr h="466727">
                <a:tc>
                  <a:txBody>
                    <a:bodyPr/>
                    <a:lstStyle/>
                    <a:p>
                      <a:pPr algn="ctr" rtl="0">
                        <a:lnSpc>
                          <a:spcPct val="115000"/>
                        </a:lnSpc>
                        <a:spcAft>
                          <a:spcPts val="0"/>
                        </a:spcAft>
                      </a:pPr>
                      <a:r>
                        <a:rPr lang="fa-IR" sz="1900" dirty="0"/>
                        <a:t>پروژه</a:t>
                      </a:r>
                      <a:endParaRPr lang="en-US" sz="1900" dirty="0">
                        <a:latin typeface="Calibri"/>
                        <a:ea typeface="Calibri"/>
                        <a:cs typeface="B Mitra"/>
                      </a:endParaRPr>
                    </a:p>
                  </a:txBody>
                  <a:tcPr marL="120016" marR="120016" marT="0" marB="0" anchor="ctr"/>
                </a:tc>
                <a:tc>
                  <a:txBody>
                    <a:bodyPr/>
                    <a:lstStyle/>
                    <a:p>
                      <a:pPr algn="ctr" rtl="1">
                        <a:lnSpc>
                          <a:spcPct val="115000"/>
                        </a:lnSpc>
                        <a:spcAft>
                          <a:spcPts val="0"/>
                        </a:spcAft>
                      </a:pPr>
                      <a:r>
                        <a:rPr lang="fa-IR" sz="1900" dirty="0"/>
                        <a:t>فراوانی</a:t>
                      </a:r>
                      <a:endParaRPr lang="en-US" sz="1900" dirty="0">
                        <a:latin typeface="Calibri"/>
                        <a:ea typeface="Calibri"/>
                        <a:cs typeface="B Mitra"/>
                      </a:endParaRPr>
                    </a:p>
                  </a:txBody>
                  <a:tcPr marL="120016" marR="120016" marT="0" marB="0" anchor="ctr"/>
                </a:tc>
                <a:tc>
                  <a:txBody>
                    <a:bodyPr/>
                    <a:lstStyle/>
                    <a:p>
                      <a:pPr algn="ctr" rtl="1">
                        <a:lnSpc>
                          <a:spcPct val="115000"/>
                        </a:lnSpc>
                        <a:spcAft>
                          <a:spcPts val="0"/>
                        </a:spcAft>
                      </a:pPr>
                      <a:r>
                        <a:rPr lang="fa-IR" sz="1900"/>
                        <a:t>درصد</a:t>
                      </a:r>
                      <a:endParaRPr lang="en-US" sz="1900">
                        <a:latin typeface="Calibri"/>
                        <a:ea typeface="Calibri"/>
                        <a:cs typeface="B Mitra"/>
                      </a:endParaRPr>
                    </a:p>
                  </a:txBody>
                  <a:tcPr marL="120016" marR="120016" marT="0" marB="0" anchor="ctr"/>
                </a:tc>
              </a:tr>
              <a:tr h="433390">
                <a:tc>
                  <a:txBody>
                    <a:bodyPr/>
                    <a:lstStyle/>
                    <a:p>
                      <a:pPr algn="ctr" rtl="1">
                        <a:lnSpc>
                          <a:spcPct val="115000"/>
                        </a:lnSpc>
                        <a:spcAft>
                          <a:spcPts val="0"/>
                        </a:spcAft>
                      </a:pPr>
                      <a:r>
                        <a:rPr lang="fa-IR" sz="1900" dirty="0"/>
                        <a:t>سد سیوند</a:t>
                      </a:r>
                      <a:endParaRPr lang="en-US" sz="1900" dirty="0">
                        <a:latin typeface="Calibri"/>
                        <a:ea typeface="Calibri"/>
                        <a:cs typeface="B Mitra"/>
                      </a:endParaRPr>
                    </a:p>
                  </a:txBody>
                  <a:tcPr marL="120016" marR="120016" marT="0" marB="0" anchor="ctr"/>
                </a:tc>
                <a:tc>
                  <a:txBody>
                    <a:bodyPr/>
                    <a:lstStyle/>
                    <a:p>
                      <a:pPr algn="ctr" rtl="0">
                        <a:lnSpc>
                          <a:spcPct val="115000"/>
                        </a:lnSpc>
                        <a:spcAft>
                          <a:spcPts val="0"/>
                        </a:spcAft>
                      </a:pPr>
                      <a:r>
                        <a:rPr lang="en-US" sz="1900" dirty="0"/>
                        <a:t>813</a:t>
                      </a:r>
                      <a:endParaRPr lang="en-US" sz="1900" dirty="0">
                        <a:latin typeface="Calibri"/>
                        <a:ea typeface="Calibri"/>
                        <a:cs typeface="B Mitra"/>
                      </a:endParaRPr>
                    </a:p>
                  </a:txBody>
                  <a:tcPr marL="120016" marR="120016" marT="0" marB="0" anchor="ctr"/>
                </a:tc>
                <a:tc>
                  <a:txBody>
                    <a:bodyPr/>
                    <a:lstStyle/>
                    <a:p>
                      <a:pPr algn="ctr" rtl="1">
                        <a:lnSpc>
                          <a:spcPct val="115000"/>
                        </a:lnSpc>
                        <a:spcAft>
                          <a:spcPts val="0"/>
                        </a:spcAft>
                      </a:pPr>
                      <a:r>
                        <a:rPr lang="en-US" sz="1900" dirty="0" smtClean="0"/>
                        <a:t>67.9</a:t>
                      </a:r>
                      <a:endParaRPr lang="en-US" sz="1900" dirty="0">
                        <a:latin typeface="Calibri"/>
                        <a:ea typeface="Calibri"/>
                        <a:cs typeface="B Mitra"/>
                      </a:endParaRPr>
                    </a:p>
                  </a:txBody>
                  <a:tcPr marL="120016" marR="120016" marT="0" marB="0" anchor="b"/>
                </a:tc>
              </a:tr>
              <a:tr h="400052">
                <a:tc>
                  <a:txBody>
                    <a:bodyPr/>
                    <a:lstStyle/>
                    <a:p>
                      <a:pPr algn="ctr" rtl="1">
                        <a:lnSpc>
                          <a:spcPct val="115000"/>
                        </a:lnSpc>
                        <a:spcAft>
                          <a:spcPts val="0"/>
                        </a:spcAft>
                      </a:pPr>
                      <a:r>
                        <a:rPr lang="fa-IR" sz="1900" dirty="0"/>
                        <a:t> سد سیمره</a:t>
                      </a:r>
                      <a:endParaRPr lang="en-US" sz="1900" dirty="0">
                        <a:latin typeface="Calibri"/>
                        <a:ea typeface="Calibri"/>
                        <a:cs typeface="B Mitra"/>
                      </a:endParaRPr>
                    </a:p>
                  </a:txBody>
                  <a:tcPr marL="120016" marR="120016" marT="0" marB="0" anchor="ctr"/>
                </a:tc>
                <a:tc>
                  <a:txBody>
                    <a:bodyPr/>
                    <a:lstStyle/>
                    <a:p>
                      <a:pPr algn="ctr" rtl="0">
                        <a:lnSpc>
                          <a:spcPct val="115000"/>
                        </a:lnSpc>
                        <a:spcAft>
                          <a:spcPts val="0"/>
                        </a:spcAft>
                      </a:pPr>
                      <a:r>
                        <a:rPr lang="en-US" sz="1900" dirty="0"/>
                        <a:t>385</a:t>
                      </a:r>
                      <a:endParaRPr lang="en-US" sz="1900" dirty="0">
                        <a:latin typeface="Calibri"/>
                        <a:ea typeface="Calibri"/>
                        <a:cs typeface="B Mitra"/>
                      </a:endParaRPr>
                    </a:p>
                  </a:txBody>
                  <a:tcPr marL="120016" marR="120016" marT="0" marB="0" anchor="ctr"/>
                </a:tc>
                <a:tc>
                  <a:txBody>
                    <a:bodyPr/>
                    <a:lstStyle/>
                    <a:p>
                      <a:pPr algn="ctr" rtl="1">
                        <a:lnSpc>
                          <a:spcPct val="115000"/>
                        </a:lnSpc>
                        <a:spcAft>
                          <a:spcPts val="0"/>
                        </a:spcAft>
                      </a:pPr>
                      <a:r>
                        <a:rPr lang="en-US" sz="1900" dirty="0" smtClean="0"/>
                        <a:t>37.2</a:t>
                      </a:r>
                      <a:endParaRPr lang="en-US" sz="1900" dirty="0">
                        <a:latin typeface="Calibri"/>
                        <a:ea typeface="Calibri"/>
                        <a:cs typeface="B Mitra"/>
                      </a:endParaRPr>
                    </a:p>
                  </a:txBody>
                  <a:tcPr marL="120016" marR="120016" marT="0" marB="0" anchor="b"/>
                </a:tc>
              </a:tr>
              <a:tr h="400052">
                <a:tc>
                  <a:txBody>
                    <a:bodyPr/>
                    <a:lstStyle/>
                    <a:p>
                      <a:pPr algn="ctr" rtl="0">
                        <a:lnSpc>
                          <a:spcPct val="115000"/>
                        </a:lnSpc>
                        <a:spcAft>
                          <a:spcPts val="0"/>
                        </a:spcAft>
                      </a:pPr>
                      <a:r>
                        <a:rPr lang="fa-IR" sz="1900"/>
                        <a:t>جمع کل</a:t>
                      </a:r>
                      <a:endParaRPr lang="en-US" sz="1900">
                        <a:latin typeface="Calibri"/>
                        <a:ea typeface="Calibri"/>
                        <a:cs typeface="B Mitra"/>
                      </a:endParaRPr>
                    </a:p>
                  </a:txBody>
                  <a:tcPr marL="120016" marR="120016" marT="0" marB="0" anchor="ctr"/>
                </a:tc>
                <a:tc>
                  <a:txBody>
                    <a:bodyPr/>
                    <a:lstStyle/>
                    <a:p>
                      <a:pPr algn="ctr" rtl="0">
                        <a:lnSpc>
                          <a:spcPct val="115000"/>
                        </a:lnSpc>
                        <a:spcAft>
                          <a:spcPts val="0"/>
                        </a:spcAft>
                      </a:pPr>
                      <a:r>
                        <a:rPr lang="en-US" sz="1900"/>
                        <a:t>1198</a:t>
                      </a:r>
                      <a:endParaRPr lang="en-US" sz="1900">
                        <a:latin typeface="Calibri"/>
                        <a:ea typeface="Calibri"/>
                        <a:cs typeface="B Mitra"/>
                      </a:endParaRPr>
                    </a:p>
                  </a:txBody>
                  <a:tcPr marL="120016" marR="120016" marT="0" marB="0" anchor="ctr"/>
                </a:tc>
                <a:tc>
                  <a:txBody>
                    <a:bodyPr/>
                    <a:lstStyle/>
                    <a:p>
                      <a:pPr algn="ctr" rtl="1">
                        <a:lnSpc>
                          <a:spcPct val="115000"/>
                        </a:lnSpc>
                        <a:spcAft>
                          <a:spcPts val="0"/>
                        </a:spcAft>
                      </a:pPr>
                      <a:r>
                        <a:rPr lang="en-US" sz="1900" dirty="0" smtClean="0"/>
                        <a:t>100</a:t>
                      </a:r>
                      <a:endParaRPr lang="en-US" sz="1900" dirty="0">
                        <a:latin typeface="Calibri"/>
                        <a:ea typeface="Calibri"/>
                        <a:cs typeface="B Mitra"/>
                      </a:endParaRPr>
                    </a:p>
                  </a:txBody>
                  <a:tcPr marL="120016" marR="120016" marT="0" marB="0" anchor="b"/>
                </a:tc>
              </a:tr>
            </a:tbl>
          </a:graphicData>
        </a:graphic>
      </p:graphicFrame>
      <p:graphicFrame>
        <p:nvGraphicFramePr>
          <p:cNvPr id="5" name="Chart 4"/>
          <p:cNvGraphicFramePr/>
          <p:nvPr/>
        </p:nvGraphicFramePr>
        <p:xfrm>
          <a:off x="2143108" y="3643314"/>
          <a:ext cx="4572000" cy="321468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Autofit/>
          </a:bodyPr>
          <a:lstStyle/>
          <a:p>
            <a:pPr algn="ctr"/>
            <a:r>
              <a:rPr lang="fa-IR" sz="2800" dirty="0" smtClean="0">
                <a:cs typeface="B Titr" pitchFamily="2" charset="-78"/>
              </a:rPr>
              <a:t>بازتاب خبری سد سيوند و سيمره در بازه زمانی 7 ماه قبل و یک ماه پس از آبگیری دو پروژه</a:t>
            </a:r>
            <a:endParaRPr lang="fa-IR" sz="2800" dirty="0">
              <a:cs typeface="B Titr" pitchFamily="2" charset="-78"/>
            </a:endParaRPr>
          </a:p>
        </p:txBody>
      </p:sp>
      <p:sp>
        <p:nvSpPr>
          <p:cNvPr id="2" name="Content Placeholder 1"/>
          <p:cNvSpPr>
            <a:spLocks noGrp="1"/>
          </p:cNvSpPr>
          <p:nvPr>
            <p:ph idx="1"/>
          </p:nvPr>
        </p:nvSpPr>
        <p:spPr>
          <a:xfrm>
            <a:off x="457200" y="1481329"/>
            <a:ext cx="8229600" cy="1590482"/>
          </a:xfrm>
        </p:spPr>
        <p:txBody>
          <a:bodyPr>
            <a:normAutofit fontScale="77500" lnSpcReduction="20000"/>
          </a:bodyPr>
          <a:lstStyle/>
          <a:p>
            <a:pPr marL="0" indent="0" algn="just">
              <a:tabLst>
                <a:tab pos="2152650" algn="l"/>
              </a:tabLst>
            </a:pPr>
            <a:r>
              <a:rPr lang="fa-IR" dirty="0" smtClean="0">
                <a:cs typeface="B Yagut" pitchFamily="2" charset="-78"/>
              </a:rPr>
              <a:t>در پاسخ به سوال اول </a:t>
            </a:r>
            <a:r>
              <a:rPr lang="fa-IR" dirty="0" smtClean="0">
                <a:cs typeface="B Yagut" pitchFamily="2" charset="-78"/>
              </a:rPr>
              <a:t>می </a:t>
            </a:r>
            <a:r>
              <a:rPr lang="fa-IR" dirty="0" smtClean="0">
                <a:cs typeface="B Yagut" pitchFamily="2" charset="-78"/>
              </a:rPr>
              <a:t>توان گفت با توجه به آزمون "کای اسکوئر" به میزان </a:t>
            </a:r>
            <a:r>
              <a:rPr lang="fa-IR" dirty="0" smtClean="0">
                <a:cs typeface="B Yagut" pitchFamily="2" charset="-78"/>
              </a:rPr>
              <a:t>1.344و </a:t>
            </a:r>
            <a:r>
              <a:rPr lang="fa-IR" dirty="0" smtClean="0">
                <a:cs typeface="B Yagut" pitchFamily="2" charset="-78"/>
              </a:rPr>
              <a:t>درجه آزادی 7 و با 1 درصد خطا و 99 درصد اطمینان، بین فراوانی انتشار اخبار پیرامون سد سیوند و سد سیمره در دوره زمانی معین تفاوت معنی­داری وجود دارد. بنابراین سوال اول مقاله</a:t>
            </a:r>
            <a:r>
              <a:rPr lang="hi-IN" dirty="0" smtClean="0"/>
              <a:t> پاسخ </a:t>
            </a:r>
            <a:r>
              <a:rPr lang="fa-IR" dirty="0" smtClean="0">
                <a:cs typeface="B Yagut" pitchFamily="2" charset="-78"/>
              </a:rPr>
              <a:t>مثبت</a:t>
            </a:r>
            <a:r>
              <a:rPr lang="hi-IN" dirty="0" smtClean="0"/>
              <a:t> داد.</a:t>
            </a:r>
            <a:endParaRPr lang="en-US" dirty="0" smtClean="0">
              <a:cs typeface="B Yagut" pitchFamily="2" charset="-78"/>
            </a:endParaRPr>
          </a:p>
          <a:p>
            <a:endParaRPr lang="fa-IR" dirty="0">
              <a:cs typeface="B Yagut" pitchFamily="2" charset="-78"/>
            </a:endParaRPr>
          </a:p>
        </p:txBody>
      </p:sp>
      <p:graphicFrame>
        <p:nvGraphicFramePr>
          <p:cNvPr id="5" name="Chart 4"/>
          <p:cNvGraphicFramePr/>
          <p:nvPr/>
        </p:nvGraphicFramePr>
        <p:xfrm>
          <a:off x="0" y="2857496"/>
          <a:ext cx="9144000" cy="400050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pPr algn="ctr"/>
            <a:r>
              <a:rPr lang="fa-IR" dirty="0" smtClean="0">
                <a:cs typeface="B Titr" pitchFamily="2" charset="-78"/>
              </a:rPr>
              <a:t>بازتاب خبری دو پروژه در هفته </a:t>
            </a:r>
            <a:r>
              <a:rPr lang="fa-IR" dirty="0" err="1" smtClean="0">
                <a:cs typeface="B Titr" pitchFamily="2" charset="-78"/>
              </a:rPr>
              <a:t>آبگیری</a:t>
            </a:r>
            <a:r>
              <a:rPr lang="fa-IR" dirty="0" smtClean="0">
                <a:cs typeface="B Titr" pitchFamily="2" charset="-78"/>
              </a:rPr>
              <a:t> </a:t>
            </a:r>
            <a:endParaRPr lang="fa-IR" dirty="0">
              <a:cs typeface="B Titr" pitchFamily="2" charset="-78"/>
            </a:endParaRPr>
          </a:p>
        </p:txBody>
      </p:sp>
      <p:sp>
        <p:nvSpPr>
          <p:cNvPr id="2" name="Content Placeholder 1"/>
          <p:cNvSpPr>
            <a:spLocks noGrp="1"/>
          </p:cNvSpPr>
          <p:nvPr>
            <p:ph idx="1"/>
          </p:nvPr>
        </p:nvSpPr>
        <p:spPr>
          <a:xfrm>
            <a:off x="457200" y="1481328"/>
            <a:ext cx="8229600" cy="1661919"/>
          </a:xfrm>
        </p:spPr>
        <p:txBody>
          <a:bodyPr>
            <a:normAutofit fontScale="62500" lnSpcReduction="20000"/>
          </a:bodyPr>
          <a:lstStyle/>
          <a:p>
            <a:pPr marL="87313" indent="22225" algn="just">
              <a:buNone/>
            </a:pPr>
            <a:r>
              <a:rPr lang="fa-IR" dirty="0" smtClean="0">
                <a:cs typeface="B Yagut" pitchFamily="2" charset="-78"/>
              </a:rPr>
              <a:t>در پاسخ به سوال دوم می توان گفت</a:t>
            </a:r>
            <a:r>
              <a:rPr lang="fa-IR" b="1" dirty="0" smtClean="0">
                <a:cs typeface="B Yagut" pitchFamily="2" charset="-78"/>
              </a:rPr>
              <a:t> </a:t>
            </a:r>
            <a:r>
              <a:rPr lang="fa-IR" dirty="0" smtClean="0">
                <a:cs typeface="B Yagut" pitchFamily="2" charset="-78"/>
              </a:rPr>
              <a:t>با توجه به آزمون "کای اسکوئر" به میزان </a:t>
            </a:r>
            <a:r>
              <a:rPr lang="en-US" dirty="0" smtClean="0">
                <a:cs typeface="B Yagut" pitchFamily="2" charset="-78"/>
              </a:rPr>
              <a:t>507</a:t>
            </a:r>
            <a:r>
              <a:rPr lang="hi-IN" dirty="0" smtClean="0"/>
              <a:t>.</a:t>
            </a:r>
            <a:r>
              <a:rPr lang="en-US" dirty="0" smtClean="0">
                <a:cs typeface="B Yagut" pitchFamily="2" charset="-78"/>
              </a:rPr>
              <a:t>46 </a:t>
            </a:r>
            <a:r>
              <a:rPr lang="fa-IR" dirty="0" smtClean="0">
                <a:cs typeface="B Yagut" pitchFamily="2" charset="-78"/>
              </a:rPr>
              <a:t>و درجه آزادی 5 و با 1 درصد خطا و 99 درصد اطمینان، بین فراوانی انتشار اخبار پیرامون سد </a:t>
            </a:r>
            <a:r>
              <a:rPr lang="fa-IR" dirty="0" err="1" smtClean="0">
                <a:cs typeface="B Yagut" pitchFamily="2" charset="-78"/>
              </a:rPr>
              <a:t>سیوند</a:t>
            </a:r>
            <a:r>
              <a:rPr lang="fa-IR" dirty="0" smtClean="0">
                <a:cs typeface="B Yagut" pitchFamily="2" charset="-78"/>
              </a:rPr>
              <a:t> و سد </a:t>
            </a:r>
            <a:r>
              <a:rPr lang="fa-IR" dirty="0" err="1" smtClean="0">
                <a:cs typeface="B Yagut" pitchFamily="2" charset="-78"/>
              </a:rPr>
              <a:t>سیمره</a:t>
            </a:r>
            <a:r>
              <a:rPr lang="fa-IR" dirty="0" smtClean="0">
                <a:cs typeface="B Yagut" pitchFamily="2" charset="-78"/>
              </a:rPr>
              <a:t> در هفته </a:t>
            </a:r>
            <a:r>
              <a:rPr lang="fa-IR" dirty="0" err="1" smtClean="0">
                <a:cs typeface="B Yagut" pitchFamily="2" charset="-78"/>
              </a:rPr>
              <a:t>آبگیری</a:t>
            </a:r>
            <a:r>
              <a:rPr lang="fa-IR" dirty="0" smtClean="0">
                <a:cs typeface="B Yagut" pitchFamily="2" charset="-78"/>
              </a:rPr>
              <a:t> تفاوت معنی­داری وجود دارد. بنابراین می­توان به سوال دوم مقاله</a:t>
            </a:r>
            <a:r>
              <a:rPr lang="hi-IN" dirty="0" smtClean="0"/>
              <a:t> پاسخ </a:t>
            </a:r>
            <a:r>
              <a:rPr lang="fa-IR" dirty="0" smtClean="0">
                <a:cs typeface="B Yagut" pitchFamily="2" charset="-78"/>
              </a:rPr>
              <a:t>مثبت</a:t>
            </a:r>
            <a:r>
              <a:rPr lang="hi-IN" dirty="0" smtClean="0"/>
              <a:t> داد. </a:t>
            </a:r>
            <a:endParaRPr lang="fa-IR" dirty="0" smtClean="0"/>
          </a:p>
          <a:p>
            <a:pPr marL="87313" indent="22225" algn="just">
              <a:buNone/>
            </a:pPr>
            <a:r>
              <a:rPr lang="fa-IR" dirty="0" smtClean="0">
                <a:cs typeface="B Yagut" pitchFamily="2" charset="-78"/>
              </a:rPr>
              <a:t>آبگیری هر دو پروژه در روز پنج شنبه که روز تعطیلی تحریریه روزنامه و خبرگزاری هاست، انجام شده و در نتیجه روز شنبه اولین روز انتشار روزنامه ها پس از آبگیری بوده است.</a:t>
            </a:r>
            <a:endParaRPr lang="en-US" dirty="0" smtClean="0">
              <a:cs typeface="B Yagut" pitchFamily="2" charset="-78"/>
            </a:endParaRPr>
          </a:p>
          <a:p>
            <a:endParaRPr lang="fa-IR" dirty="0">
              <a:cs typeface="B Yagut" pitchFamily="2" charset="-78"/>
            </a:endParaRPr>
          </a:p>
        </p:txBody>
      </p:sp>
      <p:graphicFrame>
        <p:nvGraphicFramePr>
          <p:cNvPr id="4" name="Chart 3"/>
          <p:cNvGraphicFramePr/>
          <p:nvPr/>
        </p:nvGraphicFramePr>
        <p:xfrm>
          <a:off x="0" y="3071810"/>
          <a:ext cx="9144000" cy="342902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54098"/>
          </a:xfrm>
        </p:spPr>
        <p:txBody>
          <a:bodyPr>
            <a:normAutofit/>
          </a:bodyPr>
          <a:lstStyle/>
          <a:p>
            <a:pPr algn="ctr"/>
            <a:r>
              <a:rPr lang="fa-IR" sz="2000" b="1" dirty="0" smtClean="0">
                <a:effectLst>
                  <a:outerShdw blurRad="38100" dist="38100" dir="2700000" algn="tl">
                    <a:srgbClr val="000000">
                      <a:alpha val="43137"/>
                    </a:srgbClr>
                  </a:outerShdw>
                </a:effectLst>
                <a:cs typeface="B Yagut" pitchFamily="2" charset="-78"/>
              </a:rPr>
              <a:t>وزارت نیرو</a:t>
            </a:r>
            <a:r>
              <a:rPr lang="fa-IR" sz="3100" b="1" dirty="0" smtClean="0">
                <a:effectLst>
                  <a:outerShdw blurRad="38100" dist="38100" dir="2700000" algn="tl">
                    <a:srgbClr val="000000">
                      <a:alpha val="43137"/>
                    </a:srgbClr>
                  </a:outerShdw>
                </a:effectLst>
                <a:cs typeface="B Yagut" pitchFamily="2" charset="-78"/>
              </a:rPr>
              <a:t/>
            </a:r>
            <a:br>
              <a:rPr lang="fa-IR" sz="3100" b="1" dirty="0" smtClean="0">
                <a:effectLst>
                  <a:outerShdw blurRad="38100" dist="38100" dir="2700000" algn="tl">
                    <a:srgbClr val="000000">
                      <a:alpha val="43137"/>
                    </a:srgbClr>
                  </a:outerShdw>
                </a:effectLst>
                <a:cs typeface="B Yagut" pitchFamily="2" charset="-78"/>
              </a:rPr>
            </a:br>
            <a:r>
              <a:rPr lang="fa-IR" sz="3100" b="1" dirty="0" smtClean="0">
                <a:effectLst>
                  <a:outerShdw blurRad="38100" dist="38100" dir="2700000" algn="tl">
                    <a:srgbClr val="000000">
                      <a:alpha val="43137"/>
                    </a:srgbClr>
                  </a:outerShdw>
                </a:effectLst>
                <a:cs typeface="B Titr" pitchFamily="2" charset="-78"/>
              </a:rPr>
              <a:t>شرکت توسعه منابع </a:t>
            </a:r>
            <a:r>
              <a:rPr lang="fa-IR" sz="3100" b="1" dirty="0" smtClean="0">
                <a:solidFill>
                  <a:srgbClr val="FF0000"/>
                </a:solidFill>
                <a:effectLst>
                  <a:outerShdw blurRad="38100" dist="38100" dir="2700000" algn="tl">
                    <a:srgbClr val="000000">
                      <a:alpha val="43137"/>
                    </a:srgbClr>
                  </a:outerShdw>
                </a:effectLst>
                <a:cs typeface="B Titr" pitchFamily="2" charset="-78"/>
              </a:rPr>
              <a:t>آب</a:t>
            </a:r>
            <a:r>
              <a:rPr lang="fa-IR" sz="3100" b="1" dirty="0" smtClean="0">
                <a:effectLst>
                  <a:outerShdw blurRad="38100" dist="38100" dir="2700000" algn="tl">
                    <a:srgbClr val="000000">
                      <a:alpha val="43137"/>
                    </a:srgbClr>
                  </a:outerShdw>
                </a:effectLst>
                <a:cs typeface="B Titr" pitchFamily="2" charset="-78"/>
              </a:rPr>
              <a:t> و </a:t>
            </a:r>
            <a:r>
              <a:rPr lang="fa-IR" sz="3100" b="1" dirty="0" smtClean="0">
                <a:solidFill>
                  <a:srgbClr val="FF0000"/>
                </a:solidFill>
                <a:effectLst>
                  <a:outerShdw blurRad="38100" dist="38100" dir="2700000" algn="tl">
                    <a:srgbClr val="000000">
                      <a:alpha val="43137"/>
                    </a:srgbClr>
                  </a:outerShdw>
                </a:effectLst>
                <a:cs typeface="B Titr" pitchFamily="2" charset="-78"/>
              </a:rPr>
              <a:t>نیرو</a:t>
            </a:r>
            <a:r>
              <a:rPr lang="fa-IR" sz="3100" b="1" dirty="0" smtClean="0">
                <a:effectLst>
                  <a:outerShdw blurRad="38100" dist="38100" dir="2700000" algn="tl">
                    <a:srgbClr val="000000">
                      <a:alpha val="43137"/>
                    </a:srgbClr>
                  </a:outerShdw>
                </a:effectLst>
                <a:cs typeface="B Titr" pitchFamily="2" charset="-78"/>
              </a:rPr>
              <a:t>ی ایران</a:t>
            </a:r>
            <a:endParaRPr lang="fa-IR" b="1" dirty="0">
              <a:effectLst>
                <a:outerShdw blurRad="38100" dist="38100" dir="2700000" algn="tl">
                  <a:srgbClr val="000000">
                    <a:alpha val="43137"/>
                  </a:srgbClr>
                </a:outerShdw>
              </a:effectLst>
              <a:cs typeface="B Titr" pitchFamily="2" charset="-78"/>
            </a:endParaRPr>
          </a:p>
        </p:txBody>
      </p:sp>
      <p:sp>
        <p:nvSpPr>
          <p:cNvPr id="2" name="Content Placeholder 1"/>
          <p:cNvSpPr>
            <a:spLocks noGrp="1"/>
          </p:cNvSpPr>
          <p:nvPr>
            <p:ph idx="1"/>
          </p:nvPr>
        </p:nvSpPr>
        <p:spPr>
          <a:xfrm>
            <a:off x="457200" y="1500174"/>
            <a:ext cx="8229600" cy="4507117"/>
          </a:xfrm>
        </p:spPr>
        <p:txBody>
          <a:bodyPr>
            <a:normAutofit fontScale="70000" lnSpcReduction="20000"/>
          </a:bodyPr>
          <a:lstStyle/>
          <a:p>
            <a:pPr algn="just">
              <a:buBlip>
                <a:blip r:embed="rId2"/>
              </a:buBlip>
            </a:pPr>
            <a:r>
              <a:rPr lang="fa-IR" dirty="0" smtClean="0">
                <a:cs typeface="B Yagut" pitchFamily="2" charset="-78"/>
              </a:rPr>
              <a:t>شرکت </a:t>
            </a:r>
            <a:r>
              <a:rPr lang="fa-IR" b="1" dirty="0" smtClean="0">
                <a:solidFill>
                  <a:srgbClr val="FF0000"/>
                </a:solidFill>
                <a:effectLst>
                  <a:outerShdw blurRad="38100" dist="38100" dir="2700000" algn="tl">
                    <a:srgbClr val="000000">
                      <a:alpha val="43137"/>
                    </a:srgbClr>
                  </a:outerShdw>
                </a:effectLst>
                <a:cs typeface="B Titr" pitchFamily="2" charset="-78"/>
              </a:rPr>
              <a:t>آب و نیرو </a:t>
            </a:r>
            <a:r>
              <a:rPr lang="fa-IR" dirty="0" smtClean="0">
                <a:cs typeface="B Yagut" pitchFamily="2" charset="-78"/>
              </a:rPr>
              <a:t>با هدف باالفعل نمودن پتانسیل های کشور در زمینه تولید انرژی برق آبی و توسعه تاسیسات ذخیره و انتقال آب در سال 1368 تاسیس شد.</a:t>
            </a:r>
            <a:r>
              <a:rPr lang="fa-IR" dirty="0" smtClean="0"/>
              <a:t> </a:t>
            </a:r>
            <a:r>
              <a:rPr lang="fa-IR" dirty="0" smtClean="0">
                <a:solidFill>
                  <a:srgbClr val="FF0000"/>
                </a:solidFill>
                <a:effectLst>
                  <a:outerShdw blurRad="38100" dist="38100" dir="2700000" algn="tl">
                    <a:srgbClr val="000000">
                      <a:alpha val="43137"/>
                    </a:srgbClr>
                  </a:outerShdw>
                </a:effectLst>
                <a:cs typeface="B Titr" pitchFamily="2" charset="-78"/>
              </a:rPr>
              <a:t>آب و نیرو </a:t>
            </a:r>
            <a:r>
              <a:rPr lang="fa-IR" dirty="0" smtClean="0"/>
              <a:t>به عنوان شرکت بزرگ کارفرمایی و یکی موفق ترین شرکت ها در امر مدیریت پروژه است. از این رو روابط عمومی شرکت نیز رویکرد پروژه محور به کلیه فعالیت های خود در عرصه روابط عمومی دارد.    </a:t>
            </a:r>
            <a:endParaRPr lang="fa-IR" dirty="0" smtClean="0">
              <a:cs typeface="B Yagut" pitchFamily="2" charset="-78"/>
            </a:endParaRPr>
          </a:p>
          <a:p>
            <a:pPr>
              <a:buSzPct val="100000"/>
              <a:buBlip>
                <a:blip r:embed="rId2"/>
              </a:buBlip>
            </a:pPr>
            <a:r>
              <a:rPr lang="fa-IR" dirty="0" smtClean="0">
                <a:cs typeface="B Yagut" pitchFamily="2" charset="-78"/>
              </a:rPr>
              <a:t>سد و نیروگاه مسجد سلیمان</a:t>
            </a:r>
          </a:p>
          <a:p>
            <a:pPr>
              <a:buSzPct val="100000"/>
              <a:buBlip>
                <a:blip r:embed="rId2"/>
              </a:buBlip>
            </a:pPr>
            <a:r>
              <a:rPr lang="fa-IR" dirty="0" smtClean="0">
                <a:cs typeface="B Yagut" pitchFamily="2" charset="-78"/>
              </a:rPr>
              <a:t>سد و نیروگاه آبی کرخه</a:t>
            </a:r>
          </a:p>
          <a:p>
            <a:pPr>
              <a:buSzPct val="100000"/>
              <a:buBlip>
                <a:blip r:embed="rId2"/>
              </a:buBlip>
            </a:pPr>
            <a:r>
              <a:rPr lang="fa-IR" dirty="0" smtClean="0">
                <a:cs typeface="B Yagut" pitchFamily="2" charset="-78"/>
              </a:rPr>
              <a:t>سد و نیروگاه آبی </a:t>
            </a:r>
            <a:r>
              <a:rPr lang="fa-IR" dirty="0" err="1" smtClean="0">
                <a:cs typeface="B Yagut" pitchFamily="2" charset="-78"/>
              </a:rPr>
              <a:t>کارون</a:t>
            </a:r>
            <a:r>
              <a:rPr lang="fa-IR" dirty="0" smtClean="0">
                <a:cs typeface="B Yagut" pitchFamily="2" charset="-78"/>
              </a:rPr>
              <a:t> 3</a:t>
            </a:r>
          </a:p>
          <a:p>
            <a:pPr>
              <a:buBlip>
                <a:blip r:embed="rId2"/>
              </a:buBlip>
            </a:pPr>
            <a:r>
              <a:rPr lang="fa-IR" dirty="0" smtClean="0">
                <a:cs typeface="B Yagut" pitchFamily="2" charset="-78"/>
              </a:rPr>
              <a:t>سد و نیروگاه آبی </a:t>
            </a:r>
            <a:r>
              <a:rPr lang="fa-IR" dirty="0" err="1" smtClean="0">
                <a:cs typeface="B Yagut" pitchFamily="2" charset="-78"/>
              </a:rPr>
              <a:t>گتوند</a:t>
            </a:r>
            <a:endParaRPr lang="fa-IR" dirty="0" smtClean="0">
              <a:cs typeface="B Yagut" pitchFamily="2" charset="-78"/>
            </a:endParaRPr>
          </a:p>
          <a:p>
            <a:pPr>
              <a:buBlip>
                <a:blip r:embed="rId2"/>
              </a:buBlip>
            </a:pPr>
            <a:r>
              <a:rPr lang="fa-IR" dirty="0" smtClean="0">
                <a:cs typeface="B Yagut" pitchFamily="2" charset="-78"/>
              </a:rPr>
              <a:t>سد و نیروگاه آبی </a:t>
            </a:r>
            <a:r>
              <a:rPr lang="fa-IR" dirty="0" err="1" smtClean="0">
                <a:cs typeface="B Yagut" pitchFamily="2" charset="-78"/>
              </a:rPr>
              <a:t>کارون</a:t>
            </a:r>
            <a:r>
              <a:rPr lang="fa-IR" dirty="0" smtClean="0">
                <a:cs typeface="B Yagut" pitchFamily="2" charset="-78"/>
              </a:rPr>
              <a:t> 4</a:t>
            </a:r>
          </a:p>
          <a:p>
            <a:pPr>
              <a:buBlip>
                <a:blip r:embed="rId2"/>
              </a:buBlip>
            </a:pPr>
            <a:r>
              <a:rPr lang="fa-IR" dirty="0" smtClean="0">
                <a:cs typeface="B Yagut" pitchFamily="2" charset="-78"/>
              </a:rPr>
              <a:t>سد و نیروگاه آبی </a:t>
            </a:r>
            <a:r>
              <a:rPr lang="fa-IR" dirty="0" err="1" smtClean="0">
                <a:cs typeface="B Yagut" pitchFamily="2" charset="-78"/>
              </a:rPr>
              <a:t>سیمره</a:t>
            </a:r>
            <a:endParaRPr lang="fa-IR" dirty="0" smtClean="0">
              <a:cs typeface="B Yagut" pitchFamily="2" charset="-78"/>
            </a:endParaRPr>
          </a:p>
          <a:p>
            <a:pPr>
              <a:buBlip>
                <a:blip r:embed="rId2"/>
              </a:buBlip>
            </a:pPr>
            <a:r>
              <a:rPr lang="fa-IR" dirty="0" smtClean="0">
                <a:cs typeface="B Yagut" pitchFamily="2" charset="-78"/>
              </a:rPr>
              <a:t>سد و نیروگاه آبی سیاه بیشه</a:t>
            </a:r>
          </a:p>
          <a:p>
            <a:pPr>
              <a:buBlip>
                <a:blip r:embed="rId2"/>
              </a:buBlip>
            </a:pPr>
            <a:r>
              <a:rPr lang="fa-IR" dirty="0" smtClean="0">
                <a:cs typeface="B Yagut" pitchFamily="2" charset="-78"/>
              </a:rPr>
              <a:t>سد و نیروگاه آبی </a:t>
            </a:r>
            <a:r>
              <a:rPr lang="fa-IR" dirty="0" err="1" smtClean="0">
                <a:cs typeface="B Yagut" pitchFamily="2" charset="-78"/>
              </a:rPr>
              <a:t>رودبار</a:t>
            </a:r>
            <a:r>
              <a:rPr lang="fa-IR" dirty="0" smtClean="0">
                <a:cs typeface="B Yagut" pitchFamily="2" charset="-78"/>
              </a:rPr>
              <a:t> لرستان</a:t>
            </a:r>
          </a:p>
          <a:p>
            <a:pPr>
              <a:buBlip>
                <a:blip r:embed="rId2"/>
              </a:buBlip>
            </a:pPr>
            <a:r>
              <a:rPr lang="fa-IR" dirty="0" smtClean="0">
                <a:cs typeface="B Yagut" pitchFamily="2" charset="-78"/>
              </a:rPr>
              <a:t>و دهها طرح های نیروگاه های آبی متوسط و کوچک</a:t>
            </a:r>
            <a:endParaRPr lang="fa-IR" dirty="0">
              <a:cs typeface="B Yagut" pitchFamily="2" charset="-78"/>
            </a:endParaRPr>
          </a:p>
        </p:txBody>
      </p:sp>
      <p:pic>
        <p:nvPicPr>
          <p:cNvPr id="4" name="Picture 3" descr="_abniroo1.jpg"/>
          <p:cNvPicPr>
            <a:picLocks noChangeAspect="1"/>
          </p:cNvPicPr>
          <p:nvPr/>
        </p:nvPicPr>
        <p:blipFill>
          <a:blip r:embed="rId2" cstate="print"/>
          <a:stretch>
            <a:fillRect/>
          </a:stretch>
        </p:blipFill>
        <p:spPr>
          <a:xfrm>
            <a:off x="642910" y="2857496"/>
            <a:ext cx="2714644" cy="2769393"/>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pPr algn="ctr"/>
            <a:r>
              <a:rPr lang="fa-IR" sz="3600" dirty="0" err="1" smtClean="0">
                <a:cs typeface="B Titr" pitchFamily="2" charset="-78"/>
              </a:rPr>
              <a:t>سوگیری</a:t>
            </a:r>
            <a:r>
              <a:rPr lang="fa-IR" sz="3600" dirty="0" smtClean="0">
                <a:cs typeface="B Titr" pitchFamily="2" charset="-78"/>
              </a:rPr>
              <a:t>  نسبت به دو پروژه در دوره هشت ماهه</a:t>
            </a:r>
            <a:endParaRPr lang="fa-IR" sz="3600" dirty="0">
              <a:cs typeface="B Titr" pitchFamily="2" charset="-78"/>
            </a:endParaRPr>
          </a:p>
        </p:txBody>
      </p:sp>
      <p:graphicFrame>
        <p:nvGraphicFramePr>
          <p:cNvPr id="4" name="Table 3"/>
          <p:cNvGraphicFramePr>
            <a:graphicFrameLocks noGrp="1"/>
          </p:cNvGraphicFramePr>
          <p:nvPr/>
        </p:nvGraphicFramePr>
        <p:xfrm>
          <a:off x="5500694" y="2571744"/>
          <a:ext cx="3429024" cy="2478800"/>
        </p:xfrm>
        <a:graphic>
          <a:graphicData uri="http://schemas.openxmlformats.org/drawingml/2006/table">
            <a:tbl>
              <a:tblPr rtl="1">
                <a:tableStyleId>{775DCB02-9BB8-47FD-8907-85C794F793BA}</a:tableStyleId>
              </a:tblPr>
              <a:tblGrid>
                <a:gridCol w="412523"/>
                <a:gridCol w="586955"/>
                <a:gridCol w="649986"/>
                <a:gridCol w="564532"/>
                <a:gridCol w="631843"/>
                <a:gridCol w="583185"/>
              </a:tblGrid>
              <a:tr h="625260">
                <a:tc gridSpan="2">
                  <a:txBody>
                    <a:bodyPr/>
                    <a:lstStyle/>
                    <a:p>
                      <a:pPr algn="ctr" rtl="1">
                        <a:lnSpc>
                          <a:spcPct val="115000"/>
                        </a:lnSpc>
                        <a:spcAft>
                          <a:spcPts val="0"/>
                        </a:spcAft>
                      </a:pPr>
                      <a:r>
                        <a:rPr lang="fa-IR" sz="1100" b="1" dirty="0" err="1"/>
                        <a:t>سوگیری</a:t>
                      </a:r>
                      <a:r>
                        <a:rPr lang="fa-IR" sz="1100" b="1" dirty="0"/>
                        <a:t> </a:t>
                      </a:r>
                      <a:r>
                        <a:rPr lang="fa-IR" sz="1100" b="1" dirty="0" smtClean="0"/>
                        <a:t>نسبت به پروژه </a:t>
                      </a:r>
                      <a:r>
                        <a:rPr lang="fa-IR" sz="1100" b="1" dirty="0"/>
                        <a:t>ها</a:t>
                      </a:r>
                      <a:endParaRPr lang="en-US" sz="1100" b="1" dirty="0">
                        <a:latin typeface="Calibri"/>
                        <a:ea typeface="Calibri"/>
                        <a:cs typeface="B Mitra"/>
                      </a:endParaRPr>
                    </a:p>
                  </a:txBody>
                  <a:tcPr marL="68580" marR="68580" marT="0" marB="0"/>
                </a:tc>
                <a:tc hMerge="1">
                  <a:txBody>
                    <a:bodyPr/>
                    <a:lstStyle/>
                    <a:p>
                      <a:pPr rtl="1"/>
                      <a:endParaRPr lang="fa-IR"/>
                    </a:p>
                  </a:txBody>
                  <a:tcPr/>
                </a:tc>
                <a:tc>
                  <a:txBody>
                    <a:bodyPr/>
                    <a:lstStyle/>
                    <a:p>
                      <a:pPr algn="ctr" rtl="1">
                        <a:lnSpc>
                          <a:spcPct val="115000"/>
                        </a:lnSpc>
                        <a:spcAft>
                          <a:spcPts val="0"/>
                        </a:spcAft>
                      </a:pPr>
                      <a:r>
                        <a:rPr lang="fa-IR" sz="1100" b="1" dirty="0"/>
                        <a:t>مثبت</a:t>
                      </a:r>
                      <a:endParaRPr lang="en-US" sz="1100" b="1" dirty="0">
                        <a:latin typeface="Calibri"/>
                        <a:ea typeface="Calibri"/>
                        <a:cs typeface="B Mitra"/>
                      </a:endParaRPr>
                    </a:p>
                  </a:txBody>
                  <a:tcPr marL="68580" marR="68580" marT="0" marB="0"/>
                </a:tc>
                <a:tc>
                  <a:txBody>
                    <a:bodyPr/>
                    <a:lstStyle/>
                    <a:p>
                      <a:pPr algn="ctr" rtl="1">
                        <a:lnSpc>
                          <a:spcPct val="115000"/>
                        </a:lnSpc>
                        <a:spcAft>
                          <a:spcPts val="0"/>
                        </a:spcAft>
                      </a:pPr>
                      <a:r>
                        <a:rPr lang="fa-IR" sz="1100" b="1" dirty="0"/>
                        <a:t>منفی و انتقادی</a:t>
                      </a:r>
                      <a:endParaRPr lang="en-US" sz="1100" b="1" dirty="0">
                        <a:latin typeface="Calibri"/>
                        <a:ea typeface="Calibri"/>
                        <a:cs typeface="B Mitra"/>
                      </a:endParaRPr>
                    </a:p>
                  </a:txBody>
                  <a:tcPr marL="68580" marR="68580" marT="0" marB="0"/>
                </a:tc>
                <a:tc>
                  <a:txBody>
                    <a:bodyPr/>
                    <a:lstStyle/>
                    <a:p>
                      <a:pPr algn="ctr" rtl="1">
                        <a:lnSpc>
                          <a:spcPct val="115000"/>
                        </a:lnSpc>
                        <a:spcAft>
                          <a:spcPts val="0"/>
                        </a:spcAft>
                      </a:pPr>
                      <a:r>
                        <a:rPr lang="fa-IR" sz="1100" b="1" dirty="0"/>
                        <a:t>اطلاع رسانی</a:t>
                      </a:r>
                      <a:endParaRPr lang="en-US" sz="1100" b="1" dirty="0">
                        <a:latin typeface="Calibri"/>
                        <a:ea typeface="Calibri"/>
                        <a:cs typeface="B Mitra"/>
                      </a:endParaRPr>
                    </a:p>
                  </a:txBody>
                  <a:tcPr marL="68580" marR="68580" marT="0" marB="0"/>
                </a:tc>
                <a:tc>
                  <a:txBody>
                    <a:bodyPr/>
                    <a:lstStyle/>
                    <a:p>
                      <a:pPr algn="ctr" rtl="1">
                        <a:lnSpc>
                          <a:spcPct val="115000"/>
                        </a:lnSpc>
                        <a:spcAft>
                          <a:spcPts val="0"/>
                        </a:spcAft>
                      </a:pPr>
                      <a:r>
                        <a:rPr lang="fa-IR" sz="1100" b="1" dirty="0"/>
                        <a:t>جمع کل</a:t>
                      </a:r>
                      <a:endParaRPr lang="en-US" sz="1100" b="1" dirty="0">
                        <a:latin typeface="Calibri"/>
                        <a:ea typeface="Calibri"/>
                        <a:cs typeface="B Mitra"/>
                      </a:endParaRPr>
                    </a:p>
                  </a:txBody>
                  <a:tcPr marL="68580" marR="68580" marT="0" marB="0"/>
                </a:tc>
              </a:tr>
              <a:tr h="370708">
                <a:tc rowSpan="2">
                  <a:txBody>
                    <a:bodyPr/>
                    <a:lstStyle/>
                    <a:p>
                      <a:pPr algn="just" rtl="1">
                        <a:lnSpc>
                          <a:spcPct val="115000"/>
                        </a:lnSpc>
                        <a:spcAft>
                          <a:spcPts val="0"/>
                        </a:spcAft>
                      </a:pPr>
                      <a:r>
                        <a:rPr lang="fa-IR" sz="1200" dirty="0"/>
                        <a:t>سد سیوند</a:t>
                      </a:r>
                      <a:endParaRPr lang="en-US" sz="1100" dirty="0">
                        <a:latin typeface="Calibri"/>
                        <a:ea typeface="Calibri"/>
                        <a:cs typeface="B Mitra"/>
                      </a:endParaRPr>
                    </a:p>
                  </a:txBody>
                  <a:tcPr marL="68580" marR="68580" marT="0" marB="0" anchor="ctr"/>
                </a:tc>
                <a:tc>
                  <a:txBody>
                    <a:bodyPr/>
                    <a:lstStyle/>
                    <a:p>
                      <a:pPr algn="ctr" rtl="1">
                        <a:lnSpc>
                          <a:spcPct val="115000"/>
                        </a:lnSpc>
                        <a:spcAft>
                          <a:spcPts val="0"/>
                        </a:spcAft>
                      </a:pPr>
                      <a:r>
                        <a:rPr lang="fa-IR" sz="1200"/>
                        <a:t>فراوانی</a:t>
                      </a:r>
                      <a:endParaRPr lang="en-US" sz="1100">
                        <a:latin typeface="Calibri"/>
                        <a:ea typeface="Calibri"/>
                        <a:cs typeface="B Mitra"/>
                      </a:endParaRPr>
                    </a:p>
                  </a:txBody>
                  <a:tcPr marL="68580" marR="68580" marT="0" marB="0" anchor="ctr"/>
                </a:tc>
                <a:tc>
                  <a:txBody>
                    <a:bodyPr/>
                    <a:lstStyle/>
                    <a:p>
                      <a:pPr algn="ctr" rtl="1">
                        <a:lnSpc>
                          <a:spcPct val="115000"/>
                        </a:lnSpc>
                        <a:spcAft>
                          <a:spcPts val="0"/>
                        </a:spcAft>
                      </a:pPr>
                      <a:r>
                        <a:rPr lang="fa-IR" sz="1100"/>
                        <a:t>175</a:t>
                      </a:r>
                      <a:endParaRPr lang="en-US" sz="1100">
                        <a:latin typeface="Calibri"/>
                        <a:ea typeface="Calibri"/>
                        <a:cs typeface="B Mitra"/>
                      </a:endParaRPr>
                    </a:p>
                  </a:txBody>
                  <a:tcPr marL="68580" marR="68580" marT="0" marB="0"/>
                </a:tc>
                <a:tc>
                  <a:txBody>
                    <a:bodyPr/>
                    <a:lstStyle/>
                    <a:p>
                      <a:pPr algn="ctr" rtl="0">
                        <a:lnSpc>
                          <a:spcPct val="115000"/>
                        </a:lnSpc>
                        <a:spcAft>
                          <a:spcPts val="0"/>
                        </a:spcAft>
                      </a:pPr>
                      <a:r>
                        <a:rPr lang="en-US" sz="1100"/>
                        <a:t>343</a:t>
                      </a:r>
                      <a:endParaRPr lang="en-US" sz="1100">
                        <a:latin typeface="Calibri"/>
                        <a:ea typeface="Calibri"/>
                        <a:cs typeface="B Mitra"/>
                      </a:endParaRPr>
                    </a:p>
                  </a:txBody>
                  <a:tcPr marL="68580" marR="68580" marT="0" marB="0"/>
                </a:tc>
                <a:tc>
                  <a:txBody>
                    <a:bodyPr/>
                    <a:lstStyle/>
                    <a:p>
                      <a:pPr algn="ctr" rtl="0">
                        <a:lnSpc>
                          <a:spcPct val="115000"/>
                        </a:lnSpc>
                        <a:spcAft>
                          <a:spcPts val="0"/>
                        </a:spcAft>
                      </a:pPr>
                      <a:r>
                        <a:rPr lang="en-US" sz="1100"/>
                        <a:t>295</a:t>
                      </a:r>
                      <a:endParaRPr lang="en-US" sz="1100">
                        <a:latin typeface="Calibri"/>
                        <a:ea typeface="Calibri"/>
                        <a:cs typeface="B Mitra"/>
                      </a:endParaRPr>
                    </a:p>
                  </a:txBody>
                  <a:tcPr marL="68580" marR="68580" marT="0" marB="0"/>
                </a:tc>
                <a:tc>
                  <a:txBody>
                    <a:bodyPr/>
                    <a:lstStyle/>
                    <a:p>
                      <a:pPr algn="ctr" rtl="0">
                        <a:lnSpc>
                          <a:spcPct val="115000"/>
                        </a:lnSpc>
                        <a:spcAft>
                          <a:spcPts val="0"/>
                        </a:spcAft>
                      </a:pPr>
                      <a:r>
                        <a:rPr lang="en-US" sz="1100"/>
                        <a:t>813</a:t>
                      </a:r>
                      <a:endParaRPr lang="en-US" sz="1100">
                        <a:latin typeface="Calibri"/>
                        <a:ea typeface="Calibri"/>
                        <a:cs typeface="B Mitra"/>
                      </a:endParaRPr>
                    </a:p>
                  </a:txBody>
                  <a:tcPr marL="68580" marR="68580" marT="0" marB="0"/>
                </a:tc>
              </a:tr>
              <a:tr h="370708">
                <a:tc vMerge="1">
                  <a:txBody>
                    <a:bodyPr/>
                    <a:lstStyle/>
                    <a:p>
                      <a:pPr rtl="1"/>
                      <a:endParaRPr lang="fa-IR"/>
                    </a:p>
                  </a:txBody>
                  <a:tcPr/>
                </a:tc>
                <a:tc>
                  <a:txBody>
                    <a:bodyPr/>
                    <a:lstStyle/>
                    <a:p>
                      <a:pPr algn="ctr" rtl="1">
                        <a:lnSpc>
                          <a:spcPct val="115000"/>
                        </a:lnSpc>
                        <a:spcAft>
                          <a:spcPts val="0"/>
                        </a:spcAft>
                      </a:pPr>
                      <a:r>
                        <a:rPr lang="fa-IR" sz="1200" dirty="0"/>
                        <a:t>درصد</a:t>
                      </a:r>
                      <a:endParaRPr lang="en-US" sz="1100" dirty="0">
                        <a:latin typeface="Calibri"/>
                        <a:ea typeface="Calibri"/>
                        <a:cs typeface="B Mitra"/>
                      </a:endParaRPr>
                    </a:p>
                  </a:txBody>
                  <a:tcPr marL="68580" marR="68580" marT="0" marB="0" anchor="ctr"/>
                </a:tc>
                <a:tc>
                  <a:txBody>
                    <a:bodyPr/>
                    <a:lstStyle/>
                    <a:p>
                      <a:pPr algn="ctr" rtl="1">
                        <a:lnSpc>
                          <a:spcPct val="115000"/>
                        </a:lnSpc>
                        <a:spcAft>
                          <a:spcPts val="0"/>
                        </a:spcAft>
                      </a:pPr>
                      <a:r>
                        <a:rPr lang="fa-IR" sz="1100" dirty="0"/>
                        <a:t>21.5</a:t>
                      </a:r>
                      <a:endParaRPr lang="en-US" sz="1100" dirty="0">
                        <a:latin typeface="Calibri"/>
                        <a:ea typeface="Calibri"/>
                        <a:cs typeface="B Mitra"/>
                      </a:endParaRPr>
                    </a:p>
                  </a:txBody>
                  <a:tcPr marL="68580" marR="68580" marT="0" marB="0"/>
                </a:tc>
                <a:tc>
                  <a:txBody>
                    <a:bodyPr/>
                    <a:lstStyle/>
                    <a:p>
                      <a:pPr algn="ctr" rtl="0">
                        <a:lnSpc>
                          <a:spcPct val="115000"/>
                        </a:lnSpc>
                        <a:spcAft>
                          <a:spcPts val="0"/>
                        </a:spcAft>
                      </a:pPr>
                      <a:r>
                        <a:rPr lang="en-US" sz="1100" dirty="0"/>
                        <a:t>42.2</a:t>
                      </a:r>
                      <a:endParaRPr lang="en-US" sz="1100" dirty="0">
                        <a:latin typeface="Calibri"/>
                        <a:ea typeface="Calibri"/>
                        <a:cs typeface="B Mitra"/>
                      </a:endParaRPr>
                    </a:p>
                  </a:txBody>
                  <a:tcPr marL="68580" marR="68580" marT="0" marB="0"/>
                </a:tc>
                <a:tc>
                  <a:txBody>
                    <a:bodyPr/>
                    <a:lstStyle/>
                    <a:p>
                      <a:pPr algn="ctr" rtl="0">
                        <a:lnSpc>
                          <a:spcPct val="115000"/>
                        </a:lnSpc>
                        <a:spcAft>
                          <a:spcPts val="0"/>
                        </a:spcAft>
                      </a:pPr>
                      <a:r>
                        <a:rPr lang="en-US" sz="1100"/>
                        <a:t>36.3</a:t>
                      </a:r>
                      <a:endParaRPr lang="en-US" sz="1100">
                        <a:latin typeface="Calibri"/>
                        <a:ea typeface="Calibri"/>
                        <a:cs typeface="B Mitra"/>
                      </a:endParaRPr>
                    </a:p>
                  </a:txBody>
                  <a:tcPr marL="68580" marR="68580" marT="0" marB="0"/>
                </a:tc>
                <a:tc>
                  <a:txBody>
                    <a:bodyPr/>
                    <a:lstStyle/>
                    <a:p>
                      <a:pPr algn="ctr" rtl="0">
                        <a:lnSpc>
                          <a:spcPct val="115000"/>
                        </a:lnSpc>
                        <a:spcAft>
                          <a:spcPts val="0"/>
                        </a:spcAft>
                      </a:pPr>
                      <a:r>
                        <a:rPr lang="en-US" sz="1100"/>
                        <a:t>100</a:t>
                      </a:r>
                      <a:endParaRPr lang="en-US" sz="1100">
                        <a:latin typeface="Calibri"/>
                        <a:ea typeface="Calibri"/>
                        <a:cs typeface="B Mitra"/>
                      </a:endParaRPr>
                    </a:p>
                  </a:txBody>
                  <a:tcPr marL="68580" marR="68580" marT="0" marB="0"/>
                </a:tc>
              </a:tr>
              <a:tr h="370708">
                <a:tc rowSpan="2">
                  <a:txBody>
                    <a:bodyPr/>
                    <a:lstStyle/>
                    <a:p>
                      <a:pPr algn="just" rtl="1">
                        <a:lnSpc>
                          <a:spcPct val="115000"/>
                        </a:lnSpc>
                        <a:spcAft>
                          <a:spcPts val="0"/>
                        </a:spcAft>
                      </a:pPr>
                      <a:r>
                        <a:rPr lang="fa-IR" sz="1200"/>
                        <a:t>سد سیمره</a:t>
                      </a:r>
                      <a:endParaRPr lang="en-US" sz="1100">
                        <a:latin typeface="Calibri"/>
                        <a:ea typeface="Calibri"/>
                        <a:cs typeface="B Mitra"/>
                      </a:endParaRPr>
                    </a:p>
                  </a:txBody>
                  <a:tcPr marL="68580" marR="68580" marT="0" marB="0" anchor="ctr"/>
                </a:tc>
                <a:tc>
                  <a:txBody>
                    <a:bodyPr/>
                    <a:lstStyle/>
                    <a:p>
                      <a:pPr algn="ctr" rtl="1">
                        <a:lnSpc>
                          <a:spcPct val="115000"/>
                        </a:lnSpc>
                        <a:spcAft>
                          <a:spcPts val="0"/>
                        </a:spcAft>
                      </a:pPr>
                      <a:r>
                        <a:rPr lang="fa-IR" sz="1200"/>
                        <a:t>فراوانی</a:t>
                      </a:r>
                      <a:endParaRPr lang="en-US" sz="1100">
                        <a:latin typeface="Calibri"/>
                        <a:ea typeface="Calibri"/>
                        <a:cs typeface="B Mitra"/>
                      </a:endParaRPr>
                    </a:p>
                  </a:txBody>
                  <a:tcPr marL="68580" marR="68580" marT="0" marB="0" anchor="ctr"/>
                </a:tc>
                <a:tc>
                  <a:txBody>
                    <a:bodyPr/>
                    <a:lstStyle/>
                    <a:p>
                      <a:pPr algn="ctr" rtl="1">
                        <a:lnSpc>
                          <a:spcPct val="115000"/>
                        </a:lnSpc>
                        <a:spcAft>
                          <a:spcPts val="0"/>
                        </a:spcAft>
                      </a:pPr>
                      <a:r>
                        <a:rPr lang="fa-IR" sz="1100"/>
                        <a:t>177</a:t>
                      </a:r>
                      <a:endParaRPr lang="en-US" sz="1100">
                        <a:latin typeface="Calibri"/>
                        <a:ea typeface="Calibri"/>
                        <a:cs typeface="B Mitra"/>
                      </a:endParaRPr>
                    </a:p>
                  </a:txBody>
                  <a:tcPr marL="68580" marR="68580" marT="0" marB="0"/>
                </a:tc>
                <a:tc>
                  <a:txBody>
                    <a:bodyPr/>
                    <a:lstStyle/>
                    <a:p>
                      <a:pPr algn="ctr" rtl="0">
                        <a:lnSpc>
                          <a:spcPct val="115000"/>
                        </a:lnSpc>
                        <a:spcAft>
                          <a:spcPts val="0"/>
                        </a:spcAft>
                      </a:pPr>
                      <a:r>
                        <a:rPr lang="en-US" sz="1100"/>
                        <a:t>34</a:t>
                      </a:r>
                      <a:endParaRPr lang="en-US" sz="1100">
                        <a:latin typeface="Calibri"/>
                        <a:ea typeface="Calibri"/>
                        <a:cs typeface="B Mitra"/>
                      </a:endParaRPr>
                    </a:p>
                  </a:txBody>
                  <a:tcPr marL="68580" marR="68580" marT="0" marB="0"/>
                </a:tc>
                <a:tc>
                  <a:txBody>
                    <a:bodyPr/>
                    <a:lstStyle/>
                    <a:p>
                      <a:pPr algn="ctr" rtl="0">
                        <a:lnSpc>
                          <a:spcPct val="115000"/>
                        </a:lnSpc>
                        <a:spcAft>
                          <a:spcPts val="0"/>
                        </a:spcAft>
                      </a:pPr>
                      <a:r>
                        <a:rPr lang="en-US" sz="1100"/>
                        <a:t>174</a:t>
                      </a:r>
                      <a:endParaRPr lang="en-US" sz="1100">
                        <a:latin typeface="Calibri"/>
                        <a:ea typeface="Calibri"/>
                        <a:cs typeface="B Mitra"/>
                      </a:endParaRPr>
                    </a:p>
                  </a:txBody>
                  <a:tcPr marL="68580" marR="68580" marT="0" marB="0"/>
                </a:tc>
                <a:tc>
                  <a:txBody>
                    <a:bodyPr/>
                    <a:lstStyle/>
                    <a:p>
                      <a:pPr algn="ctr" rtl="0">
                        <a:lnSpc>
                          <a:spcPct val="115000"/>
                        </a:lnSpc>
                        <a:spcAft>
                          <a:spcPts val="0"/>
                        </a:spcAft>
                      </a:pPr>
                      <a:r>
                        <a:rPr lang="en-US" sz="1100"/>
                        <a:t>385</a:t>
                      </a:r>
                      <a:endParaRPr lang="en-US" sz="1100">
                        <a:latin typeface="Calibri"/>
                        <a:ea typeface="Calibri"/>
                        <a:cs typeface="B Mitra"/>
                      </a:endParaRPr>
                    </a:p>
                  </a:txBody>
                  <a:tcPr marL="68580" marR="68580" marT="0" marB="0"/>
                </a:tc>
              </a:tr>
              <a:tr h="370708">
                <a:tc vMerge="1">
                  <a:txBody>
                    <a:bodyPr/>
                    <a:lstStyle/>
                    <a:p>
                      <a:pPr rtl="1"/>
                      <a:endParaRPr lang="fa-IR"/>
                    </a:p>
                  </a:txBody>
                  <a:tcPr/>
                </a:tc>
                <a:tc>
                  <a:txBody>
                    <a:bodyPr/>
                    <a:lstStyle/>
                    <a:p>
                      <a:pPr algn="ctr" rtl="1">
                        <a:lnSpc>
                          <a:spcPct val="115000"/>
                        </a:lnSpc>
                        <a:spcAft>
                          <a:spcPts val="0"/>
                        </a:spcAft>
                      </a:pPr>
                      <a:r>
                        <a:rPr lang="fa-IR" sz="1200"/>
                        <a:t>درصد</a:t>
                      </a:r>
                      <a:endParaRPr lang="en-US" sz="1100">
                        <a:latin typeface="Calibri"/>
                        <a:ea typeface="Calibri"/>
                        <a:cs typeface="B Mitra"/>
                      </a:endParaRPr>
                    </a:p>
                  </a:txBody>
                  <a:tcPr marL="68580" marR="68580" marT="0" marB="0" anchor="ctr"/>
                </a:tc>
                <a:tc>
                  <a:txBody>
                    <a:bodyPr/>
                    <a:lstStyle/>
                    <a:p>
                      <a:pPr algn="ctr" rtl="1">
                        <a:lnSpc>
                          <a:spcPct val="115000"/>
                        </a:lnSpc>
                        <a:spcAft>
                          <a:spcPts val="0"/>
                        </a:spcAft>
                      </a:pPr>
                      <a:r>
                        <a:rPr lang="fa-IR" sz="1100"/>
                        <a:t>46.0</a:t>
                      </a:r>
                      <a:endParaRPr lang="en-US" sz="1100">
                        <a:latin typeface="Calibri"/>
                        <a:ea typeface="Calibri"/>
                        <a:cs typeface="B Mitra"/>
                      </a:endParaRPr>
                    </a:p>
                  </a:txBody>
                  <a:tcPr marL="68580" marR="68580" marT="0" marB="0"/>
                </a:tc>
                <a:tc>
                  <a:txBody>
                    <a:bodyPr/>
                    <a:lstStyle/>
                    <a:p>
                      <a:pPr algn="ctr" rtl="0">
                        <a:lnSpc>
                          <a:spcPct val="115000"/>
                        </a:lnSpc>
                        <a:spcAft>
                          <a:spcPts val="0"/>
                        </a:spcAft>
                      </a:pPr>
                      <a:r>
                        <a:rPr lang="en-US" sz="1100"/>
                        <a:t>8.8</a:t>
                      </a:r>
                      <a:endParaRPr lang="en-US" sz="1100">
                        <a:latin typeface="Calibri"/>
                        <a:ea typeface="Calibri"/>
                        <a:cs typeface="B Mitra"/>
                      </a:endParaRPr>
                    </a:p>
                  </a:txBody>
                  <a:tcPr marL="68580" marR="68580" marT="0" marB="0"/>
                </a:tc>
                <a:tc>
                  <a:txBody>
                    <a:bodyPr/>
                    <a:lstStyle/>
                    <a:p>
                      <a:pPr algn="ctr" rtl="0">
                        <a:lnSpc>
                          <a:spcPct val="115000"/>
                        </a:lnSpc>
                        <a:spcAft>
                          <a:spcPts val="0"/>
                        </a:spcAft>
                      </a:pPr>
                      <a:r>
                        <a:rPr lang="en-US" sz="1100"/>
                        <a:t>45.2</a:t>
                      </a:r>
                      <a:endParaRPr lang="en-US" sz="1100">
                        <a:latin typeface="Calibri"/>
                        <a:ea typeface="Calibri"/>
                        <a:cs typeface="B Mitra"/>
                      </a:endParaRPr>
                    </a:p>
                  </a:txBody>
                  <a:tcPr marL="68580" marR="68580" marT="0" marB="0"/>
                </a:tc>
                <a:tc>
                  <a:txBody>
                    <a:bodyPr/>
                    <a:lstStyle/>
                    <a:p>
                      <a:pPr algn="ctr" rtl="0">
                        <a:lnSpc>
                          <a:spcPct val="115000"/>
                        </a:lnSpc>
                        <a:spcAft>
                          <a:spcPts val="0"/>
                        </a:spcAft>
                      </a:pPr>
                      <a:r>
                        <a:rPr lang="en-US" sz="1100"/>
                        <a:t>100</a:t>
                      </a:r>
                      <a:endParaRPr lang="en-US" sz="1100">
                        <a:latin typeface="Calibri"/>
                        <a:ea typeface="Calibri"/>
                        <a:cs typeface="B Mitra"/>
                      </a:endParaRPr>
                    </a:p>
                  </a:txBody>
                  <a:tcPr marL="68580" marR="68580" marT="0" marB="0"/>
                </a:tc>
              </a:tr>
              <a:tr h="370708">
                <a:tc gridSpan="2">
                  <a:txBody>
                    <a:bodyPr/>
                    <a:lstStyle/>
                    <a:p>
                      <a:pPr algn="ctr" rtl="1">
                        <a:lnSpc>
                          <a:spcPct val="115000"/>
                        </a:lnSpc>
                        <a:spcAft>
                          <a:spcPts val="0"/>
                        </a:spcAft>
                      </a:pPr>
                      <a:r>
                        <a:rPr lang="fa-IR" sz="1100"/>
                        <a:t>جمع کل</a:t>
                      </a:r>
                      <a:endParaRPr lang="en-US" sz="1100">
                        <a:latin typeface="Calibri"/>
                        <a:ea typeface="Calibri"/>
                        <a:cs typeface="B Mitra"/>
                      </a:endParaRPr>
                    </a:p>
                  </a:txBody>
                  <a:tcPr marL="68580" marR="68580" marT="0" marB="0"/>
                </a:tc>
                <a:tc hMerge="1">
                  <a:txBody>
                    <a:bodyPr/>
                    <a:lstStyle/>
                    <a:p>
                      <a:pPr rtl="1"/>
                      <a:endParaRPr lang="fa-IR"/>
                    </a:p>
                  </a:txBody>
                  <a:tcPr/>
                </a:tc>
                <a:tc>
                  <a:txBody>
                    <a:bodyPr/>
                    <a:lstStyle/>
                    <a:p>
                      <a:pPr algn="ctr" rtl="0">
                        <a:lnSpc>
                          <a:spcPct val="115000"/>
                        </a:lnSpc>
                        <a:spcAft>
                          <a:spcPts val="0"/>
                        </a:spcAft>
                      </a:pPr>
                      <a:r>
                        <a:rPr lang="en-US" sz="1100"/>
                        <a:t>352</a:t>
                      </a:r>
                      <a:endParaRPr lang="en-US" sz="1100">
                        <a:latin typeface="Calibri"/>
                        <a:ea typeface="Calibri"/>
                        <a:cs typeface="B Mitra"/>
                      </a:endParaRPr>
                    </a:p>
                  </a:txBody>
                  <a:tcPr marL="68580" marR="68580" marT="0" marB="0"/>
                </a:tc>
                <a:tc>
                  <a:txBody>
                    <a:bodyPr/>
                    <a:lstStyle/>
                    <a:p>
                      <a:pPr algn="ctr" rtl="0">
                        <a:lnSpc>
                          <a:spcPct val="115000"/>
                        </a:lnSpc>
                        <a:spcAft>
                          <a:spcPts val="0"/>
                        </a:spcAft>
                      </a:pPr>
                      <a:r>
                        <a:rPr lang="en-US" sz="1100"/>
                        <a:t>377</a:t>
                      </a:r>
                      <a:endParaRPr lang="en-US" sz="1100">
                        <a:latin typeface="Calibri"/>
                        <a:ea typeface="Calibri"/>
                        <a:cs typeface="B Mitra"/>
                      </a:endParaRPr>
                    </a:p>
                  </a:txBody>
                  <a:tcPr marL="68580" marR="68580" marT="0" marB="0"/>
                </a:tc>
                <a:tc>
                  <a:txBody>
                    <a:bodyPr/>
                    <a:lstStyle/>
                    <a:p>
                      <a:pPr algn="ctr" rtl="0">
                        <a:lnSpc>
                          <a:spcPct val="115000"/>
                        </a:lnSpc>
                        <a:spcAft>
                          <a:spcPts val="0"/>
                        </a:spcAft>
                      </a:pPr>
                      <a:r>
                        <a:rPr lang="en-US" sz="1100"/>
                        <a:t>469</a:t>
                      </a:r>
                      <a:endParaRPr lang="en-US" sz="1100">
                        <a:latin typeface="Calibri"/>
                        <a:ea typeface="Calibri"/>
                        <a:cs typeface="B Mitra"/>
                      </a:endParaRPr>
                    </a:p>
                  </a:txBody>
                  <a:tcPr marL="68580" marR="68580" marT="0" marB="0"/>
                </a:tc>
                <a:tc>
                  <a:txBody>
                    <a:bodyPr/>
                    <a:lstStyle/>
                    <a:p>
                      <a:pPr algn="ctr" rtl="0">
                        <a:lnSpc>
                          <a:spcPct val="115000"/>
                        </a:lnSpc>
                        <a:spcAft>
                          <a:spcPts val="0"/>
                        </a:spcAft>
                      </a:pPr>
                      <a:r>
                        <a:rPr lang="en-US" sz="1100" dirty="0"/>
                        <a:t>1198</a:t>
                      </a:r>
                      <a:endParaRPr lang="en-US" sz="1100" dirty="0">
                        <a:latin typeface="Calibri"/>
                        <a:ea typeface="Calibri"/>
                        <a:cs typeface="B Mitra"/>
                      </a:endParaRPr>
                    </a:p>
                  </a:txBody>
                  <a:tcPr marL="68580" marR="68580" marT="0" marB="0"/>
                </a:tc>
              </a:tr>
            </a:tbl>
          </a:graphicData>
        </a:graphic>
      </p:graphicFrame>
      <p:graphicFrame>
        <p:nvGraphicFramePr>
          <p:cNvPr id="5" name="Chart 4"/>
          <p:cNvGraphicFramePr/>
          <p:nvPr/>
        </p:nvGraphicFramePr>
        <p:xfrm>
          <a:off x="0" y="1714488"/>
          <a:ext cx="5357818" cy="51435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Autofit/>
          </a:bodyPr>
          <a:lstStyle/>
          <a:p>
            <a:pPr algn="ctr"/>
            <a:r>
              <a:rPr lang="fa-IR" sz="3600" dirty="0" smtClean="0">
                <a:cs typeface="B Titr" pitchFamily="2" charset="-78"/>
              </a:rPr>
              <a:t/>
            </a:r>
            <a:br>
              <a:rPr lang="fa-IR" sz="3600" dirty="0" smtClean="0">
                <a:cs typeface="B Titr" pitchFamily="2" charset="-78"/>
              </a:rPr>
            </a:br>
            <a:r>
              <a:rPr lang="fa-IR" sz="3600" dirty="0" smtClean="0">
                <a:cs typeface="B Titr" pitchFamily="2" charset="-78"/>
              </a:rPr>
              <a:t>سوگیری نسبت به دو پروژه به تفکیک هشت ماهه</a:t>
            </a:r>
            <a:r>
              <a:rPr lang="en-US" sz="3600" dirty="0" smtClean="0">
                <a:cs typeface="B Titr" pitchFamily="2" charset="-78"/>
              </a:rPr>
              <a:t/>
            </a:r>
            <a:br>
              <a:rPr lang="en-US" sz="3600" dirty="0" smtClean="0">
                <a:cs typeface="B Titr" pitchFamily="2" charset="-78"/>
              </a:rPr>
            </a:br>
            <a:endParaRPr lang="fa-IR" sz="3600" dirty="0">
              <a:cs typeface="B Titr" pitchFamily="2" charset="-78"/>
            </a:endParaRPr>
          </a:p>
        </p:txBody>
      </p:sp>
      <p:sp>
        <p:nvSpPr>
          <p:cNvPr id="2" name="Content Placeholder 1"/>
          <p:cNvSpPr>
            <a:spLocks noGrp="1"/>
          </p:cNvSpPr>
          <p:nvPr>
            <p:ph idx="1"/>
          </p:nvPr>
        </p:nvSpPr>
        <p:spPr>
          <a:xfrm>
            <a:off x="285720" y="1481329"/>
            <a:ext cx="8572560" cy="1661919"/>
          </a:xfrm>
        </p:spPr>
        <p:txBody>
          <a:bodyPr>
            <a:normAutofit fontScale="77500" lnSpcReduction="20000"/>
          </a:bodyPr>
          <a:lstStyle/>
          <a:p>
            <a:pPr marL="87313" indent="22225" algn="just">
              <a:buNone/>
            </a:pPr>
            <a:r>
              <a:rPr lang="fa-IR" dirty="0" smtClean="0">
                <a:cs typeface="B Yagut" pitchFamily="2" charset="-78"/>
              </a:rPr>
              <a:t>سوال سوم با عنوان می­توان گفت با توجه به آزمون "کای اسکوئر" اخبار منفی و انتقادی دو سد به میزان 398</a:t>
            </a:r>
            <a:r>
              <a:rPr lang="hi-IN" dirty="0" smtClean="0"/>
              <a:t>. </a:t>
            </a:r>
            <a:r>
              <a:rPr lang="fa-IR" dirty="0" smtClean="0">
                <a:cs typeface="B Yagut" pitchFamily="2" charset="-78"/>
              </a:rPr>
              <a:t>23 و درجه آزادی 7 و با 5 درصد خطا و 95 درصد اطمینان، بین فراوانی انتشار اخبار منفی پیرامون سد </a:t>
            </a:r>
            <a:r>
              <a:rPr lang="fa-IR" dirty="0" err="1" smtClean="0">
                <a:cs typeface="B Yagut" pitchFamily="2" charset="-78"/>
              </a:rPr>
              <a:t>سیوند</a:t>
            </a:r>
            <a:r>
              <a:rPr lang="fa-IR" dirty="0" smtClean="0">
                <a:cs typeface="B Yagut" pitchFamily="2" charset="-78"/>
              </a:rPr>
              <a:t> و سد </a:t>
            </a:r>
            <a:r>
              <a:rPr lang="fa-IR" dirty="0" err="1" smtClean="0">
                <a:cs typeface="B Yagut" pitchFamily="2" charset="-78"/>
              </a:rPr>
              <a:t>سیمره</a:t>
            </a:r>
            <a:r>
              <a:rPr lang="fa-IR" dirty="0" smtClean="0">
                <a:cs typeface="B Yagut" pitchFamily="2" charset="-78"/>
              </a:rPr>
              <a:t> در هشت ماه مورد بررسی تفاوت معنی­داری وجود دارد. بنابراین می­توان به سوال سوم مقاله</a:t>
            </a:r>
            <a:r>
              <a:rPr lang="hi-IN" dirty="0" smtClean="0"/>
              <a:t> پاسخ </a:t>
            </a:r>
            <a:r>
              <a:rPr lang="fa-IR" dirty="0" smtClean="0">
                <a:cs typeface="B Yagut" pitchFamily="2" charset="-78"/>
              </a:rPr>
              <a:t>مثبت</a:t>
            </a:r>
            <a:r>
              <a:rPr lang="hi-IN" dirty="0" smtClean="0"/>
              <a:t> داد.</a:t>
            </a:r>
            <a:endParaRPr lang="en-US" dirty="0" smtClean="0">
              <a:cs typeface="B Yagut" pitchFamily="2" charset="-78"/>
            </a:endParaRPr>
          </a:p>
          <a:p>
            <a:endParaRPr lang="fa-IR" dirty="0">
              <a:cs typeface="B Yagut" pitchFamily="2" charset="-78"/>
            </a:endParaRPr>
          </a:p>
        </p:txBody>
      </p:sp>
      <p:graphicFrame>
        <p:nvGraphicFramePr>
          <p:cNvPr id="4" name="Chart 3"/>
          <p:cNvGraphicFramePr/>
          <p:nvPr/>
        </p:nvGraphicFramePr>
        <p:xfrm>
          <a:off x="0" y="3214681"/>
          <a:ext cx="9144000" cy="364331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plit orient="vert"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ormAutofit fontScale="90000"/>
          </a:bodyPr>
          <a:lstStyle/>
          <a:p>
            <a:r>
              <a:rPr lang="fa-IR" dirty="0" err="1" smtClean="0">
                <a:cs typeface="B Titr" pitchFamily="2" charset="-78"/>
              </a:rPr>
              <a:t>سوگیری</a:t>
            </a:r>
            <a:r>
              <a:rPr lang="fa-IR" dirty="0" smtClean="0">
                <a:cs typeface="B Titr" pitchFamily="2" charset="-78"/>
              </a:rPr>
              <a:t> نسبت به دو پروژه در هفته </a:t>
            </a:r>
            <a:r>
              <a:rPr lang="fa-IR" dirty="0" err="1" smtClean="0">
                <a:cs typeface="B Titr" pitchFamily="2" charset="-78"/>
              </a:rPr>
              <a:t>آبگیری</a:t>
            </a:r>
            <a:endParaRPr lang="fa-IR" dirty="0">
              <a:cs typeface="B Titr" pitchFamily="2" charset="-78"/>
            </a:endParaRPr>
          </a:p>
        </p:txBody>
      </p:sp>
      <p:graphicFrame>
        <p:nvGraphicFramePr>
          <p:cNvPr id="4" name="Chart 3"/>
          <p:cNvGraphicFramePr/>
          <p:nvPr/>
        </p:nvGraphicFramePr>
        <p:xfrm>
          <a:off x="571472" y="2285992"/>
          <a:ext cx="7929618" cy="34575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54032"/>
          </a:xfrm>
        </p:spPr>
        <p:style>
          <a:lnRef idx="0">
            <a:schemeClr val="accent2"/>
          </a:lnRef>
          <a:fillRef idx="3">
            <a:schemeClr val="accent2"/>
          </a:fillRef>
          <a:effectRef idx="3">
            <a:schemeClr val="accent2"/>
          </a:effectRef>
          <a:fontRef idx="minor">
            <a:schemeClr val="lt1"/>
          </a:fontRef>
        </p:style>
        <p:txBody>
          <a:bodyPr>
            <a:normAutofit fontScale="90000"/>
          </a:bodyPr>
          <a:lstStyle/>
          <a:p>
            <a:pPr algn="ctr"/>
            <a:r>
              <a:rPr lang="fa-IR" dirty="0" smtClean="0"/>
              <a:t>پاسخ به سوال اصلی</a:t>
            </a:r>
            <a:endParaRPr lang="fa-IR" dirty="0"/>
          </a:p>
        </p:txBody>
      </p:sp>
      <p:graphicFrame>
        <p:nvGraphicFramePr>
          <p:cNvPr id="5" name="Content Placeholder 4"/>
          <p:cNvGraphicFramePr>
            <a:graphicFrameLocks noGrp="1"/>
          </p:cNvGraphicFramePr>
          <p:nvPr>
            <p:ph idx="1"/>
          </p:nvPr>
        </p:nvGraphicFramePr>
        <p:xfrm>
          <a:off x="357158" y="2643182"/>
          <a:ext cx="8429685" cy="1453707"/>
        </p:xfrm>
        <a:graphic>
          <a:graphicData uri="http://schemas.openxmlformats.org/drawingml/2006/table">
            <a:tbl>
              <a:tblPr rtl="1" firstRow="1" firstCol="1">
                <a:tableStyleId>{284E427A-3D55-4303-BF80-6455036E1DE7}</a:tableStyleId>
              </a:tblPr>
              <a:tblGrid>
                <a:gridCol w="5832803"/>
                <a:gridCol w="1298441"/>
                <a:gridCol w="1298441"/>
              </a:tblGrid>
              <a:tr h="472251">
                <a:tc>
                  <a:txBody>
                    <a:bodyPr/>
                    <a:lstStyle/>
                    <a:p>
                      <a:pPr algn="ctr" rtl="1">
                        <a:lnSpc>
                          <a:spcPct val="115000"/>
                        </a:lnSpc>
                        <a:spcAft>
                          <a:spcPts val="0"/>
                        </a:spcAft>
                      </a:pPr>
                      <a:r>
                        <a:rPr lang="fa-IR" sz="2000" dirty="0"/>
                        <a:t>موضوع</a:t>
                      </a:r>
                      <a:endParaRPr lang="en-US" sz="1800" dirty="0">
                        <a:latin typeface="Calibri"/>
                        <a:ea typeface="Calibri"/>
                        <a:cs typeface="B Mitra"/>
                      </a:endParaRPr>
                    </a:p>
                  </a:txBody>
                  <a:tcPr marL="68580" marR="68580" marT="0" marB="0"/>
                </a:tc>
                <a:tc>
                  <a:txBody>
                    <a:bodyPr/>
                    <a:lstStyle/>
                    <a:p>
                      <a:pPr algn="ctr" rtl="1">
                        <a:lnSpc>
                          <a:spcPct val="115000"/>
                        </a:lnSpc>
                        <a:spcAft>
                          <a:spcPts val="0"/>
                        </a:spcAft>
                      </a:pPr>
                      <a:r>
                        <a:rPr lang="fa-IR" sz="2000"/>
                        <a:t>سد سیوند</a:t>
                      </a:r>
                      <a:endParaRPr lang="en-US" sz="1800">
                        <a:latin typeface="Calibri"/>
                        <a:ea typeface="Calibri"/>
                        <a:cs typeface="B Mitra"/>
                      </a:endParaRPr>
                    </a:p>
                  </a:txBody>
                  <a:tcPr marL="68580" marR="68580" marT="0" marB="0"/>
                </a:tc>
                <a:tc>
                  <a:txBody>
                    <a:bodyPr/>
                    <a:lstStyle/>
                    <a:p>
                      <a:pPr algn="ctr" rtl="1">
                        <a:lnSpc>
                          <a:spcPct val="115000"/>
                        </a:lnSpc>
                        <a:spcAft>
                          <a:spcPts val="0"/>
                        </a:spcAft>
                      </a:pPr>
                      <a:r>
                        <a:rPr lang="fa-IR" sz="2000"/>
                        <a:t>سد سیمره</a:t>
                      </a:r>
                      <a:endParaRPr lang="en-US" sz="1800">
                        <a:latin typeface="Calibri"/>
                        <a:ea typeface="Calibri"/>
                        <a:cs typeface="B Mitra"/>
                      </a:endParaRPr>
                    </a:p>
                  </a:txBody>
                  <a:tcPr marL="68580" marR="68580" marT="0" marB="0"/>
                </a:tc>
              </a:tr>
              <a:tr h="472251">
                <a:tc>
                  <a:txBody>
                    <a:bodyPr/>
                    <a:lstStyle/>
                    <a:p>
                      <a:pPr algn="just" rtl="1">
                        <a:lnSpc>
                          <a:spcPct val="115000"/>
                        </a:lnSpc>
                        <a:spcAft>
                          <a:spcPts val="0"/>
                        </a:spcAft>
                      </a:pPr>
                      <a:r>
                        <a:rPr lang="fa-IR" sz="2000" dirty="0"/>
                        <a:t>درصد اخبار منفی در هفته </a:t>
                      </a:r>
                      <a:r>
                        <a:rPr lang="fa-IR" sz="2000" dirty="0" err="1"/>
                        <a:t>آبگیری</a:t>
                      </a:r>
                      <a:r>
                        <a:rPr lang="fa-IR" sz="2000" dirty="0"/>
                        <a:t> نسبت به کل اخبار هفته</a:t>
                      </a:r>
                      <a:endParaRPr lang="en-US" sz="1800" dirty="0">
                        <a:latin typeface="Calibri"/>
                        <a:ea typeface="Calibri"/>
                        <a:cs typeface="B Mitra"/>
                      </a:endParaRPr>
                    </a:p>
                  </a:txBody>
                  <a:tcPr marL="68580" marR="68580" marT="0" marB="0"/>
                </a:tc>
                <a:tc>
                  <a:txBody>
                    <a:bodyPr/>
                    <a:lstStyle/>
                    <a:p>
                      <a:pPr algn="ctr" rtl="1">
                        <a:lnSpc>
                          <a:spcPct val="115000"/>
                        </a:lnSpc>
                        <a:spcAft>
                          <a:spcPts val="0"/>
                        </a:spcAft>
                      </a:pPr>
                      <a:r>
                        <a:rPr lang="fa-IR" sz="2800" b="1" dirty="0">
                          <a:effectLst/>
                        </a:rPr>
                        <a:t>37.4</a:t>
                      </a:r>
                      <a:endParaRPr lang="en-US" sz="2400" b="1" dirty="0">
                        <a:effectLst/>
                        <a:latin typeface="Calibri"/>
                        <a:ea typeface="Calibri"/>
                        <a:cs typeface="B Mitra"/>
                      </a:endParaRPr>
                    </a:p>
                  </a:txBody>
                  <a:tcPr marL="68580" marR="68580" marT="0" marB="0"/>
                </a:tc>
                <a:tc>
                  <a:txBody>
                    <a:bodyPr/>
                    <a:lstStyle/>
                    <a:p>
                      <a:pPr algn="ctr" rtl="1">
                        <a:lnSpc>
                          <a:spcPct val="115000"/>
                        </a:lnSpc>
                        <a:spcAft>
                          <a:spcPts val="0"/>
                        </a:spcAft>
                      </a:pPr>
                      <a:r>
                        <a:rPr lang="fa-IR" sz="2800" b="1" dirty="0">
                          <a:effectLst/>
                        </a:rPr>
                        <a:t>4.5</a:t>
                      </a:r>
                      <a:endParaRPr lang="en-US" sz="2400" b="1" dirty="0">
                        <a:effectLst/>
                        <a:latin typeface="Calibri"/>
                        <a:ea typeface="Calibri"/>
                        <a:cs typeface="B Mitra"/>
                      </a:endParaRPr>
                    </a:p>
                  </a:txBody>
                  <a:tcPr marL="68580" marR="68580" marT="0" marB="0"/>
                </a:tc>
              </a:tr>
              <a:tr h="472251">
                <a:tc>
                  <a:txBody>
                    <a:bodyPr/>
                    <a:lstStyle/>
                    <a:p>
                      <a:pPr algn="just" rtl="1">
                        <a:lnSpc>
                          <a:spcPct val="115000"/>
                        </a:lnSpc>
                        <a:spcAft>
                          <a:spcPts val="0"/>
                        </a:spcAft>
                      </a:pPr>
                      <a:r>
                        <a:rPr lang="fa-IR" sz="2400" dirty="0"/>
                        <a:t>درصد اخبار منفي در هشت ماه نسبت به کل اخبار </a:t>
                      </a:r>
                      <a:endParaRPr lang="en-US" sz="2000" dirty="0">
                        <a:latin typeface="Calibri"/>
                        <a:ea typeface="Calibri"/>
                        <a:cs typeface="B Mitra"/>
                      </a:endParaRPr>
                    </a:p>
                  </a:txBody>
                  <a:tcPr marL="68580" marR="68580" marT="0" marB="0"/>
                </a:tc>
                <a:tc>
                  <a:txBody>
                    <a:bodyPr/>
                    <a:lstStyle/>
                    <a:p>
                      <a:pPr algn="ctr" rtl="1">
                        <a:lnSpc>
                          <a:spcPct val="115000"/>
                        </a:lnSpc>
                        <a:spcAft>
                          <a:spcPts val="0"/>
                        </a:spcAft>
                      </a:pPr>
                      <a:r>
                        <a:rPr lang="fa-IR" sz="2800" b="1" dirty="0">
                          <a:effectLst/>
                        </a:rPr>
                        <a:t>42.2</a:t>
                      </a:r>
                      <a:endParaRPr lang="en-US" sz="2400" b="1" dirty="0">
                        <a:effectLst/>
                        <a:latin typeface="Calibri"/>
                        <a:ea typeface="Calibri"/>
                        <a:cs typeface="B Mitra"/>
                      </a:endParaRPr>
                    </a:p>
                  </a:txBody>
                  <a:tcPr marL="68580" marR="68580" marT="0" marB="0"/>
                </a:tc>
                <a:tc>
                  <a:txBody>
                    <a:bodyPr/>
                    <a:lstStyle/>
                    <a:p>
                      <a:pPr algn="ctr" rtl="1">
                        <a:lnSpc>
                          <a:spcPct val="115000"/>
                        </a:lnSpc>
                        <a:spcAft>
                          <a:spcPts val="0"/>
                        </a:spcAft>
                      </a:pPr>
                      <a:r>
                        <a:rPr lang="fa-IR" sz="2800" b="1" dirty="0">
                          <a:effectLst/>
                        </a:rPr>
                        <a:t>8.8</a:t>
                      </a:r>
                      <a:endParaRPr lang="en-US" sz="2400" b="1" dirty="0">
                        <a:effectLst/>
                        <a:latin typeface="Calibri"/>
                        <a:ea typeface="Calibri"/>
                        <a:cs typeface="B Mitra"/>
                      </a:endParaRPr>
                    </a:p>
                  </a:txBody>
                  <a:tcPr marL="68580" marR="68580" marT="0" marB="0"/>
                </a:tc>
              </a:tr>
            </a:tbl>
          </a:graphicData>
        </a:graphic>
      </p:graphicFrame>
      <p:sp>
        <p:nvSpPr>
          <p:cNvPr id="4" name="TextBox 3"/>
          <p:cNvSpPr txBox="1"/>
          <p:nvPr/>
        </p:nvSpPr>
        <p:spPr>
          <a:xfrm>
            <a:off x="1142976" y="1071546"/>
            <a:ext cx="7215238" cy="1661993"/>
          </a:xfrm>
          <a:prstGeom prst="rect">
            <a:avLst/>
          </a:prstGeom>
          <a:noFill/>
        </p:spPr>
        <p:txBody>
          <a:bodyPr wrap="square" rtlCol="1">
            <a:spAutoFit/>
          </a:bodyPr>
          <a:lstStyle/>
          <a:p>
            <a:pPr algn="ctr"/>
            <a:r>
              <a:rPr lang="fa-IR" sz="2800" b="1" dirty="0" smtClean="0">
                <a:cs typeface="B Titr" pitchFamily="2" charset="-78"/>
              </a:rPr>
              <a:t>آیا بازتاب خبری اجرای پروژه کنترل و پیشگیری از بحران رسانه ای آبگیری سدسیمره در مقایسه با نمونه مشابه، اختلاف معنی داری داشته است؟</a:t>
            </a:r>
          </a:p>
          <a:p>
            <a:endParaRPr lang="fa-IR" dirty="0"/>
          </a:p>
        </p:txBody>
      </p:sp>
      <p:sp>
        <p:nvSpPr>
          <p:cNvPr id="6" name="TextBox 5"/>
          <p:cNvSpPr txBox="1"/>
          <p:nvPr/>
        </p:nvSpPr>
        <p:spPr>
          <a:xfrm>
            <a:off x="1214414" y="4357695"/>
            <a:ext cx="6858048" cy="2308324"/>
          </a:xfrm>
          <a:prstGeom prst="rect">
            <a:avLst/>
          </a:prstGeom>
          <a:solidFill>
            <a:srgbClr val="FFFF00"/>
          </a:solidFill>
          <a:ln>
            <a:solidFill>
              <a:srgbClr val="FFFF00"/>
            </a:solidFill>
          </a:ln>
        </p:spPr>
        <p:txBody>
          <a:bodyPr wrap="square" rtlCol="1">
            <a:spAutoFit/>
          </a:bodyPr>
          <a:lstStyle/>
          <a:p>
            <a:pPr algn="ctr"/>
            <a:r>
              <a:rPr lang="fa-IR" sz="3600" b="1" dirty="0" smtClean="0">
                <a:cs typeface="B Titr" pitchFamily="2" charset="-78"/>
              </a:rPr>
              <a:t>اما: </a:t>
            </a:r>
          </a:p>
          <a:p>
            <a:pPr algn="ctr"/>
            <a:r>
              <a:rPr lang="fa-IR" sz="3600" b="1" dirty="0" smtClean="0">
                <a:cs typeface="B Titr" pitchFamily="2" charset="-78"/>
              </a:rPr>
              <a:t>روش های اجرایی و کاربردی اعمال شده در روابط عمومی جهت  پیشگیری از بحران رسانه ای چه بوده است؟</a:t>
            </a:r>
            <a:endParaRPr lang="fa-IR" sz="3600" b="1" dirty="0">
              <a:cs typeface="B Titr" pitchFamily="2" charset="-78"/>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11222"/>
          </a:xfrm>
        </p:spPr>
        <p:style>
          <a:lnRef idx="0">
            <a:schemeClr val="accent1"/>
          </a:lnRef>
          <a:fillRef idx="3">
            <a:schemeClr val="accent1"/>
          </a:fillRef>
          <a:effectRef idx="3">
            <a:schemeClr val="accent1"/>
          </a:effectRef>
          <a:fontRef idx="minor">
            <a:schemeClr val="lt1"/>
          </a:fontRef>
        </p:style>
        <p:txBody>
          <a:bodyPr>
            <a:noAutofit/>
          </a:bodyPr>
          <a:lstStyle/>
          <a:p>
            <a:r>
              <a:rPr lang="fa-IR" sz="3200" dirty="0" smtClean="0">
                <a:cs typeface="B Titr" pitchFamily="2" charset="-78"/>
              </a:rPr>
              <a:t/>
            </a:r>
            <a:br>
              <a:rPr lang="fa-IR" sz="3200" dirty="0" smtClean="0">
                <a:cs typeface="B Titr" pitchFamily="2" charset="-78"/>
              </a:rPr>
            </a:br>
            <a:r>
              <a:rPr lang="fa-IR" sz="3200" dirty="0" smtClean="0">
                <a:cs typeface="B Titr" pitchFamily="2" charset="-78"/>
              </a:rPr>
              <a:t>چرخه درون سازمانی و رسانه ای </a:t>
            </a:r>
            <a:r>
              <a:rPr lang="ar-SA" sz="3200" dirty="0" smtClean="0">
                <a:cs typeface="B Titr" pitchFamily="2" charset="-78"/>
              </a:rPr>
              <a:t>برنامه ارتباطی راهبرد</a:t>
            </a:r>
            <a:r>
              <a:rPr lang="fa-IR" sz="3200" dirty="0" smtClean="0">
                <a:cs typeface="B Titr" pitchFamily="2" charset="-78"/>
              </a:rPr>
              <a:t>ی سد سیمره</a:t>
            </a:r>
            <a:r>
              <a:rPr lang="en-US" sz="3200" dirty="0" smtClean="0">
                <a:cs typeface="B Titr" pitchFamily="2" charset="-78"/>
              </a:rPr>
              <a:t/>
            </a:r>
            <a:br>
              <a:rPr lang="en-US" sz="3200" dirty="0" smtClean="0">
                <a:cs typeface="B Titr" pitchFamily="2" charset="-78"/>
              </a:rPr>
            </a:br>
            <a:endParaRPr lang="fa-IR" sz="3200" dirty="0">
              <a:cs typeface="B Titr" pitchFamily="2" charset="-78"/>
            </a:endParaRPr>
          </a:p>
        </p:txBody>
      </p:sp>
      <p:sp>
        <p:nvSpPr>
          <p:cNvPr id="33808"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 name="Group 1"/>
          <p:cNvGrpSpPr>
            <a:grpSpLocks/>
          </p:cNvGrpSpPr>
          <p:nvPr/>
        </p:nvGrpSpPr>
        <p:grpSpPr bwMode="auto">
          <a:xfrm>
            <a:off x="1223330" y="1428736"/>
            <a:ext cx="7289254" cy="5286412"/>
            <a:chOff x="1341" y="8854"/>
            <a:chExt cx="9162" cy="6644"/>
          </a:xfrm>
        </p:grpSpPr>
        <p:sp>
          <p:nvSpPr>
            <p:cNvPr id="33807" name="Text Box 15"/>
            <p:cNvSpPr txBox="1">
              <a:spLocks noChangeArrowheads="1"/>
            </p:cNvSpPr>
            <p:nvPr/>
          </p:nvSpPr>
          <p:spPr bwMode="auto">
            <a:xfrm>
              <a:off x="1341" y="8854"/>
              <a:ext cx="6633" cy="88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ابلاغ برنامه ارتباطی راهبردی جدید به طرح </a:t>
              </a:r>
              <a:r>
                <a:rPr kumimoji="0" lang="fa-IR" sz="2000" b="0" i="0" u="none" strike="noStrike" cap="none" normalizeH="0" baseline="0" dirty="0" err="1" smtClean="0">
                  <a:ln>
                    <a:noFill/>
                  </a:ln>
                  <a:solidFill>
                    <a:schemeClr val="tx1"/>
                  </a:solidFill>
                  <a:effectLst/>
                  <a:latin typeface="Times New Roman" pitchFamily="18" charset="0"/>
                  <a:ea typeface="Times New Roman" pitchFamily="18" charset="0"/>
                  <a:cs typeface="B Nazanin" pitchFamily="2" charset="-78"/>
                </a:rPr>
                <a:t>سیمره</a:t>
              </a:r>
              <a:r>
                <a:rPr kumimoji="0" lang="fa-IR" sz="2000" b="0"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 و همراه سازی آنها با تصمیمات جدید </a:t>
              </a:r>
              <a:r>
                <a:rPr kumimoji="0" lang="fa-IR" sz="20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و اخذ اطلاعات مورد نیاز</a:t>
              </a:r>
              <a:endParaRPr kumimoji="0" lang="fa-IR"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33806" name="Text Box 14"/>
            <p:cNvSpPr txBox="1">
              <a:spLocks noChangeArrowheads="1"/>
            </p:cNvSpPr>
            <p:nvPr/>
          </p:nvSpPr>
          <p:spPr bwMode="auto">
            <a:xfrm>
              <a:off x="4418" y="10021"/>
              <a:ext cx="3377" cy="1476"/>
            </a:xfrm>
            <a:prstGeom prst="rect">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Arial" pitchFamily="34" charset="0"/>
                  <a:ea typeface="Calibri" pitchFamily="34" charset="0"/>
                  <a:cs typeface="B Mitra" pitchFamily="2" charset="-78"/>
                </a:rPr>
                <a:t>اجرای برنامه راهبردی جدید (تهیه جوابیه یا تولید خبر و ارسال آن،  ارتباط با رسانه ها و برگزاری نشست یا طور خبری)</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3805" name="Text Box 13"/>
            <p:cNvSpPr txBox="1">
              <a:spLocks noChangeArrowheads="1"/>
            </p:cNvSpPr>
            <p:nvPr/>
          </p:nvSpPr>
          <p:spPr bwMode="auto">
            <a:xfrm>
              <a:off x="1456" y="11907"/>
              <a:ext cx="3735" cy="1616"/>
            </a:xfrm>
            <a:prstGeom prst="rect">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Arial" pitchFamily="34" charset="0"/>
                  <a:ea typeface="Calibri" pitchFamily="34" charset="0"/>
                  <a:cs typeface="B Mitra" pitchFamily="2" charset="-78"/>
                </a:rPr>
                <a:t>جلسه تیم مدیریت بحران و اتخاذ تصمیم جهت اصلاح برنامه ارتباطی راهبردی قبلی و تصویب برنامه جدید</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3804" name="Text Box 12"/>
            <p:cNvSpPr txBox="1">
              <a:spLocks noChangeArrowheads="1"/>
            </p:cNvSpPr>
            <p:nvPr/>
          </p:nvSpPr>
          <p:spPr bwMode="auto">
            <a:xfrm>
              <a:off x="2068" y="14228"/>
              <a:ext cx="3662" cy="1270"/>
            </a:xfrm>
            <a:prstGeom prst="rect">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Arial" pitchFamily="34" charset="0"/>
                  <a:ea typeface="Calibri" pitchFamily="34" charset="0"/>
                  <a:cs typeface="B Mitra" pitchFamily="2" charset="-78"/>
                </a:rPr>
                <a:t>تجزیه و تحلیل اخبار و تهیه گزارش تحلیلی و </a:t>
              </a:r>
              <a:r>
                <a:rPr kumimoji="0" lang="fa-IR" b="0" i="0" u="none" strike="noStrike" cap="none" normalizeH="0" baseline="0" dirty="0" err="1" smtClean="0">
                  <a:ln>
                    <a:noFill/>
                  </a:ln>
                  <a:solidFill>
                    <a:schemeClr val="tx1"/>
                  </a:solidFill>
                  <a:effectLst/>
                  <a:latin typeface="Arial" pitchFamily="34" charset="0"/>
                  <a:ea typeface="Calibri" pitchFamily="34" charset="0"/>
                  <a:cs typeface="B Mitra" pitchFamily="2" charset="-78"/>
                </a:rPr>
                <a:t>واکاوی</a:t>
              </a:r>
              <a:r>
                <a:rPr kumimoji="0" lang="fa-IR" b="0" i="0" u="none" strike="noStrike" cap="none" normalizeH="0" baseline="0" dirty="0" smtClean="0">
                  <a:ln>
                    <a:noFill/>
                  </a:ln>
                  <a:solidFill>
                    <a:schemeClr val="tx1"/>
                  </a:solidFill>
                  <a:effectLst/>
                  <a:latin typeface="Arial" pitchFamily="34" charset="0"/>
                  <a:ea typeface="Calibri" pitchFamily="34" charset="0"/>
                  <a:cs typeface="B Mitra" pitchFamily="2" charset="-78"/>
                </a:rPr>
                <a:t> نظری منابع و دلایل انتشار خبر و ارجاع به تیم مدیریت بحران</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3803" name="Text Box 11"/>
            <p:cNvSpPr txBox="1">
              <a:spLocks noChangeArrowheads="1"/>
            </p:cNvSpPr>
            <p:nvPr/>
          </p:nvSpPr>
          <p:spPr bwMode="auto">
            <a:xfrm>
              <a:off x="6987" y="11907"/>
              <a:ext cx="3516" cy="1706"/>
            </a:xfrm>
            <a:prstGeom prst="rect">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Arial" pitchFamily="34" charset="0"/>
                  <a:ea typeface="Calibri" pitchFamily="34" charset="0"/>
                  <a:cs typeface="B Mitra" pitchFamily="2" charset="-78"/>
                </a:rPr>
                <a:t>رصد کلیه </a:t>
              </a:r>
              <a:r>
                <a:rPr kumimoji="0" lang="fa-IR" sz="2400" b="0" i="0" u="none" strike="noStrike" cap="none" normalizeH="0" baseline="0" dirty="0" smtClean="0">
                  <a:ln>
                    <a:noFill/>
                  </a:ln>
                  <a:solidFill>
                    <a:schemeClr val="tx1"/>
                  </a:solidFill>
                  <a:effectLst/>
                  <a:latin typeface="Arial" pitchFamily="34" charset="0"/>
                  <a:ea typeface="Calibri" pitchFamily="34" charset="0"/>
                  <a:cs typeface="B Mitra" pitchFamily="2" charset="-78"/>
                </a:rPr>
                <a:t>نشریات</a:t>
              </a:r>
              <a:r>
                <a:rPr kumimoji="0" lang="fa-IR" b="0" i="0" u="none" strike="noStrike" cap="none" normalizeH="0" baseline="0" dirty="0" smtClean="0">
                  <a:ln>
                    <a:noFill/>
                  </a:ln>
                  <a:solidFill>
                    <a:schemeClr val="tx1"/>
                  </a:solidFill>
                  <a:effectLst/>
                  <a:latin typeface="Arial" pitchFamily="34" charset="0"/>
                  <a:ea typeface="Calibri" pitchFamily="34" charset="0"/>
                  <a:cs typeface="B Mitra" pitchFamily="2" charset="-78"/>
                </a:rPr>
                <a:t> سراسری و محلی و خبرگزاری و سایت­های رسمی و غیر رسمی و شبکه­های اجتماعی و تهیه بولتن ویژه خبری</a:t>
              </a:r>
              <a:endParaRPr kumimoji="0" lang="fa-I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3802" name="Text Box 10"/>
            <p:cNvSpPr txBox="1">
              <a:spLocks noChangeArrowheads="1"/>
            </p:cNvSpPr>
            <p:nvPr/>
          </p:nvSpPr>
          <p:spPr bwMode="auto">
            <a:xfrm>
              <a:off x="6927" y="14215"/>
              <a:ext cx="3562" cy="1270"/>
            </a:xfrm>
            <a:prstGeom prst="rect">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Arial" pitchFamily="34" charset="0"/>
                  <a:ea typeface="Calibri" pitchFamily="34" charset="0"/>
                  <a:cs typeface="B Mitra" pitchFamily="2" charset="-78"/>
                </a:rPr>
                <a:t>تشکیل شناسنامه برای هر خبر منفی به همراه اطلاعات رسانه­های منتشر کننده خبر و خبرنگار حوزه مربوطه</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 name="Group 2"/>
            <p:cNvGrpSpPr>
              <a:grpSpLocks/>
            </p:cNvGrpSpPr>
            <p:nvPr/>
          </p:nvGrpSpPr>
          <p:grpSpPr bwMode="auto">
            <a:xfrm>
              <a:off x="1386" y="9791"/>
              <a:ext cx="7682" cy="5618"/>
              <a:chOff x="1386" y="9791"/>
              <a:chExt cx="7682" cy="5618"/>
            </a:xfrm>
          </p:grpSpPr>
          <p:sp>
            <p:nvSpPr>
              <p:cNvPr id="33801" name="Arc 9"/>
              <p:cNvSpPr>
                <a:spLocks/>
              </p:cNvSpPr>
              <p:nvPr/>
            </p:nvSpPr>
            <p:spPr bwMode="auto">
              <a:xfrm rot="14385374">
                <a:off x="1146" y="10031"/>
                <a:ext cx="1890" cy="1409"/>
              </a:xfrm>
              <a:custGeom>
                <a:avLst/>
                <a:gdLst>
                  <a:gd name="G0" fmla="+- 0 0 0"/>
                  <a:gd name="G1" fmla="+- 21600 0 0"/>
                  <a:gd name="G2" fmla="+- 21600 0 0"/>
                  <a:gd name="T0" fmla="*/ 0 w 20819"/>
                  <a:gd name="T1" fmla="*/ 0 h 21600"/>
                  <a:gd name="T2" fmla="*/ 20819 w 20819"/>
                  <a:gd name="T3" fmla="*/ 15844 h 21600"/>
                  <a:gd name="T4" fmla="*/ 0 w 20819"/>
                  <a:gd name="T5" fmla="*/ 21600 h 21600"/>
                </a:gdLst>
                <a:ahLst/>
                <a:cxnLst>
                  <a:cxn ang="0">
                    <a:pos x="T0" y="T1"/>
                  </a:cxn>
                  <a:cxn ang="0">
                    <a:pos x="T2" y="T3"/>
                  </a:cxn>
                  <a:cxn ang="0">
                    <a:pos x="T4" y="T5"/>
                  </a:cxn>
                </a:cxnLst>
                <a:rect l="0" t="0" r="r" b="b"/>
                <a:pathLst>
                  <a:path w="20819" h="21600" fill="none" extrusionOk="0">
                    <a:moveTo>
                      <a:pt x="-1" y="0"/>
                    </a:moveTo>
                    <a:cubicBezTo>
                      <a:pt x="9712" y="0"/>
                      <a:pt x="18230" y="6482"/>
                      <a:pt x="20818" y="15844"/>
                    </a:cubicBezTo>
                  </a:path>
                  <a:path w="20819" h="21600" stroke="0" extrusionOk="0">
                    <a:moveTo>
                      <a:pt x="-1" y="0"/>
                    </a:moveTo>
                    <a:cubicBezTo>
                      <a:pt x="9712" y="0"/>
                      <a:pt x="18230" y="6482"/>
                      <a:pt x="20818" y="15844"/>
                    </a:cubicBezTo>
                    <a:lnTo>
                      <a:pt x="0" y="21600"/>
                    </a:lnTo>
                    <a:close/>
                  </a:path>
                </a:pathLst>
              </a:cu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a-IR"/>
              </a:p>
            </p:txBody>
          </p:sp>
          <p:sp>
            <p:nvSpPr>
              <p:cNvPr id="33800" name="Arc 8"/>
              <p:cNvSpPr>
                <a:spLocks/>
              </p:cNvSpPr>
              <p:nvPr/>
            </p:nvSpPr>
            <p:spPr bwMode="auto">
              <a:xfrm rot="3717519">
                <a:off x="1673" y="10281"/>
                <a:ext cx="1908" cy="1310"/>
              </a:xfrm>
              <a:custGeom>
                <a:avLst/>
                <a:gdLst>
                  <a:gd name="G0" fmla="+- 0 0 0"/>
                  <a:gd name="G1" fmla="+- 21600 0 0"/>
                  <a:gd name="G2" fmla="+- 21600 0 0"/>
                  <a:gd name="T0" fmla="*/ 0 w 20819"/>
                  <a:gd name="T1" fmla="*/ 0 h 21600"/>
                  <a:gd name="T2" fmla="*/ 20819 w 20819"/>
                  <a:gd name="T3" fmla="*/ 15844 h 21600"/>
                  <a:gd name="T4" fmla="*/ 0 w 20819"/>
                  <a:gd name="T5" fmla="*/ 21600 h 21600"/>
                </a:gdLst>
                <a:ahLst/>
                <a:cxnLst>
                  <a:cxn ang="0">
                    <a:pos x="T0" y="T1"/>
                  </a:cxn>
                  <a:cxn ang="0">
                    <a:pos x="T2" y="T3"/>
                  </a:cxn>
                  <a:cxn ang="0">
                    <a:pos x="T4" y="T5"/>
                  </a:cxn>
                </a:cxnLst>
                <a:rect l="0" t="0" r="r" b="b"/>
                <a:pathLst>
                  <a:path w="20819" h="21600" fill="none" extrusionOk="0">
                    <a:moveTo>
                      <a:pt x="-1" y="0"/>
                    </a:moveTo>
                    <a:cubicBezTo>
                      <a:pt x="9712" y="0"/>
                      <a:pt x="18230" y="6482"/>
                      <a:pt x="20818" y="15844"/>
                    </a:cubicBezTo>
                  </a:path>
                  <a:path w="20819" h="21600" stroke="0" extrusionOk="0">
                    <a:moveTo>
                      <a:pt x="-1" y="0"/>
                    </a:moveTo>
                    <a:cubicBezTo>
                      <a:pt x="9712" y="0"/>
                      <a:pt x="18230" y="6482"/>
                      <a:pt x="20818" y="15844"/>
                    </a:cubicBezTo>
                    <a:lnTo>
                      <a:pt x="0" y="21600"/>
                    </a:lnTo>
                    <a:close/>
                  </a:path>
                </a:pathLst>
              </a:cu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a-IR"/>
              </a:p>
            </p:txBody>
          </p:sp>
          <p:sp>
            <p:nvSpPr>
              <p:cNvPr id="33799" name="Arc 7"/>
              <p:cNvSpPr>
                <a:spLocks/>
              </p:cNvSpPr>
              <p:nvPr/>
            </p:nvSpPr>
            <p:spPr bwMode="auto">
              <a:xfrm rot="772390">
                <a:off x="7750" y="10845"/>
                <a:ext cx="1284" cy="1112"/>
              </a:xfrm>
              <a:custGeom>
                <a:avLst/>
                <a:gdLst>
                  <a:gd name="G0" fmla="+- 0 0 0"/>
                  <a:gd name="G1" fmla="+- 21600 0 0"/>
                  <a:gd name="G2" fmla="+- 21600 0 0"/>
                  <a:gd name="T0" fmla="*/ 0 w 20819"/>
                  <a:gd name="T1" fmla="*/ 0 h 21600"/>
                  <a:gd name="T2" fmla="*/ 20819 w 20819"/>
                  <a:gd name="T3" fmla="*/ 15844 h 21600"/>
                  <a:gd name="T4" fmla="*/ 0 w 20819"/>
                  <a:gd name="T5" fmla="*/ 21600 h 21600"/>
                </a:gdLst>
                <a:ahLst/>
                <a:cxnLst>
                  <a:cxn ang="0">
                    <a:pos x="T0" y="T1"/>
                  </a:cxn>
                  <a:cxn ang="0">
                    <a:pos x="T2" y="T3"/>
                  </a:cxn>
                  <a:cxn ang="0">
                    <a:pos x="T4" y="T5"/>
                  </a:cxn>
                </a:cxnLst>
                <a:rect l="0" t="0" r="r" b="b"/>
                <a:pathLst>
                  <a:path w="20819" h="21600" fill="none" extrusionOk="0">
                    <a:moveTo>
                      <a:pt x="-1" y="0"/>
                    </a:moveTo>
                    <a:cubicBezTo>
                      <a:pt x="9712" y="0"/>
                      <a:pt x="18230" y="6482"/>
                      <a:pt x="20818" y="15844"/>
                    </a:cubicBezTo>
                  </a:path>
                  <a:path w="20819" h="21600" stroke="0" extrusionOk="0">
                    <a:moveTo>
                      <a:pt x="-1" y="0"/>
                    </a:moveTo>
                    <a:cubicBezTo>
                      <a:pt x="9712" y="0"/>
                      <a:pt x="18230" y="6482"/>
                      <a:pt x="20818" y="15844"/>
                    </a:cubicBezTo>
                    <a:lnTo>
                      <a:pt x="0" y="21600"/>
                    </a:lnTo>
                    <a:close/>
                  </a:path>
                </a:pathLst>
              </a:cu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a-IR"/>
              </a:p>
            </p:txBody>
          </p:sp>
          <p:sp>
            <p:nvSpPr>
              <p:cNvPr id="33798" name="Arc 6"/>
              <p:cNvSpPr>
                <a:spLocks/>
              </p:cNvSpPr>
              <p:nvPr/>
            </p:nvSpPr>
            <p:spPr bwMode="auto">
              <a:xfrm rot="8465292">
                <a:off x="5857" y="14418"/>
                <a:ext cx="921" cy="991"/>
              </a:xfrm>
              <a:custGeom>
                <a:avLst/>
                <a:gdLst>
                  <a:gd name="G0" fmla="+- 0 0 0"/>
                  <a:gd name="G1" fmla="+- 21525 0 0"/>
                  <a:gd name="G2" fmla="+- 21600 0 0"/>
                  <a:gd name="T0" fmla="*/ 1803 w 20819"/>
                  <a:gd name="T1" fmla="*/ 0 h 21525"/>
                  <a:gd name="T2" fmla="*/ 20819 w 20819"/>
                  <a:gd name="T3" fmla="*/ 15769 h 21525"/>
                  <a:gd name="T4" fmla="*/ 0 w 20819"/>
                  <a:gd name="T5" fmla="*/ 21525 h 21525"/>
                </a:gdLst>
                <a:ahLst/>
                <a:cxnLst>
                  <a:cxn ang="0">
                    <a:pos x="T0" y="T1"/>
                  </a:cxn>
                  <a:cxn ang="0">
                    <a:pos x="T2" y="T3"/>
                  </a:cxn>
                  <a:cxn ang="0">
                    <a:pos x="T4" y="T5"/>
                  </a:cxn>
                </a:cxnLst>
                <a:rect l="0" t="0" r="r" b="b"/>
                <a:pathLst>
                  <a:path w="20819" h="21525" fill="none" extrusionOk="0">
                    <a:moveTo>
                      <a:pt x="1802" y="0"/>
                    </a:moveTo>
                    <a:cubicBezTo>
                      <a:pt x="10818" y="755"/>
                      <a:pt x="18408" y="7049"/>
                      <a:pt x="20818" y="15769"/>
                    </a:cubicBezTo>
                  </a:path>
                  <a:path w="20819" h="21525" stroke="0" extrusionOk="0">
                    <a:moveTo>
                      <a:pt x="1802" y="0"/>
                    </a:moveTo>
                    <a:cubicBezTo>
                      <a:pt x="10818" y="755"/>
                      <a:pt x="18408" y="7049"/>
                      <a:pt x="20818" y="15769"/>
                    </a:cubicBezTo>
                    <a:lnTo>
                      <a:pt x="0" y="21525"/>
                    </a:lnTo>
                    <a:close/>
                  </a:path>
                </a:pathLst>
              </a:cu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a-IR"/>
              </a:p>
            </p:txBody>
          </p:sp>
          <p:sp>
            <p:nvSpPr>
              <p:cNvPr id="33797" name="Arc 5"/>
              <p:cNvSpPr>
                <a:spLocks/>
              </p:cNvSpPr>
              <p:nvPr/>
            </p:nvSpPr>
            <p:spPr bwMode="auto">
              <a:xfrm rot="5231345">
                <a:off x="8250" y="13370"/>
                <a:ext cx="641" cy="995"/>
              </a:xfrm>
              <a:custGeom>
                <a:avLst/>
                <a:gdLst>
                  <a:gd name="G0" fmla="+- 0 0 0"/>
                  <a:gd name="G1" fmla="+- 21525 0 0"/>
                  <a:gd name="G2" fmla="+- 21600 0 0"/>
                  <a:gd name="T0" fmla="*/ 1803 w 20819"/>
                  <a:gd name="T1" fmla="*/ 0 h 21525"/>
                  <a:gd name="T2" fmla="*/ 20819 w 20819"/>
                  <a:gd name="T3" fmla="*/ 15769 h 21525"/>
                  <a:gd name="T4" fmla="*/ 0 w 20819"/>
                  <a:gd name="T5" fmla="*/ 21525 h 21525"/>
                </a:gdLst>
                <a:ahLst/>
                <a:cxnLst>
                  <a:cxn ang="0">
                    <a:pos x="T0" y="T1"/>
                  </a:cxn>
                  <a:cxn ang="0">
                    <a:pos x="T2" y="T3"/>
                  </a:cxn>
                  <a:cxn ang="0">
                    <a:pos x="T4" y="T5"/>
                  </a:cxn>
                </a:cxnLst>
                <a:rect l="0" t="0" r="r" b="b"/>
                <a:pathLst>
                  <a:path w="20819" h="21525" fill="none" extrusionOk="0">
                    <a:moveTo>
                      <a:pt x="1802" y="0"/>
                    </a:moveTo>
                    <a:cubicBezTo>
                      <a:pt x="10818" y="755"/>
                      <a:pt x="18408" y="7049"/>
                      <a:pt x="20818" y="15769"/>
                    </a:cubicBezTo>
                  </a:path>
                  <a:path w="20819" h="21525" stroke="0" extrusionOk="0">
                    <a:moveTo>
                      <a:pt x="1802" y="0"/>
                    </a:moveTo>
                    <a:cubicBezTo>
                      <a:pt x="10818" y="755"/>
                      <a:pt x="18408" y="7049"/>
                      <a:pt x="20818" y="15769"/>
                    </a:cubicBezTo>
                    <a:lnTo>
                      <a:pt x="0" y="21525"/>
                    </a:lnTo>
                    <a:close/>
                  </a:path>
                </a:pathLst>
              </a:cu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a-IR"/>
              </a:p>
            </p:txBody>
          </p:sp>
          <p:sp>
            <p:nvSpPr>
              <p:cNvPr id="33796" name="Arc 4"/>
              <p:cNvSpPr>
                <a:spLocks/>
              </p:cNvSpPr>
              <p:nvPr/>
            </p:nvSpPr>
            <p:spPr bwMode="auto">
              <a:xfrm rot="11576712">
                <a:off x="3307" y="13436"/>
                <a:ext cx="909" cy="686"/>
              </a:xfrm>
              <a:custGeom>
                <a:avLst/>
                <a:gdLst>
                  <a:gd name="G0" fmla="+- 0 0 0"/>
                  <a:gd name="G1" fmla="+- 21525 0 0"/>
                  <a:gd name="G2" fmla="+- 21600 0 0"/>
                  <a:gd name="T0" fmla="*/ 1803 w 20819"/>
                  <a:gd name="T1" fmla="*/ 0 h 21525"/>
                  <a:gd name="T2" fmla="*/ 20819 w 20819"/>
                  <a:gd name="T3" fmla="*/ 15769 h 21525"/>
                  <a:gd name="T4" fmla="*/ 0 w 20819"/>
                  <a:gd name="T5" fmla="*/ 21525 h 21525"/>
                </a:gdLst>
                <a:ahLst/>
                <a:cxnLst>
                  <a:cxn ang="0">
                    <a:pos x="T0" y="T1"/>
                  </a:cxn>
                  <a:cxn ang="0">
                    <a:pos x="T2" y="T3"/>
                  </a:cxn>
                  <a:cxn ang="0">
                    <a:pos x="T4" y="T5"/>
                  </a:cxn>
                </a:cxnLst>
                <a:rect l="0" t="0" r="r" b="b"/>
                <a:pathLst>
                  <a:path w="20819" h="21525" fill="none" extrusionOk="0">
                    <a:moveTo>
                      <a:pt x="1802" y="0"/>
                    </a:moveTo>
                    <a:cubicBezTo>
                      <a:pt x="10818" y="755"/>
                      <a:pt x="18408" y="7049"/>
                      <a:pt x="20818" y="15769"/>
                    </a:cubicBezTo>
                  </a:path>
                  <a:path w="20819" h="21525" stroke="0" extrusionOk="0">
                    <a:moveTo>
                      <a:pt x="1802" y="0"/>
                    </a:moveTo>
                    <a:cubicBezTo>
                      <a:pt x="10818" y="755"/>
                      <a:pt x="18408" y="7049"/>
                      <a:pt x="20818" y="15769"/>
                    </a:cubicBezTo>
                    <a:lnTo>
                      <a:pt x="0" y="21525"/>
                    </a:lnTo>
                    <a:close/>
                  </a:path>
                </a:pathLst>
              </a:cu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a-IR"/>
              </a:p>
            </p:txBody>
          </p:sp>
          <p:sp>
            <p:nvSpPr>
              <p:cNvPr id="33795" name="Arc 3"/>
              <p:cNvSpPr>
                <a:spLocks/>
              </p:cNvSpPr>
              <p:nvPr/>
            </p:nvSpPr>
            <p:spPr bwMode="auto">
              <a:xfrm rot="16941562">
                <a:off x="3268" y="10692"/>
                <a:ext cx="1546" cy="1168"/>
              </a:xfrm>
              <a:custGeom>
                <a:avLst/>
                <a:gdLst>
                  <a:gd name="G0" fmla="+- 0 0 0"/>
                  <a:gd name="G1" fmla="+- 21600 0 0"/>
                  <a:gd name="G2" fmla="+- 21600 0 0"/>
                  <a:gd name="T0" fmla="*/ 0 w 20819"/>
                  <a:gd name="T1" fmla="*/ 0 h 21600"/>
                  <a:gd name="T2" fmla="*/ 20819 w 20819"/>
                  <a:gd name="T3" fmla="*/ 15844 h 21600"/>
                  <a:gd name="T4" fmla="*/ 0 w 20819"/>
                  <a:gd name="T5" fmla="*/ 21600 h 21600"/>
                </a:gdLst>
                <a:ahLst/>
                <a:cxnLst>
                  <a:cxn ang="0">
                    <a:pos x="T0" y="T1"/>
                  </a:cxn>
                  <a:cxn ang="0">
                    <a:pos x="T2" y="T3"/>
                  </a:cxn>
                  <a:cxn ang="0">
                    <a:pos x="T4" y="T5"/>
                  </a:cxn>
                </a:cxnLst>
                <a:rect l="0" t="0" r="r" b="b"/>
                <a:pathLst>
                  <a:path w="20819" h="21600" fill="none" extrusionOk="0">
                    <a:moveTo>
                      <a:pt x="-1" y="0"/>
                    </a:moveTo>
                    <a:cubicBezTo>
                      <a:pt x="9712" y="0"/>
                      <a:pt x="18230" y="6482"/>
                      <a:pt x="20818" y="15844"/>
                    </a:cubicBezTo>
                  </a:path>
                  <a:path w="20819" h="21600" stroke="0" extrusionOk="0">
                    <a:moveTo>
                      <a:pt x="-1" y="0"/>
                    </a:moveTo>
                    <a:cubicBezTo>
                      <a:pt x="9712" y="0"/>
                      <a:pt x="18230" y="6482"/>
                      <a:pt x="20818" y="15844"/>
                    </a:cubicBezTo>
                    <a:lnTo>
                      <a:pt x="0" y="21600"/>
                    </a:lnTo>
                    <a:close/>
                  </a:path>
                </a:pathLst>
              </a:cu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a-IR"/>
              </a:p>
            </p:txBody>
          </p:sp>
        </p:grpSp>
      </p:grpSp>
      <p:sp>
        <p:nvSpPr>
          <p:cNvPr id="33815" name="Rectangle 2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2070100" algn="l"/>
              </a:tabLst>
            </a:pPr>
            <a:r>
              <a:rPr kumimoji="0" lang="en-US" sz="1100" b="0" i="0" u="none" strike="noStrike" cap="none" normalizeH="0" baseline="0" smtClean="0">
                <a:ln>
                  <a:noFill/>
                </a:ln>
                <a:solidFill>
                  <a:schemeClr val="tx1"/>
                </a:solidFill>
                <a:effectLst/>
                <a:latin typeface="Arial" pitchFamily="34" charset="0"/>
                <a:cs typeface="Arial" pitchFamily="34" charset="0"/>
              </a:rPr>
              <a:t/>
            </a:r>
            <a:br>
              <a:rPr kumimoji="0" lang="en-US" sz="11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tab pos="2070100" algn="l"/>
              </a:tabLst>
            </a:pPr>
            <a:r>
              <a:rPr kumimoji="0" lang="fa-IR" sz="1200" b="0" i="0" u="none" strike="noStrike" cap="none" normalizeH="0" baseline="0" smtClean="0">
                <a:ln>
                  <a:noFill/>
                </a:ln>
                <a:solidFill>
                  <a:schemeClr val="tx1"/>
                </a:solidFill>
                <a:effectLst/>
                <a:latin typeface="Arial" pitchFamily="34" charset="0"/>
                <a:ea typeface="Calibri" pitchFamily="34" charset="0"/>
                <a:cs typeface="B Nazanin" pitchFamily="2" charset="-78"/>
              </a:rPr>
              <a:t>		</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701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274638"/>
            <a:ext cx="7472386" cy="1143000"/>
          </a:xfrm>
        </p:spPr>
        <p:txBody>
          <a:bodyPr>
            <a:normAutofit/>
          </a:bodyPr>
          <a:lstStyle/>
          <a:p>
            <a:r>
              <a:rPr lang="fa-IR" sz="2800" dirty="0" smtClean="0">
                <a:cs typeface="B Titr" pitchFamily="2" charset="-78"/>
              </a:rPr>
              <a:t>تیم مدیریت ارتباطات بحران</a:t>
            </a:r>
            <a:br>
              <a:rPr lang="fa-IR" sz="2800" dirty="0" smtClean="0">
                <a:cs typeface="B Titr" pitchFamily="2" charset="-78"/>
              </a:rPr>
            </a:br>
            <a:r>
              <a:rPr lang="fa-IR" sz="2800" dirty="0" smtClean="0">
                <a:cs typeface="B Titr" pitchFamily="2" charset="-78"/>
              </a:rPr>
              <a:t>روابط عمومی شرکت </a:t>
            </a:r>
            <a:r>
              <a:rPr lang="fa-IR" sz="2800" dirty="0" smtClean="0">
                <a:solidFill>
                  <a:srgbClr val="FF0000"/>
                </a:solidFill>
                <a:effectLst>
                  <a:outerShdw blurRad="38100" dist="38100" dir="2700000" algn="tl">
                    <a:srgbClr val="000000">
                      <a:alpha val="43137"/>
                    </a:srgbClr>
                  </a:outerShdw>
                </a:effectLst>
                <a:cs typeface="B Titr" pitchFamily="2" charset="-78"/>
              </a:rPr>
              <a:t>آب </a:t>
            </a:r>
            <a:r>
              <a:rPr lang="fa-IR" sz="2800" dirty="0" smtClean="0">
                <a:solidFill>
                  <a:schemeClr val="accent4">
                    <a:lumMod val="75000"/>
                  </a:schemeClr>
                </a:solidFill>
                <a:effectLst>
                  <a:outerShdw blurRad="38100" dist="38100" dir="2700000" algn="tl">
                    <a:srgbClr val="000000">
                      <a:alpha val="43137"/>
                    </a:srgbClr>
                  </a:outerShdw>
                </a:effectLst>
                <a:cs typeface="B Titr" pitchFamily="2" charset="-78"/>
              </a:rPr>
              <a:t>و</a:t>
            </a:r>
            <a:r>
              <a:rPr lang="fa-IR" sz="2800" dirty="0" smtClean="0">
                <a:solidFill>
                  <a:srgbClr val="FF0000"/>
                </a:solidFill>
                <a:effectLst>
                  <a:outerShdw blurRad="38100" dist="38100" dir="2700000" algn="tl">
                    <a:srgbClr val="000000">
                      <a:alpha val="43137"/>
                    </a:srgbClr>
                  </a:outerShdw>
                </a:effectLst>
                <a:cs typeface="B Titr" pitchFamily="2" charset="-78"/>
              </a:rPr>
              <a:t> نیرو</a:t>
            </a:r>
            <a:endParaRPr lang="fa-IR" sz="2800" dirty="0">
              <a:solidFill>
                <a:srgbClr val="FF0000"/>
              </a:solidFill>
              <a:effectLst>
                <a:outerShdw blurRad="38100" dist="38100" dir="2700000" algn="tl">
                  <a:srgbClr val="000000">
                    <a:alpha val="43137"/>
                  </a:srgbClr>
                </a:outerShdw>
              </a:effectLst>
              <a:cs typeface="B Titr" pitchFamily="2" charset="-78"/>
            </a:endParaRPr>
          </a:p>
        </p:txBody>
      </p:sp>
      <p:sp>
        <p:nvSpPr>
          <p:cNvPr id="3" name="Content Placeholder 2"/>
          <p:cNvSpPr>
            <a:spLocks noGrp="1"/>
          </p:cNvSpPr>
          <p:nvPr>
            <p:ph idx="1"/>
          </p:nvPr>
        </p:nvSpPr>
        <p:spPr>
          <a:xfrm>
            <a:off x="3857620" y="1714488"/>
            <a:ext cx="5000628" cy="1143008"/>
          </a:xfrm>
        </p:spPr>
        <p:txBody>
          <a:bodyPr>
            <a:normAutofit fontScale="77500" lnSpcReduction="20000"/>
          </a:bodyPr>
          <a:lstStyle/>
          <a:p>
            <a:pPr>
              <a:buNone/>
            </a:pPr>
            <a:r>
              <a:rPr lang="fa-IR" sz="3500" b="1" dirty="0" smtClean="0">
                <a:cs typeface="B Yagut" pitchFamily="2" charset="-78"/>
              </a:rPr>
              <a:t>امیر خنده جام</a:t>
            </a:r>
          </a:p>
          <a:p>
            <a:pPr marL="87313" indent="22225">
              <a:buBlip>
                <a:blip r:embed="rId2"/>
              </a:buBlip>
            </a:pPr>
            <a:r>
              <a:rPr lang="fa-IR" sz="2600" dirty="0" smtClean="0">
                <a:cs typeface="B Yagut" pitchFamily="2" charset="-78"/>
              </a:rPr>
              <a:t> کارشناس ارشد تحقیق در علوم ارتباطات</a:t>
            </a:r>
          </a:p>
          <a:p>
            <a:pPr marL="87313" indent="22225">
              <a:buBlip>
                <a:blip r:embed="rId2"/>
              </a:buBlip>
            </a:pPr>
            <a:r>
              <a:rPr lang="fa-IR" sz="3100" dirty="0" smtClean="0">
                <a:cs typeface="B Yagut" pitchFamily="2" charset="-78"/>
              </a:rPr>
              <a:t>مدیر روابط عمومی</a:t>
            </a:r>
            <a:endParaRPr lang="en-US" sz="3100" dirty="0" smtClean="0">
              <a:cs typeface="B Yagut" pitchFamily="2" charset="-78"/>
            </a:endParaRPr>
          </a:p>
        </p:txBody>
      </p:sp>
      <p:pic>
        <p:nvPicPr>
          <p:cNvPr id="7" name="Picture 6" descr="_abniroo1.jpg"/>
          <p:cNvPicPr>
            <a:picLocks noChangeAspect="1"/>
          </p:cNvPicPr>
          <p:nvPr/>
        </p:nvPicPr>
        <p:blipFill>
          <a:blip r:embed="rId3" cstate="print"/>
          <a:stretch>
            <a:fillRect/>
          </a:stretch>
        </p:blipFill>
        <p:spPr>
          <a:xfrm>
            <a:off x="214282" y="71414"/>
            <a:ext cx="1890694" cy="1928826"/>
          </a:xfrm>
          <a:prstGeom prst="rect">
            <a:avLst/>
          </a:prstGeom>
        </p:spPr>
      </p:pic>
      <p:sp>
        <p:nvSpPr>
          <p:cNvPr id="8" name="TextBox 7"/>
          <p:cNvSpPr txBox="1"/>
          <p:nvPr/>
        </p:nvSpPr>
        <p:spPr>
          <a:xfrm>
            <a:off x="571472" y="3071810"/>
            <a:ext cx="8001056" cy="3662541"/>
          </a:xfrm>
          <a:prstGeom prst="rect">
            <a:avLst/>
          </a:prstGeom>
          <a:solidFill>
            <a:schemeClr val="accent4">
              <a:lumMod val="40000"/>
              <a:lumOff val="60000"/>
            </a:schemeClr>
          </a:solidFill>
        </p:spPr>
        <p:txBody>
          <a:bodyPr wrap="square" rtlCol="1">
            <a:spAutoFit/>
          </a:bodyPr>
          <a:lstStyle/>
          <a:p>
            <a:pPr algn="ctr"/>
            <a:r>
              <a:rPr lang="fa-IR" dirty="0">
                <a:cs typeface="B Yagut" pitchFamily="2" charset="-78"/>
              </a:rPr>
              <a:t>جناب آقای مهندس </a:t>
            </a:r>
            <a:r>
              <a:rPr lang="fa-IR" sz="2400" i="1" dirty="0" smtClean="0">
                <a:cs typeface="B Yagut" pitchFamily="2" charset="-78"/>
              </a:rPr>
              <a:t>سیدمحمدرضا </a:t>
            </a:r>
            <a:r>
              <a:rPr lang="fa-IR" sz="2400" i="1" dirty="0">
                <a:cs typeface="B Yagut" pitchFamily="2" charset="-78"/>
              </a:rPr>
              <a:t>رضازاده</a:t>
            </a:r>
            <a:r>
              <a:rPr lang="fa-IR" dirty="0">
                <a:cs typeface="B Yagut" pitchFamily="2" charset="-78"/>
              </a:rPr>
              <a:t>، رئیس هیئت مدیره و مدیرعامل شرکت </a:t>
            </a:r>
            <a:endParaRPr lang="en-US" dirty="0">
              <a:cs typeface="B Yagut" pitchFamily="2" charset="-78"/>
            </a:endParaRPr>
          </a:p>
          <a:p>
            <a:pPr algn="ctr"/>
            <a:endParaRPr lang="fa-IR" dirty="0" smtClean="0">
              <a:cs typeface="B Yagut" pitchFamily="2" charset="-78"/>
            </a:endParaRPr>
          </a:p>
          <a:p>
            <a:pPr algn="ctr"/>
            <a:r>
              <a:rPr lang="fa-IR" dirty="0" smtClean="0">
                <a:cs typeface="B Yagut" pitchFamily="2" charset="-78"/>
              </a:rPr>
              <a:t>تیم </a:t>
            </a:r>
            <a:r>
              <a:rPr lang="fa-IR" dirty="0">
                <a:cs typeface="B Yagut" pitchFamily="2" charset="-78"/>
              </a:rPr>
              <a:t>مدیریت ارتباطات بحران روابط عمومی: </a:t>
            </a:r>
            <a:endParaRPr lang="fa-IR" dirty="0" smtClean="0">
              <a:cs typeface="B Yagut" pitchFamily="2" charset="-78"/>
            </a:endParaRPr>
          </a:p>
          <a:p>
            <a:pPr algn="ctr">
              <a:buFont typeface="Wingdings" pitchFamily="2" charset="2"/>
              <a:buChar char="v"/>
            </a:pPr>
            <a:r>
              <a:rPr lang="fa-IR" b="1" dirty="0" smtClean="0">
                <a:effectLst>
                  <a:outerShdw blurRad="38100" dist="38100" dir="2700000" algn="tl">
                    <a:srgbClr val="000000">
                      <a:alpha val="43137"/>
                    </a:srgbClr>
                  </a:outerShdw>
                </a:effectLst>
                <a:cs typeface="B Yagut" pitchFamily="2" charset="-78"/>
              </a:rPr>
              <a:t> </a:t>
            </a:r>
            <a:r>
              <a:rPr lang="fa-IR" sz="2400" b="1" dirty="0" smtClean="0">
                <a:cs typeface="B Yagut" pitchFamily="2" charset="-78"/>
              </a:rPr>
              <a:t>سیدیاسر سیاح </a:t>
            </a:r>
          </a:p>
          <a:p>
            <a:pPr algn="ctr">
              <a:buFont typeface="Wingdings" pitchFamily="2" charset="2"/>
              <a:buChar char="v"/>
            </a:pPr>
            <a:r>
              <a:rPr lang="fa-IR" sz="2400" b="1" dirty="0" smtClean="0">
                <a:cs typeface="B Yagut" pitchFamily="2" charset="-78"/>
              </a:rPr>
              <a:t> محمد </a:t>
            </a:r>
            <a:r>
              <a:rPr lang="fa-IR" sz="2400" b="1" dirty="0">
                <a:cs typeface="B Yagut" pitchFamily="2" charset="-78"/>
              </a:rPr>
              <a:t>میلانی </a:t>
            </a:r>
            <a:endParaRPr lang="fa-IR" sz="2400" b="1" dirty="0" smtClean="0">
              <a:cs typeface="B Yagut" pitchFamily="2" charset="-78"/>
            </a:endParaRPr>
          </a:p>
          <a:p>
            <a:pPr algn="ctr">
              <a:buFont typeface="Wingdings" pitchFamily="2" charset="2"/>
              <a:buChar char="v"/>
            </a:pPr>
            <a:r>
              <a:rPr lang="fa-IR" sz="2400" b="1" dirty="0" smtClean="0">
                <a:cs typeface="B Yagut" pitchFamily="2" charset="-78"/>
              </a:rPr>
              <a:t>علیرضا </a:t>
            </a:r>
            <a:r>
              <a:rPr lang="fa-IR" sz="2400" b="1" dirty="0">
                <a:cs typeface="B Yagut" pitchFamily="2" charset="-78"/>
              </a:rPr>
              <a:t>محمد</a:t>
            </a:r>
            <a:endParaRPr lang="en-US" sz="2400" b="1" dirty="0">
              <a:cs typeface="B Yagut" pitchFamily="2" charset="-78"/>
            </a:endParaRPr>
          </a:p>
          <a:p>
            <a:pPr algn="ctr"/>
            <a:endParaRPr lang="fa-IR" sz="2400" dirty="0" smtClean="0">
              <a:cs typeface="B Yagut" pitchFamily="2" charset="-78"/>
            </a:endParaRPr>
          </a:p>
          <a:p>
            <a:pPr algn="ctr"/>
            <a:r>
              <a:rPr lang="fa-IR" sz="2400" dirty="0" smtClean="0">
                <a:cs typeface="B Yagut" pitchFamily="2" charset="-78"/>
              </a:rPr>
              <a:t>همکاران </a:t>
            </a:r>
            <a:r>
              <a:rPr lang="fa-IR" sz="2400" dirty="0">
                <a:cs typeface="B Yagut" pitchFamily="2" charset="-78"/>
              </a:rPr>
              <a:t>سد سیمره: </a:t>
            </a:r>
            <a:endParaRPr lang="fa-IR" sz="2400" dirty="0" smtClean="0">
              <a:cs typeface="B Yagut" pitchFamily="2" charset="-78"/>
            </a:endParaRPr>
          </a:p>
          <a:p>
            <a:pPr algn="ctr"/>
            <a:r>
              <a:rPr lang="fa-IR" sz="2400" dirty="0" smtClean="0">
                <a:cs typeface="B Yagut" pitchFamily="2" charset="-78"/>
              </a:rPr>
              <a:t>مجری </a:t>
            </a:r>
            <a:r>
              <a:rPr lang="fa-IR" sz="2400" dirty="0">
                <a:cs typeface="B Yagut" pitchFamily="2" charset="-78"/>
              </a:rPr>
              <a:t>طرح جناب آقای مهندس </a:t>
            </a:r>
            <a:r>
              <a:rPr lang="fa-IR" sz="2800" b="1" i="1" dirty="0">
                <a:cs typeface="B Yagut" pitchFamily="2" charset="-78"/>
              </a:rPr>
              <a:t>محمد رهبری</a:t>
            </a:r>
            <a:r>
              <a:rPr lang="fa-IR" sz="2800" b="1" dirty="0">
                <a:cs typeface="B Yagut" pitchFamily="2" charset="-78"/>
              </a:rPr>
              <a:t> </a:t>
            </a:r>
            <a:r>
              <a:rPr lang="fa-IR" sz="2400" dirty="0">
                <a:cs typeface="B Yagut" pitchFamily="2" charset="-78"/>
              </a:rPr>
              <a:t>و همکاران ایشان آقایان </a:t>
            </a:r>
            <a:r>
              <a:rPr lang="fa-IR" sz="2400" i="1" dirty="0">
                <a:cs typeface="B Yagut" pitchFamily="2" charset="-78"/>
              </a:rPr>
              <a:t>علی عزیزی</a:t>
            </a:r>
            <a:r>
              <a:rPr lang="fa-IR" sz="2400" dirty="0">
                <a:cs typeface="B Yagut" pitchFamily="2" charset="-78"/>
              </a:rPr>
              <a:t>، </a:t>
            </a:r>
            <a:r>
              <a:rPr lang="fa-IR" sz="2400" i="1" dirty="0">
                <a:cs typeface="B Yagut" pitchFamily="2" charset="-78"/>
              </a:rPr>
              <a:t>بهزاد داوری</a:t>
            </a:r>
            <a:r>
              <a:rPr lang="fa-IR" sz="2400" dirty="0">
                <a:cs typeface="B Yagut" pitchFamily="2" charset="-78"/>
              </a:rPr>
              <a:t> و </a:t>
            </a:r>
            <a:r>
              <a:rPr lang="fa-IR" sz="2400" i="1" dirty="0">
                <a:cs typeface="B Yagut" pitchFamily="2" charset="-78"/>
              </a:rPr>
              <a:t>سید محمدمهدی میرسجادی</a:t>
            </a:r>
            <a:r>
              <a:rPr lang="fa-IR" sz="2400" dirty="0" smtClean="0">
                <a:cs typeface="B Yagut" pitchFamily="2" charset="-78"/>
              </a:rPr>
              <a:t>.</a:t>
            </a:r>
            <a:endParaRPr lang="fa-IR" sz="2400" dirty="0">
              <a:cs typeface="B Yagut" pitchFamily="2" charset="-78"/>
            </a:endParaRPr>
          </a:p>
        </p:txBody>
      </p:sp>
      <p:sp>
        <p:nvSpPr>
          <p:cNvPr id="11" name="TextBox 10"/>
          <p:cNvSpPr txBox="1"/>
          <p:nvPr/>
        </p:nvSpPr>
        <p:spPr>
          <a:xfrm>
            <a:off x="0" y="1643050"/>
            <a:ext cx="4714876" cy="1184940"/>
          </a:xfrm>
          <a:prstGeom prst="rect">
            <a:avLst/>
          </a:prstGeom>
          <a:noFill/>
        </p:spPr>
        <p:txBody>
          <a:bodyPr wrap="square" rtlCol="1">
            <a:spAutoFit/>
          </a:bodyPr>
          <a:lstStyle/>
          <a:p>
            <a:r>
              <a:rPr lang="fa-IR" sz="2700" b="1" dirty="0" smtClean="0">
                <a:cs typeface="B Yagut" pitchFamily="2" charset="-78"/>
              </a:rPr>
              <a:t>غلامحسین </a:t>
            </a:r>
            <a:r>
              <a:rPr lang="fa-IR" sz="2700" b="1" dirty="0" err="1" smtClean="0">
                <a:cs typeface="B Yagut" pitchFamily="2" charset="-78"/>
              </a:rPr>
              <a:t>مقیمی</a:t>
            </a:r>
            <a:endParaRPr lang="fa-IR" sz="2700" b="1" dirty="0" smtClean="0">
              <a:cs typeface="B Yagut" pitchFamily="2" charset="-78"/>
            </a:endParaRPr>
          </a:p>
          <a:p>
            <a:pPr>
              <a:buBlip>
                <a:blip r:embed="rId2"/>
              </a:buBlip>
            </a:pPr>
            <a:r>
              <a:rPr lang="fa-IR" sz="2000" dirty="0" smtClean="0">
                <a:cs typeface="B Yagut" pitchFamily="2" charset="-78"/>
              </a:rPr>
              <a:t>کارشناس مدیریت دولتی </a:t>
            </a:r>
          </a:p>
          <a:p>
            <a:pPr>
              <a:buBlip>
                <a:blip r:embed="rId2"/>
              </a:buBlip>
            </a:pPr>
            <a:r>
              <a:rPr lang="fa-IR" sz="2400" dirty="0" smtClean="0">
                <a:cs typeface="B Yagut" pitchFamily="2" charset="-78"/>
              </a:rPr>
              <a:t>مدیر اداره ارتباط با رسانه ها و انتشارات</a:t>
            </a:r>
          </a:p>
        </p:txBody>
      </p:sp>
    </p:spTree>
  </p:cSld>
  <p:clrMapOvr>
    <a:masterClrMapping/>
  </p:clrMapOvr>
  <p:transition>
    <p:whee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Autofit/>
          </a:bodyPr>
          <a:lstStyle/>
          <a:p>
            <a:r>
              <a:rPr lang="hi-IN" sz="3600" dirty="0" smtClean="0"/>
              <a:t>گام</a:t>
            </a:r>
            <a:r>
              <a:rPr lang="fa-IR" sz="3600" dirty="0" smtClean="0">
                <a:cs typeface="B Titr" pitchFamily="2" charset="-78"/>
              </a:rPr>
              <a:t> </a:t>
            </a:r>
            <a:r>
              <a:rPr lang="hi-IN" sz="3600" dirty="0" smtClean="0"/>
              <a:t>های روابط عمومی در </a:t>
            </a:r>
            <a:r>
              <a:rPr lang="ar-SA" sz="3600" dirty="0" smtClean="0">
                <a:cs typeface="B Titr" pitchFamily="2" charset="-78"/>
              </a:rPr>
              <a:t>برنامه ارتباطی راهبردی</a:t>
            </a:r>
            <a:r>
              <a:rPr lang="hi-IN" sz="3600" dirty="0" smtClean="0"/>
              <a:t> پروژه سیمره</a:t>
            </a:r>
            <a:endParaRPr lang="fa-IR" sz="3600" dirty="0">
              <a:cs typeface="B Titr" pitchFamily="2" charset="-78"/>
            </a:endParaRPr>
          </a:p>
        </p:txBody>
      </p:sp>
      <p:sp>
        <p:nvSpPr>
          <p:cNvPr id="3" name="Content Placeholder 2"/>
          <p:cNvSpPr>
            <a:spLocks noGrp="1"/>
          </p:cNvSpPr>
          <p:nvPr>
            <p:ph idx="1"/>
          </p:nvPr>
        </p:nvSpPr>
        <p:spPr>
          <a:xfrm>
            <a:off x="457200" y="2285992"/>
            <a:ext cx="8229600" cy="4929222"/>
          </a:xfrm>
        </p:spPr>
        <p:txBody>
          <a:bodyPr>
            <a:normAutofit fontScale="77500" lnSpcReduction="20000"/>
          </a:bodyPr>
          <a:lstStyle/>
          <a:p>
            <a:pPr lvl="0" algn="just">
              <a:buBlip>
                <a:blip r:embed="rId2"/>
              </a:buBlip>
            </a:pPr>
            <a:r>
              <a:rPr lang="fa-IR" dirty="0" smtClean="0">
                <a:cs typeface="B Yagut" pitchFamily="2" charset="-78"/>
              </a:rPr>
              <a:t>رصد پیاپی خروجی کلیه رسانه­های رسمی و غیررسمی موثر بر بحران </a:t>
            </a:r>
            <a:endParaRPr lang="en-US" dirty="0" smtClean="0">
              <a:cs typeface="B Yagut" pitchFamily="2" charset="-78"/>
            </a:endParaRPr>
          </a:p>
          <a:p>
            <a:pPr lvl="0" algn="just">
              <a:buBlip>
                <a:blip r:embed="rId2"/>
              </a:buBlip>
            </a:pPr>
            <a:r>
              <a:rPr lang="fa-IR" dirty="0" smtClean="0">
                <a:cs typeface="B Yagut" pitchFamily="2" charset="-78"/>
              </a:rPr>
              <a:t>شناخت و هوشیاری در پیگیری بحران های قبلی مشابه در حیطه سازمان (تهیه آرشیو و بانک اطلاعاتی)</a:t>
            </a:r>
          </a:p>
          <a:p>
            <a:pPr lvl="0" algn="just">
              <a:buBlip>
                <a:blip r:embed="rId2"/>
              </a:buBlip>
            </a:pPr>
            <a:r>
              <a:rPr lang="fa-IR" dirty="0" smtClean="0">
                <a:cs typeface="B Yagut" pitchFamily="2" charset="-78"/>
              </a:rPr>
              <a:t>تحلیل محتوای کلی و تحلیل های موردی ، توسط پژوهشگران مجرب</a:t>
            </a:r>
            <a:endParaRPr lang="en-US" dirty="0" smtClean="0">
              <a:cs typeface="B Yagut" pitchFamily="2" charset="-78"/>
            </a:endParaRPr>
          </a:p>
          <a:p>
            <a:pPr lvl="0" algn="just">
              <a:buBlip>
                <a:blip r:embed="rId2"/>
              </a:buBlip>
            </a:pPr>
            <a:r>
              <a:rPr lang="fa-IR" dirty="0" smtClean="0">
                <a:cs typeface="B Yagut" pitchFamily="2" charset="-78"/>
              </a:rPr>
              <a:t>آمادگی تیم مدیریت بحران با جذب و تربیت کارشناسان ارتباطات بحران</a:t>
            </a:r>
            <a:endParaRPr lang="en-US" dirty="0" smtClean="0">
              <a:cs typeface="B Yagut" pitchFamily="2" charset="-78"/>
            </a:endParaRPr>
          </a:p>
          <a:p>
            <a:pPr lvl="0" algn="just">
              <a:buBlip>
                <a:blip r:embed="rId2"/>
              </a:buBlip>
            </a:pPr>
            <a:r>
              <a:rPr lang="fa-IR" dirty="0" smtClean="0">
                <a:cs typeface="B Yagut" pitchFamily="2" charset="-78"/>
              </a:rPr>
              <a:t>هماهنگی با واحدهای درون سازمانی و توجیه جلب همکاری آنها در شرایط اضطراری </a:t>
            </a:r>
            <a:endParaRPr lang="en-US" dirty="0" smtClean="0">
              <a:cs typeface="B Yagut" pitchFamily="2" charset="-78"/>
            </a:endParaRPr>
          </a:p>
          <a:p>
            <a:pPr algn="just">
              <a:buBlip>
                <a:blip r:embed="rId2"/>
              </a:buBlip>
            </a:pPr>
            <a:r>
              <a:rPr lang="fa-IR" dirty="0" smtClean="0">
                <a:cs typeface="B Yagut" pitchFamily="2" charset="-78"/>
              </a:rPr>
              <a:t>حداکثر شناخت از سازمان و بدنه مدیریتی و کارشناسان</a:t>
            </a:r>
          </a:p>
          <a:p>
            <a:pPr algn="just">
              <a:buBlip>
                <a:blip r:embed="rId2"/>
              </a:buBlip>
            </a:pPr>
            <a:r>
              <a:rPr lang="fa-IR" dirty="0" smtClean="0">
                <a:cs typeface="B Yagut" pitchFamily="2" charset="-78"/>
              </a:rPr>
              <a:t>تهیه بانک های اطلاعات جامع (تصویری، مکتوب و دیجیتال) در حیطه فعالیت سازمان</a:t>
            </a:r>
            <a:endParaRPr lang="en-US" dirty="0" smtClean="0">
              <a:cs typeface="B Yagut" pitchFamily="2" charset="-78"/>
            </a:endParaRPr>
          </a:p>
          <a:p>
            <a:pPr lvl="0" algn="just">
              <a:buBlip>
                <a:blip r:embed="rId2"/>
              </a:buBlip>
            </a:pPr>
            <a:r>
              <a:rPr lang="fa-IR" dirty="0" smtClean="0">
                <a:cs typeface="B Yagut" pitchFamily="2" charset="-78"/>
              </a:rPr>
              <a:t>حداکثر شناخت از نیروی انسانی شاغل در رسانه­ها </a:t>
            </a:r>
            <a:endParaRPr lang="en-US" dirty="0" smtClean="0">
              <a:cs typeface="B Yagut" pitchFamily="2" charset="-78"/>
            </a:endParaRPr>
          </a:p>
          <a:p>
            <a:pPr lvl="0" algn="just">
              <a:buBlip>
                <a:blip r:embed="rId2"/>
              </a:buBlip>
            </a:pPr>
            <a:r>
              <a:rPr lang="fa-IR" dirty="0" smtClean="0">
                <a:cs typeface="B Yagut" pitchFamily="2" charset="-78"/>
              </a:rPr>
              <a:t>برگزاری برنامه مدون رسمی با رسانه ها </a:t>
            </a:r>
          </a:p>
        </p:txBody>
      </p:sp>
      <p:sp>
        <p:nvSpPr>
          <p:cNvPr id="4" name="TextBox 3"/>
          <p:cNvSpPr txBox="1"/>
          <p:nvPr/>
        </p:nvSpPr>
        <p:spPr>
          <a:xfrm>
            <a:off x="1500166" y="1571612"/>
            <a:ext cx="5857916"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algn="ctr"/>
            <a:r>
              <a:rPr lang="fa-IR" sz="2000" dirty="0" smtClean="0"/>
              <a:t>هر یک از فعالیت های زیر در روابط عمومی به صورت پروژه تعریف شده و شامل شکست و چک لیست فعالیت است</a:t>
            </a:r>
            <a:endParaRPr lang="fa-IR"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500174"/>
            <a:ext cx="8229600" cy="5026029"/>
          </a:xfrm>
        </p:spPr>
        <p:txBody>
          <a:bodyPr>
            <a:normAutofit fontScale="85000" lnSpcReduction="10000"/>
          </a:bodyPr>
          <a:lstStyle/>
          <a:p>
            <a:pPr lvl="0" algn="just">
              <a:buBlip>
                <a:blip r:embed="rId2"/>
              </a:buBlip>
            </a:pPr>
            <a:r>
              <a:rPr lang="fa-IR" dirty="0" smtClean="0">
                <a:cs typeface="B Yagut" pitchFamily="2" charset="-78"/>
              </a:rPr>
              <a:t>تامین اطلاعات لازم و کامل مورد درخواست رسانه­ها به صورت خبر یا بولتن خبری</a:t>
            </a:r>
            <a:endParaRPr lang="en-US" dirty="0" smtClean="0">
              <a:cs typeface="B Yagut" pitchFamily="2" charset="-78"/>
            </a:endParaRPr>
          </a:p>
          <a:p>
            <a:pPr lvl="0" algn="just">
              <a:buBlip>
                <a:blip r:embed="rId2"/>
              </a:buBlip>
            </a:pPr>
            <a:r>
              <a:rPr lang="fa-IR" dirty="0" smtClean="0">
                <a:cs typeface="B Yagut" pitchFamily="2" charset="-78"/>
              </a:rPr>
              <a:t>تهیه جوابیه و برقراری ارتباط و نشست مشترک جهت شفاف سازی مسائل با افراد حقیقی و رسانه های منتقد</a:t>
            </a:r>
            <a:endParaRPr lang="en-US" dirty="0" smtClean="0">
              <a:cs typeface="B Yagut" pitchFamily="2" charset="-78"/>
            </a:endParaRPr>
          </a:p>
          <a:p>
            <a:pPr lvl="0" algn="just">
              <a:buBlip>
                <a:blip r:embed="rId2"/>
              </a:buBlip>
            </a:pPr>
            <a:r>
              <a:rPr lang="fa-IR" dirty="0" smtClean="0">
                <a:cs typeface="B Yagut" pitchFamily="2" charset="-78"/>
              </a:rPr>
              <a:t>برگزاری نشست و کنفرانس های خبری با رسانه ها جهت ارتباط رودررو و تعاملی با مدیران ارشد و کارشناسان</a:t>
            </a:r>
            <a:endParaRPr lang="en-US" dirty="0" smtClean="0">
              <a:cs typeface="B Yagut" pitchFamily="2" charset="-78"/>
            </a:endParaRPr>
          </a:p>
          <a:p>
            <a:pPr lvl="0" algn="just">
              <a:buBlip>
                <a:blip r:embed="rId2"/>
              </a:buBlip>
            </a:pPr>
            <a:r>
              <a:rPr lang="fa-IR" dirty="0" smtClean="0">
                <a:cs typeface="B Yagut" pitchFamily="2" charset="-78"/>
              </a:rPr>
              <a:t>همفکری و هماهنگی با مدیران ارشد پاسخگو، جهت ارتقاع سطح ارتباط با رسانه ها و نحوه پاسخگویی به سوالات</a:t>
            </a:r>
            <a:endParaRPr lang="en-US" dirty="0" smtClean="0">
              <a:cs typeface="B Yagut" pitchFamily="2" charset="-78"/>
            </a:endParaRPr>
          </a:p>
          <a:p>
            <a:pPr lvl="0" algn="just">
              <a:buBlip>
                <a:blip r:embed="rId2"/>
              </a:buBlip>
            </a:pPr>
            <a:r>
              <a:rPr lang="fa-IR" dirty="0" smtClean="0">
                <a:cs typeface="B Yagut" pitchFamily="2" charset="-78"/>
              </a:rPr>
              <a:t>برگزاری تورهای خبری و رسانه ای برای بازدید خبرنگاران از طرح ها (با درخواست یا بدون درخواست آنها)</a:t>
            </a:r>
          </a:p>
          <a:p>
            <a:pPr lvl="0" algn="just">
              <a:buBlip>
                <a:blip r:embed="rId2"/>
              </a:buBlip>
            </a:pPr>
            <a:r>
              <a:rPr lang="fa-IR" dirty="0" smtClean="0">
                <a:cs typeface="B Yagut" pitchFamily="2" charset="-78"/>
              </a:rPr>
              <a:t>ترتیب مصاحبه با مدیران ارگان های مرتبط با بحران و ارجاع خبرنگاران به آنها به دلیل اخذ خبر از منبع معتبر و متخصص</a:t>
            </a:r>
            <a:endParaRPr lang="en-US" dirty="0" smtClean="0">
              <a:cs typeface="B Yagut" pitchFamily="2" charset="-78"/>
            </a:endParaRPr>
          </a:p>
          <a:p>
            <a:endParaRPr lang="fa-IR" dirty="0"/>
          </a:p>
        </p:txBody>
      </p:sp>
      <p:sp>
        <p:nvSpPr>
          <p:cNvPr id="5" name="Title 1"/>
          <p:cNvSpPr>
            <a:spLocks noGrp="1"/>
          </p:cNvSpPr>
          <p:nvPr>
            <p:ph type="title"/>
          </p:nvPr>
        </p:nvSpPr>
        <p:spPr>
          <a:xfrm>
            <a:off x="457200" y="274638"/>
            <a:ext cx="8229600" cy="1143000"/>
          </a:xfrm>
        </p:spPr>
        <p:style>
          <a:lnRef idx="0">
            <a:schemeClr val="accent1"/>
          </a:lnRef>
          <a:fillRef idx="3">
            <a:schemeClr val="accent1"/>
          </a:fillRef>
          <a:effectRef idx="3">
            <a:schemeClr val="accent1"/>
          </a:effectRef>
          <a:fontRef idx="minor">
            <a:schemeClr val="lt1"/>
          </a:fontRef>
        </p:style>
        <p:txBody>
          <a:bodyPr>
            <a:noAutofit/>
          </a:bodyPr>
          <a:lstStyle/>
          <a:p>
            <a:r>
              <a:rPr lang="hi-IN" sz="3600" dirty="0" smtClean="0"/>
              <a:t>گام</a:t>
            </a:r>
            <a:r>
              <a:rPr lang="fa-IR" sz="3600" dirty="0" smtClean="0">
                <a:cs typeface="B Titr" pitchFamily="2" charset="-78"/>
              </a:rPr>
              <a:t> </a:t>
            </a:r>
            <a:r>
              <a:rPr lang="hi-IN" sz="3600" dirty="0" smtClean="0"/>
              <a:t>های روابط عمومی در </a:t>
            </a:r>
            <a:r>
              <a:rPr lang="ar-SA" sz="3600" dirty="0" smtClean="0">
                <a:cs typeface="B Titr" pitchFamily="2" charset="-78"/>
              </a:rPr>
              <a:t>برنامه ارتباطی راهبردی</a:t>
            </a:r>
            <a:r>
              <a:rPr lang="hi-IN" sz="3600" dirty="0" smtClean="0"/>
              <a:t> پروژه سیمره</a:t>
            </a:r>
            <a:endParaRPr lang="fa-IR" sz="3600" dirty="0">
              <a:cs typeface="B Titr" pitchFamily="2" charset="-7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2">
                  <a:shade val="51000"/>
                  <a:satMod val="130000"/>
                </a:schemeClr>
              </a:gs>
              <a:gs pos="80000">
                <a:schemeClr val="accent2">
                  <a:shade val="93000"/>
                  <a:satMod val="130000"/>
                </a:schemeClr>
              </a:gs>
              <a:gs pos="100000">
                <a:schemeClr val="accent2">
                  <a:shade val="94000"/>
                  <a:satMod val="135000"/>
                </a:schemeClr>
              </a:gs>
            </a:gsLst>
            <a:path path="circle">
              <a:fillToRect l="50000" t="50000" r="50000" b="50000"/>
            </a:path>
            <a:tileRect/>
          </a:gradFill>
        </p:spPr>
        <p:style>
          <a:lnRef idx="0">
            <a:schemeClr val="accent2"/>
          </a:lnRef>
          <a:fillRef idx="3">
            <a:schemeClr val="accent2"/>
          </a:fillRef>
          <a:effectRef idx="3">
            <a:schemeClr val="accent2"/>
          </a:effectRef>
          <a:fontRef idx="minor">
            <a:schemeClr val="lt1"/>
          </a:fontRef>
        </p:style>
        <p:txBody>
          <a:bodyPr>
            <a:normAutofit fontScale="90000"/>
          </a:bodyPr>
          <a:lstStyle/>
          <a:p>
            <a:r>
              <a:rPr lang="fa-IR" dirty="0" smtClean="0">
                <a:solidFill>
                  <a:schemeClr val="bg1"/>
                </a:solidFill>
                <a:cs typeface="B Titr" pitchFamily="2" charset="-78"/>
              </a:rPr>
              <a:t>مدل مدیریت مثلث بحران درروابط عمومی</a:t>
            </a:r>
            <a:endParaRPr lang="fa-IR" dirty="0">
              <a:solidFill>
                <a:schemeClr val="bg1"/>
              </a:solidFill>
              <a:cs typeface="B Titr" pitchFamily="2" charset="-78"/>
            </a:endParaRPr>
          </a:p>
        </p:txBody>
      </p:sp>
      <p:pic>
        <p:nvPicPr>
          <p:cNvPr id="4" name="Content Placeholder 5" descr="01.jpg"/>
          <p:cNvPicPr>
            <a:picLocks noGrp="1" noChangeAspect="1"/>
          </p:cNvPicPr>
          <p:nvPr>
            <p:ph idx="1"/>
          </p:nvPr>
        </p:nvPicPr>
        <p:blipFill>
          <a:blip r:embed="rId2" cstate="print"/>
          <a:stretch>
            <a:fillRect/>
          </a:stretch>
        </p:blipFill>
        <p:spPr>
          <a:xfrm>
            <a:off x="68219" y="1928802"/>
            <a:ext cx="9007562" cy="4286280"/>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ormAutofit/>
          </a:bodyPr>
          <a:lstStyle/>
          <a:p>
            <a:pPr algn="ctr"/>
            <a:r>
              <a:rPr lang="fa-IR" dirty="0" smtClean="0">
                <a:cs typeface="B Titr" pitchFamily="2" charset="-78"/>
              </a:rPr>
              <a:t>مثلث رابطه بحران</a:t>
            </a:r>
            <a:r>
              <a:rPr lang="en-US" dirty="0" smtClean="0">
                <a:cs typeface="B Titr" pitchFamily="2" charset="-78"/>
              </a:rPr>
              <a:t> </a:t>
            </a:r>
            <a:r>
              <a:rPr lang="fa-IR" dirty="0" smtClean="0">
                <a:cs typeface="B Titr" pitchFamily="2" charset="-78"/>
              </a:rPr>
              <a:t> و رسانه</a:t>
            </a:r>
            <a:endParaRPr lang="fa-IR" dirty="0">
              <a:cs typeface="B Titr" pitchFamily="2" charset="-78"/>
            </a:endParaRPr>
          </a:p>
        </p:txBody>
      </p:sp>
      <p:sp>
        <p:nvSpPr>
          <p:cNvPr id="2" name="Content Placeholder 1"/>
          <p:cNvSpPr>
            <a:spLocks noGrp="1"/>
          </p:cNvSpPr>
          <p:nvPr>
            <p:ph idx="1"/>
          </p:nvPr>
        </p:nvSpPr>
        <p:spPr>
          <a:xfrm>
            <a:off x="457200" y="2000240"/>
            <a:ext cx="8229600" cy="2643206"/>
          </a:xfrm>
        </p:spPr>
        <p:txBody>
          <a:bodyPr>
            <a:normAutofit/>
          </a:bodyPr>
          <a:lstStyle/>
          <a:p>
            <a:pPr algn="ctr">
              <a:buNone/>
            </a:pPr>
            <a:r>
              <a:rPr lang="fa-IR" sz="2800" b="1" dirty="0" smtClean="0">
                <a:cs typeface="B Yagut" pitchFamily="2" charset="-78"/>
              </a:rPr>
              <a:t>رسانه</a:t>
            </a:r>
            <a:endParaRPr lang="en-US" sz="2800" dirty="0" smtClean="0">
              <a:cs typeface="B Yagut" pitchFamily="2" charset="-78"/>
            </a:endParaRPr>
          </a:p>
          <a:p>
            <a:pPr algn="ctr">
              <a:buNone/>
            </a:pPr>
            <a:endParaRPr lang="en-US" sz="2800" dirty="0" smtClean="0">
              <a:cs typeface="B Yagut" pitchFamily="2" charset="-78"/>
            </a:endParaRPr>
          </a:p>
          <a:p>
            <a:pPr algn="ctr">
              <a:buNone/>
            </a:pPr>
            <a:endParaRPr lang="fa-IR" sz="2800" b="1" dirty="0" smtClean="0">
              <a:cs typeface="B Yagut" pitchFamily="2" charset="-78"/>
            </a:endParaRPr>
          </a:p>
          <a:p>
            <a:pPr algn="ctr">
              <a:buNone/>
            </a:pPr>
            <a:r>
              <a:rPr lang="fa-IR" sz="2800" b="1" dirty="0" smtClean="0">
                <a:cs typeface="B Yagut" pitchFamily="2" charset="-78"/>
              </a:rPr>
              <a:t>افکارعمومی                 		  سوژه بحران </a:t>
            </a:r>
            <a:endParaRPr lang="en-US" sz="2800" dirty="0" smtClean="0">
              <a:cs typeface="B Yagut" pitchFamily="2" charset="-78"/>
            </a:endParaRPr>
          </a:p>
          <a:p>
            <a:pPr algn="ctr">
              <a:buNone/>
            </a:pPr>
            <a:r>
              <a:rPr lang="fa-IR" sz="1400" dirty="0" smtClean="0">
                <a:cs typeface="B Yagut" pitchFamily="2" charset="-78"/>
              </a:rPr>
              <a:t>(وردی نژاد؛ بهرامی،</a:t>
            </a:r>
            <a:r>
              <a:rPr lang="fa-IR" sz="1400" b="1" i="1" dirty="0" smtClean="0">
                <a:cs typeface="B Yagut" pitchFamily="2" charset="-78"/>
              </a:rPr>
              <a:t> مديريت بحران و رسانه</a:t>
            </a:r>
            <a:r>
              <a:rPr lang="fa-IR" sz="1400" dirty="0" smtClean="0">
                <a:cs typeface="B Yagut" pitchFamily="2" charset="-78"/>
              </a:rPr>
              <a:t>،144:1388)</a:t>
            </a:r>
          </a:p>
          <a:p>
            <a:pPr algn="ctr">
              <a:buNone/>
            </a:pPr>
            <a:endParaRPr lang="fa-IR" sz="2000" b="1" dirty="0" smtClean="0">
              <a:cs typeface="B Yagut" pitchFamily="2" charset="-78"/>
            </a:endParaRPr>
          </a:p>
          <a:p>
            <a:pPr>
              <a:buNone/>
            </a:pPr>
            <a:endParaRPr lang="fa-IR" sz="2000" dirty="0" smtClean="0">
              <a:cs typeface="B Yagut" pitchFamily="2" charset="-78"/>
            </a:endParaRPr>
          </a:p>
          <a:p>
            <a:pPr>
              <a:buNone/>
            </a:pPr>
            <a:endParaRPr lang="fa-IR" sz="2000" dirty="0" smtClean="0">
              <a:cs typeface="B Yagut" pitchFamily="2" charset="-78"/>
            </a:endParaRPr>
          </a:p>
          <a:p>
            <a:pPr>
              <a:buNone/>
            </a:pPr>
            <a:endParaRPr lang="fa-IR" sz="2000" dirty="0" smtClean="0">
              <a:cs typeface="B Yagut" pitchFamily="2" charset="-78"/>
            </a:endParaRPr>
          </a:p>
          <a:p>
            <a:pPr>
              <a:buNone/>
            </a:pPr>
            <a:endParaRPr lang="fa-IR" sz="2000" dirty="0">
              <a:cs typeface="B Yagut" pitchFamily="2" charset="-78"/>
            </a:endParaRPr>
          </a:p>
        </p:txBody>
      </p:sp>
      <p:grpSp>
        <p:nvGrpSpPr>
          <p:cNvPr id="4" name="Group 7"/>
          <p:cNvGrpSpPr/>
          <p:nvPr/>
        </p:nvGrpSpPr>
        <p:grpSpPr>
          <a:xfrm>
            <a:off x="2714612" y="2427280"/>
            <a:ext cx="3643338" cy="1358910"/>
            <a:chOff x="2714612" y="2355841"/>
            <a:chExt cx="3643338" cy="1358910"/>
          </a:xfrm>
        </p:grpSpPr>
        <p:cxnSp>
          <p:nvCxnSpPr>
            <p:cNvPr id="5" name="Straight Arrow Connector 4"/>
            <p:cNvCxnSpPr/>
            <p:nvPr/>
          </p:nvCxnSpPr>
          <p:spPr>
            <a:xfrm>
              <a:off x="5072066" y="2355841"/>
              <a:ext cx="1285884" cy="1143008"/>
            </a:xfrm>
            <a:prstGeom prst="straightConnector1">
              <a:avLst/>
            </a:prstGeom>
            <a:ln w="38100" cmpd="sng">
              <a:headEnd type="stealth" w="lg" len="lg"/>
              <a:tailEnd type="arrow"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a:off x="3214678" y="3713163"/>
              <a:ext cx="2714644" cy="1588"/>
            </a:xfrm>
            <a:prstGeom prst="straightConnector1">
              <a:avLst/>
            </a:prstGeom>
            <a:ln w="38100" cmpd="sng">
              <a:headEnd type="stealth" w="lg" len="lg"/>
              <a:tailEnd type="arrow"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714612" y="2355841"/>
              <a:ext cx="1428760" cy="1143008"/>
            </a:xfrm>
            <a:prstGeom prst="straightConnector1">
              <a:avLst/>
            </a:prstGeom>
            <a:ln w="38100" cmpd="sng">
              <a:headEnd type="stealth" w="lg" len="lg"/>
              <a:tailEnd type="arrow"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00166" y="357166"/>
            <a:ext cx="6000792" cy="1060472"/>
          </a:xfrm>
        </p:spPr>
        <p:style>
          <a:lnRef idx="0">
            <a:schemeClr val="accent4"/>
          </a:lnRef>
          <a:fillRef idx="3">
            <a:schemeClr val="accent4"/>
          </a:fillRef>
          <a:effectRef idx="3">
            <a:schemeClr val="accent4"/>
          </a:effectRef>
          <a:fontRef idx="minor">
            <a:schemeClr val="lt1"/>
          </a:fontRef>
        </p:style>
        <p:txBody>
          <a:bodyPr>
            <a:noAutofit/>
          </a:bodyPr>
          <a:lstStyle/>
          <a:p>
            <a:pPr algn="ctr"/>
            <a:r>
              <a:rPr lang="fa-IR" sz="2800" b="1" dirty="0" smtClean="0">
                <a:solidFill>
                  <a:schemeClr val="bg1"/>
                </a:solidFill>
                <a:cs typeface="B Titr" pitchFamily="2" charset="-78"/>
              </a:rPr>
              <a:t>برنامه</a:t>
            </a:r>
            <a:r>
              <a:rPr lang="en-US" sz="2800" b="1" dirty="0" smtClean="0">
                <a:solidFill>
                  <a:schemeClr val="bg1"/>
                </a:solidFill>
                <a:cs typeface="B Titr" pitchFamily="2" charset="-78"/>
              </a:rPr>
              <a:t> </a:t>
            </a:r>
            <a:r>
              <a:rPr lang="fa-IR" sz="2800" b="1" dirty="0" smtClean="0">
                <a:solidFill>
                  <a:schemeClr val="bg1"/>
                </a:solidFill>
                <a:cs typeface="B Titr" pitchFamily="2" charset="-78"/>
              </a:rPr>
              <a:t>ریزی و مدیریت پروژه </a:t>
            </a:r>
            <a:br>
              <a:rPr lang="fa-IR" sz="2800" b="1" dirty="0" smtClean="0">
                <a:solidFill>
                  <a:schemeClr val="bg1"/>
                </a:solidFill>
                <a:cs typeface="B Titr" pitchFamily="2" charset="-78"/>
              </a:rPr>
            </a:br>
            <a:r>
              <a:rPr lang="fa-IR" sz="2800" b="1" dirty="0" smtClean="0">
                <a:solidFill>
                  <a:schemeClr val="bg1"/>
                </a:solidFill>
                <a:cs typeface="B Titr" pitchFamily="2" charset="-78"/>
              </a:rPr>
              <a:t>پیشگیری از بحران رسانه ای سد سیمره</a:t>
            </a:r>
            <a:endParaRPr lang="fa-IR" sz="2800" b="1" dirty="0">
              <a:solidFill>
                <a:schemeClr val="bg1"/>
              </a:solidFill>
              <a:cs typeface="B Titr" pitchFamily="2" charset="-78"/>
            </a:endParaRPr>
          </a:p>
        </p:txBody>
      </p:sp>
      <p:sp>
        <p:nvSpPr>
          <p:cNvPr id="2" name="Content Placeholder 1"/>
          <p:cNvSpPr>
            <a:spLocks noGrp="1"/>
          </p:cNvSpPr>
          <p:nvPr>
            <p:ph idx="1"/>
          </p:nvPr>
        </p:nvSpPr>
        <p:spPr>
          <a:blipFill>
            <a:blip r:embed="rId3"/>
            <a:tile tx="0" ty="0" sx="100000" sy="100000" flip="none" algn="tl"/>
          </a:blipFill>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marL="0" indent="0" algn="just">
              <a:lnSpc>
                <a:spcPct val="120000"/>
              </a:lnSpc>
              <a:buNone/>
            </a:pPr>
            <a:r>
              <a:rPr lang="fa-IR" dirty="0" smtClean="0">
                <a:cs typeface="B Yagut" pitchFamily="2" charset="-78"/>
              </a:rPr>
              <a:t>مقاله حاضر برگرفته از مستندات ارزیابی پروژه </a:t>
            </a:r>
            <a:r>
              <a:rPr lang="fa-IR" b="1" dirty="0" smtClean="0">
                <a:cs typeface="B Yagut" pitchFamily="2" charset="-78"/>
              </a:rPr>
              <a:t>پیشگیری از بحران رسانه ای سد سیمره</a:t>
            </a:r>
            <a:r>
              <a:rPr lang="fa-IR" dirty="0" smtClean="0">
                <a:cs typeface="B Yagut" pitchFamily="2" charset="-78"/>
              </a:rPr>
              <a:t> است که از سال 1386 از جمله اولویت های روابط عمومی شرکت </a:t>
            </a:r>
            <a:r>
              <a:rPr lang="fa-IR" b="1" dirty="0" smtClean="0">
                <a:solidFill>
                  <a:srgbClr val="FF0000"/>
                </a:solidFill>
                <a:effectLst>
                  <a:outerShdw blurRad="38100" dist="38100" dir="2700000" algn="tl">
                    <a:srgbClr val="000000">
                      <a:alpha val="43137"/>
                    </a:srgbClr>
                  </a:outerShdw>
                </a:effectLst>
                <a:cs typeface="B Yagut" pitchFamily="2" charset="-78"/>
              </a:rPr>
              <a:t>آب و نیرو </a:t>
            </a:r>
            <a:r>
              <a:rPr lang="fa-IR" dirty="0" smtClean="0">
                <a:solidFill>
                  <a:schemeClr val="tx1"/>
                </a:solidFill>
                <a:cs typeface="B Yagut" pitchFamily="2" charset="-78"/>
              </a:rPr>
              <a:t>بوده</a:t>
            </a:r>
            <a:r>
              <a:rPr lang="fa-IR" dirty="0" smtClean="0">
                <a:cs typeface="B Yagut" pitchFamily="2" charset="-78"/>
              </a:rPr>
              <a:t> و پس از اعلام موضوع </a:t>
            </a:r>
            <a:r>
              <a:rPr lang="fa-IR" i="1" dirty="0" smtClean="0">
                <a:cs typeface="B Yagut" pitchFamily="2" charset="-78"/>
              </a:rPr>
              <a:t>هفتمین کنفرانس بین المللی روابط عمومی </a:t>
            </a:r>
            <a:r>
              <a:rPr lang="fa-IR" dirty="0" smtClean="0">
                <a:cs typeface="B Yagut" pitchFamily="2" charset="-78"/>
              </a:rPr>
              <a:t>با عنوان </a:t>
            </a:r>
            <a:r>
              <a:rPr lang="fa-IR" b="1" dirty="0" smtClean="0">
                <a:cs typeface="B Yagut" pitchFamily="2" charset="-78"/>
              </a:rPr>
              <a:t>مسیریابی روابط رسانه ای؛ دگرگونی، چالش و تاثیر </a:t>
            </a:r>
            <a:r>
              <a:rPr lang="fa-IR" dirty="0" smtClean="0">
                <a:cs typeface="B Yagut" pitchFamily="2" charset="-78"/>
              </a:rPr>
              <a:t>تدوین گردید.</a:t>
            </a:r>
          </a:p>
          <a:p>
            <a:pPr marL="0" indent="0" algn="just">
              <a:lnSpc>
                <a:spcPct val="120000"/>
              </a:lnSpc>
              <a:buNone/>
            </a:pPr>
            <a:endParaRPr lang="en-US" dirty="0" smtClean="0">
              <a:cs typeface="B Yagut" pitchFamily="2" charset="-78"/>
            </a:endParaRPr>
          </a:p>
          <a:p>
            <a:pPr marL="0" lvl="0" indent="0" algn="just">
              <a:lnSpc>
                <a:spcPct val="120000"/>
              </a:lnSpc>
              <a:buNone/>
            </a:pPr>
            <a:r>
              <a:rPr lang="fa-IR" b="1" dirty="0" smtClean="0">
                <a:cs typeface="B Yagut" pitchFamily="2" charset="-78"/>
              </a:rPr>
              <a:t>هدف اصلی</a:t>
            </a:r>
            <a:r>
              <a:rPr lang="fa-IR" dirty="0" smtClean="0">
                <a:cs typeface="B Yagut" pitchFamily="2" charset="-78"/>
              </a:rPr>
              <a:t> از این پروژه در روابط عمومی جلوگیری از بحران خبری و شایعه سازی پیرامون این سد با هدف ایجاد زمینه به دور از تنش برای پیشبرد اهداف کلان ساخت و بهره برداری از سد و نیروگاه سد سیمره و همچنین پیشبرد عملیات کاوش و نجات بخشی آثار باستانی تپه های اطراف مخزن سد برای کارشناسان سازمان میراث فرهنگی بوده است.</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down)">
                                      <p:cBhvr>
                                        <p:cTn id="10" dur="500"/>
                                        <p:tgtEl>
                                          <p:spTgt spid="2">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Autofit/>
          </a:bodyPr>
          <a:lstStyle/>
          <a:p>
            <a:r>
              <a:rPr lang="fa-IR" sz="3200" dirty="0" smtClean="0">
                <a:cs typeface="B Titr" pitchFamily="2" charset="-78"/>
              </a:rPr>
              <a:t>پیشنهادهای کاربردی برای پیشگیری از بحران رسانه ای</a:t>
            </a:r>
            <a:endParaRPr lang="fa-IR" sz="3200" dirty="0">
              <a:cs typeface="B Titr" pitchFamily="2" charset="-78"/>
            </a:endParaRPr>
          </a:p>
        </p:txBody>
      </p:sp>
      <p:sp>
        <p:nvSpPr>
          <p:cNvPr id="3" name="Content Placeholder 2"/>
          <p:cNvSpPr>
            <a:spLocks noGrp="1"/>
          </p:cNvSpPr>
          <p:nvPr>
            <p:ph idx="1"/>
          </p:nvPr>
        </p:nvSpPr>
        <p:spPr>
          <a:xfrm>
            <a:off x="457200" y="1600200"/>
            <a:ext cx="8229600" cy="4686320"/>
          </a:xfrm>
        </p:spPr>
        <p:txBody>
          <a:bodyPr>
            <a:normAutofit fontScale="70000" lnSpcReduction="20000"/>
          </a:bodyPr>
          <a:lstStyle/>
          <a:p>
            <a:pPr marL="266700" indent="-266700">
              <a:buBlip>
                <a:blip r:embed="rId2"/>
              </a:buBlip>
            </a:pPr>
            <a:r>
              <a:rPr lang="fa-IR" dirty="0" smtClean="0"/>
              <a:t>رسانه </a:t>
            </a:r>
            <a:r>
              <a:rPr lang="fa-IR" dirty="0" smtClean="0"/>
              <a:t>های موثر ارگان </a:t>
            </a:r>
            <a:r>
              <a:rPr lang="fa-IR" dirty="0" smtClean="0"/>
              <a:t>خود را شناخته و تهیه بولتن های موضوعی تهیه کنید</a:t>
            </a:r>
            <a:endParaRPr lang="fa-IR" dirty="0" smtClean="0"/>
          </a:p>
          <a:p>
            <a:pPr marL="266700" indent="-266700">
              <a:buBlip>
                <a:blip r:embed="rId2"/>
              </a:buBlip>
            </a:pPr>
            <a:r>
              <a:rPr lang="fa-IR" dirty="0" smtClean="0"/>
              <a:t>بولتن کافی نیست تحلیل </a:t>
            </a:r>
            <a:r>
              <a:rPr lang="fa-IR" dirty="0" smtClean="0"/>
              <a:t>محتوای تخصصی و </a:t>
            </a:r>
            <a:r>
              <a:rPr lang="fa-IR" dirty="0" smtClean="0"/>
              <a:t>عمومی را به طور مستمر انجام دهید</a:t>
            </a:r>
            <a:endParaRPr lang="fa-IR" dirty="0" smtClean="0"/>
          </a:p>
          <a:p>
            <a:pPr marL="266700" indent="-266700">
              <a:buBlip>
                <a:blip r:embed="rId2"/>
              </a:buBlip>
            </a:pPr>
            <a:r>
              <a:rPr lang="fa-IR" dirty="0" smtClean="0"/>
              <a:t>برای هر خبر منفی شناسنامه جامع حاوی مشخصات رسانه و خبرنگاران آن تهیه کنید.</a:t>
            </a:r>
          </a:p>
          <a:p>
            <a:pPr marL="266700" indent="-266700">
              <a:buBlip>
                <a:blip r:embed="rId2"/>
              </a:buBlip>
            </a:pPr>
            <a:r>
              <a:rPr lang="fa-IR" dirty="0" smtClean="0"/>
              <a:t>قدرت، نفوذ و تاثیر </a:t>
            </a:r>
            <a:r>
              <a:rPr lang="fa-IR" dirty="0" smtClean="0"/>
              <a:t>رسانه ها </a:t>
            </a:r>
            <a:r>
              <a:rPr lang="fa-IR" dirty="0" smtClean="0"/>
              <a:t>را در ذهن مدیران </a:t>
            </a:r>
            <a:r>
              <a:rPr lang="fa-IR" dirty="0" smtClean="0"/>
              <a:t>ارشد </a:t>
            </a:r>
            <a:r>
              <a:rPr lang="fa-IR" dirty="0" smtClean="0"/>
              <a:t>سازمان برجسته کنید</a:t>
            </a:r>
            <a:endParaRPr lang="fa-IR" dirty="0" smtClean="0"/>
          </a:p>
          <a:p>
            <a:pPr marL="266700" indent="-266700">
              <a:buBlip>
                <a:blip r:embed="rId2"/>
              </a:buBlip>
            </a:pPr>
            <a:r>
              <a:rPr lang="fa-IR" dirty="0" smtClean="0"/>
              <a:t>تاثیر تک خبر </a:t>
            </a:r>
            <a:r>
              <a:rPr lang="fa-IR" dirty="0" smtClean="0"/>
              <a:t>منفی و لزوم کنترل اخبار توسط روابط عمومی </a:t>
            </a:r>
            <a:r>
              <a:rPr lang="fa-IR" dirty="0" smtClean="0"/>
              <a:t>را </a:t>
            </a:r>
            <a:r>
              <a:rPr lang="fa-IR" dirty="0" smtClean="0"/>
              <a:t>مدام بزرگ نمایی </a:t>
            </a:r>
            <a:r>
              <a:rPr lang="fa-IR" dirty="0" smtClean="0"/>
              <a:t>وتکرار </a:t>
            </a:r>
            <a:r>
              <a:rPr lang="fa-IR" dirty="0" smtClean="0"/>
              <a:t>کنید</a:t>
            </a:r>
          </a:p>
          <a:p>
            <a:pPr marL="266700" lvl="0" indent="-266700" algn="justLow" fontAlgn="base">
              <a:spcBef>
                <a:spcPct val="0"/>
              </a:spcBef>
              <a:spcAft>
                <a:spcPct val="0"/>
              </a:spcAft>
              <a:buBlip>
                <a:blip r:embed="rId2"/>
              </a:buBlip>
            </a:pPr>
            <a:r>
              <a:rPr lang="fa-IR" dirty="0" smtClean="0">
                <a:latin typeface="Times New Roman" pitchFamily="18" charset="0"/>
                <a:ea typeface="Calibri" pitchFamily="34" charset="0"/>
                <a:cs typeface="B Mitra" pitchFamily="2" charset="-78"/>
              </a:rPr>
              <a:t>در بستن </a:t>
            </a:r>
            <a:r>
              <a:rPr lang="fa-IR" dirty="0" smtClean="0">
                <a:latin typeface="Times New Roman" pitchFamily="18" charset="0"/>
                <a:ea typeface="Calibri" pitchFamily="34" charset="0"/>
                <a:cs typeface="B Mitra" pitchFamily="2" charset="-78"/>
              </a:rPr>
              <a:t>شکاف آگاهی </a:t>
            </a:r>
            <a:r>
              <a:rPr lang="fa-IR" dirty="0" smtClean="0">
                <a:latin typeface="Times New Roman" pitchFamily="18" charset="0"/>
                <a:ea typeface="Calibri" pitchFamily="34" charset="0"/>
                <a:cs typeface="B Mitra" pitchFamily="2" charset="-78"/>
              </a:rPr>
              <a:t>و اطلاعاتی روزنامه </a:t>
            </a:r>
            <a:r>
              <a:rPr lang="fa-IR" dirty="0" smtClean="0">
                <a:latin typeface="Times New Roman" pitchFamily="18" charset="0"/>
                <a:ea typeface="Calibri" pitchFamily="34" charset="0"/>
                <a:cs typeface="B Mitra" pitchFamily="2" charset="-78"/>
              </a:rPr>
              <a:t>نگاران </a:t>
            </a:r>
            <a:r>
              <a:rPr lang="fa-IR" dirty="0" smtClean="0">
                <a:latin typeface="Times New Roman" pitchFamily="18" charset="0"/>
                <a:ea typeface="Calibri" pitchFamily="34" charset="0"/>
                <a:cs typeface="B Mitra" pitchFamily="2" charset="-78"/>
              </a:rPr>
              <a:t>برنامه ریزی کنید</a:t>
            </a:r>
            <a:endParaRPr lang="en-US" sz="2400" dirty="0" smtClean="0">
              <a:latin typeface="Arial" pitchFamily="34" charset="0"/>
              <a:cs typeface="Arial" pitchFamily="34" charset="0"/>
            </a:endParaRPr>
          </a:p>
          <a:p>
            <a:pPr marL="266700" lvl="0" indent="-266700" algn="justLow" eaLnBrk="0" fontAlgn="base" hangingPunct="0">
              <a:spcBef>
                <a:spcPct val="0"/>
              </a:spcBef>
              <a:spcAft>
                <a:spcPct val="0"/>
              </a:spcAft>
              <a:buBlip>
                <a:blip r:embed="rId2"/>
              </a:buBlip>
            </a:pPr>
            <a:r>
              <a:rPr lang="fa-IR" dirty="0" smtClean="0">
                <a:latin typeface="Times New Roman" pitchFamily="18" charset="0"/>
                <a:ea typeface="Calibri" pitchFamily="34" charset="0"/>
                <a:cs typeface="B Mitra" pitchFamily="2" charset="-78"/>
              </a:rPr>
              <a:t>آموزش </a:t>
            </a:r>
            <a:r>
              <a:rPr lang="fa-IR" dirty="0" smtClean="0">
                <a:latin typeface="Times New Roman" pitchFamily="18" charset="0"/>
                <a:ea typeface="Calibri" pitchFamily="34" charset="0"/>
                <a:cs typeface="B Mitra" pitchFamily="2" charset="-78"/>
              </a:rPr>
              <a:t>روزنامه­نگاران حوزه تخصصی وظیفه روابط عمومی </a:t>
            </a:r>
            <a:r>
              <a:rPr lang="fa-IR" dirty="0" smtClean="0">
                <a:latin typeface="Times New Roman" pitchFamily="18" charset="0"/>
                <a:ea typeface="Calibri" pitchFamily="34" charset="0"/>
                <a:cs typeface="B Mitra" pitchFamily="2" charset="-78"/>
              </a:rPr>
              <a:t>را وظیفه مسلم خود بدانید:</a:t>
            </a:r>
            <a:endParaRPr lang="fa-IR" dirty="0" smtClean="0">
              <a:latin typeface="Times New Roman" pitchFamily="18" charset="0"/>
              <a:ea typeface="Calibri" pitchFamily="34" charset="0"/>
              <a:cs typeface="B Mitra" pitchFamily="2" charset="-78"/>
            </a:endParaRPr>
          </a:p>
          <a:p>
            <a:pPr marL="666750" lvl="1" indent="-266700" algn="justLow" eaLnBrk="0" fontAlgn="base" hangingPunct="0">
              <a:spcBef>
                <a:spcPct val="0"/>
              </a:spcBef>
              <a:spcAft>
                <a:spcPct val="0"/>
              </a:spcAft>
              <a:buFont typeface="Arial" pitchFamily="34" charset="0"/>
              <a:buChar char="•"/>
            </a:pPr>
            <a:r>
              <a:rPr lang="fa-IR" dirty="0" smtClean="0">
                <a:latin typeface="Times New Roman" pitchFamily="18" charset="0"/>
                <a:ea typeface="Calibri" pitchFamily="34" charset="0"/>
                <a:cs typeface="B Mitra" pitchFamily="2" charset="-78"/>
              </a:rPr>
              <a:t>برگزاری کارگاه آموزشی، ب</a:t>
            </a:r>
          </a:p>
          <a:p>
            <a:pPr marL="666750" lvl="1" indent="-266700" algn="justLow" eaLnBrk="0" fontAlgn="base" hangingPunct="0">
              <a:spcBef>
                <a:spcPct val="0"/>
              </a:spcBef>
              <a:spcAft>
                <a:spcPct val="0"/>
              </a:spcAft>
              <a:buFont typeface="Arial" pitchFamily="34" charset="0"/>
              <a:buChar char="•"/>
            </a:pPr>
            <a:r>
              <a:rPr lang="fa-IR" dirty="0" smtClean="0">
                <a:latin typeface="Times New Roman" pitchFamily="18" charset="0"/>
                <a:ea typeface="Calibri" pitchFamily="34" charset="0"/>
                <a:cs typeface="B Mitra" pitchFamily="2" charset="-78"/>
              </a:rPr>
              <a:t>برگزاری بازدید به همراه کارشناسان، </a:t>
            </a:r>
          </a:p>
          <a:p>
            <a:pPr marL="666750" lvl="1" indent="-266700" algn="justLow" eaLnBrk="0" fontAlgn="base" hangingPunct="0">
              <a:spcBef>
                <a:spcPct val="0"/>
              </a:spcBef>
              <a:spcAft>
                <a:spcPct val="0"/>
              </a:spcAft>
              <a:buFont typeface="Arial" pitchFamily="34" charset="0"/>
              <a:buChar char="•"/>
            </a:pPr>
            <a:r>
              <a:rPr lang="fa-IR" dirty="0" smtClean="0">
                <a:latin typeface="Times New Roman" pitchFamily="18" charset="0"/>
                <a:ea typeface="Calibri" pitchFamily="34" charset="0"/>
                <a:cs typeface="B Mitra" pitchFamily="2" charset="-78"/>
              </a:rPr>
              <a:t>انتشار کتابچه راهنما و بروشورهای اطلاعاتی</a:t>
            </a:r>
            <a:endParaRPr lang="en-US" sz="2000" dirty="0" smtClean="0">
              <a:latin typeface="Arial" pitchFamily="34" charset="0"/>
              <a:cs typeface="Arial" pitchFamily="34" charset="0"/>
            </a:endParaRPr>
          </a:p>
          <a:p>
            <a:pPr marL="266700" lvl="0" indent="-266700" algn="justLow" eaLnBrk="0" fontAlgn="base" hangingPunct="0">
              <a:spcBef>
                <a:spcPct val="0"/>
              </a:spcBef>
              <a:spcAft>
                <a:spcPct val="0"/>
              </a:spcAft>
              <a:buBlip>
                <a:blip r:embed="rId2"/>
              </a:buBlip>
            </a:pPr>
            <a:r>
              <a:rPr lang="fa-IR" dirty="0" smtClean="0">
                <a:latin typeface="Times New Roman" pitchFamily="18" charset="0"/>
                <a:ea typeface="Calibri" pitchFamily="34" charset="0"/>
                <a:cs typeface="B Mitra" pitchFamily="2" charset="-78"/>
              </a:rPr>
              <a:t>تهیه بانک اطلاعات منتقدان و خبرنگاران و رصد عملکرد و رسانه های مورد تاکید </a:t>
            </a:r>
            <a:r>
              <a:rPr lang="fa-IR" dirty="0" smtClean="0">
                <a:latin typeface="Times New Roman" pitchFamily="18" charset="0"/>
                <a:ea typeface="Calibri" pitchFamily="34" charset="0"/>
                <a:cs typeface="B Mitra" pitchFamily="2" charset="-78"/>
              </a:rPr>
              <a:t>آنها بروز کنید</a:t>
            </a:r>
            <a:endParaRPr lang="fa-IR" dirty="0" smtClean="0">
              <a:latin typeface="Times New Roman" pitchFamily="18" charset="0"/>
              <a:ea typeface="Calibri" pitchFamily="34" charset="0"/>
              <a:cs typeface="B Mitra" pitchFamily="2" charset="-78"/>
            </a:endParaRPr>
          </a:p>
          <a:p>
            <a:pPr marL="266700" lvl="0" indent="-266700" algn="justLow" eaLnBrk="0" fontAlgn="base" hangingPunct="0">
              <a:spcBef>
                <a:spcPct val="0"/>
              </a:spcBef>
              <a:spcAft>
                <a:spcPct val="0"/>
              </a:spcAft>
              <a:buBlip>
                <a:blip r:embed="rId2"/>
              </a:buBlip>
            </a:pPr>
            <a:r>
              <a:rPr lang="fa-IR" sz="4000" dirty="0" smtClean="0">
                <a:latin typeface="Times New Roman" pitchFamily="18" charset="0"/>
                <a:cs typeface="B Mitra" pitchFamily="2" charset="-78"/>
              </a:rPr>
              <a:t>با پیگیری و پاسخدهی به منتقدان –کارشناس و دلسوز و نشان دادن اقدامات عملی در جهت شبهات آنها، احساس </a:t>
            </a:r>
            <a:r>
              <a:rPr lang="fa-IR" sz="4000" b="1" dirty="0" smtClean="0">
                <a:effectLst>
                  <a:outerShdw blurRad="38100" dist="38100" dir="2700000" algn="tl">
                    <a:srgbClr val="000000">
                      <a:alpha val="43137"/>
                    </a:srgbClr>
                  </a:outerShdw>
                </a:effectLst>
                <a:latin typeface="Times New Roman" pitchFamily="18" charset="0"/>
                <a:cs typeface="B Mitra" pitchFamily="2" charset="-78"/>
              </a:rPr>
              <a:t>جدی گرفته شدن </a:t>
            </a:r>
            <a:r>
              <a:rPr lang="fa-IR" sz="4000" dirty="0" smtClean="0">
                <a:latin typeface="Times New Roman" pitchFamily="18" charset="0"/>
                <a:cs typeface="B Mitra" pitchFamily="2" charset="-78"/>
              </a:rPr>
              <a:t>را در آنها ایجاد کنید </a:t>
            </a:r>
          </a:p>
          <a:p>
            <a:pPr marL="266700" lvl="0" indent="-266700" algn="justLow" eaLnBrk="0" fontAlgn="base" hangingPunct="0">
              <a:spcBef>
                <a:spcPct val="0"/>
              </a:spcBef>
              <a:spcAft>
                <a:spcPct val="0"/>
              </a:spcAft>
              <a:buBlip>
                <a:blip r:embed="rId2"/>
              </a:buBlip>
            </a:pPr>
            <a:r>
              <a:rPr lang="fa-IR" sz="4000" dirty="0" smtClean="0">
                <a:latin typeface="Times New Roman" pitchFamily="18" charset="0"/>
                <a:cs typeface="B Mitra" pitchFamily="2" charset="-78"/>
              </a:rPr>
              <a:t>از انسداد ارتباطی با منتقدان و خبرنگاران بپرهیزید</a:t>
            </a:r>
            <a:endParaRPr lang="fa-IR" sz="4000" dirty="0" smtClean="0">
              <a:latin typeface="Arial" pitchFamily="34" charset="0"/>
              <a:cs typeface="Arial" pitchFamily="34" charset="0"/>
            </a:endParaRPr>
          </a:p>
          <a:p>
            <a:endParaRPr lang="fa-IR" dirty="0"/>
          </a:p>
        </p:txBody>
      </p:sp>
    </p:spTree>
  </p:cSld>
  <p:clrMapOvr>
    <a:masterClrMapping/>
  </p:clrMapOvr>
  <p:transition>
    <p:pull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2"/>
            <a:ext cx="7772400" cy="3600450"/>
          </a:xfrm>
        </p:spPr>
        <p:txBody>
          <a:bodyPr>
            <a:normAutofit fontScale="90000"/>
          </a:bodyPr>
          <a:lstStyle/>
          <a:p>
            <a:r>
              <a:rPr lang="fa-IR" dirty="0" smtClean="0"/>
              <a:t/>
            </a:r>
            <a:br>
              <a:rPr lang="fa-IR" dirty="0" smtClean="0"/>
            </a:br>
            <a:r>
              <a:rPr lang="fa-IR" dirty="0" smtClean="0"/>
              <a:t>بحران ممکن است ناگهانی رخ دهد و پیش بینی نشده باشد، ولی تقریبا هیچ بحرانی غیرقابل پیش بینی نیست. بحران ها مانند آتشنشان­ها هستند، علائم هشداردهنده از قبل نمایان می­شوند و حداقل توسط چشمان آموزش دیده قابل مشاهده هستند. (اسمیت:46،1390) </a:t>
            </a:r>
            <a:r>
              <a:rPr lang="fa-IR" b="1" dirty="0" smtClean="0">
                <a:effectLst>
                  <a:outerShdw blurRad="38100" dist="38100" dir="2700000" algn="tl">
                    <a:srgbClr val="000000">
                      <a:alpha val="43137"/>
                    </a:srgbClr>
                  </a:outerShdw>
                </a:effectLst>
              </a:rPr>
              <a:t/>
            </a:r>
            <a:br>
              <a:rPr lang="fa-IR" b="1" dirty="0" smtClean="0">
                <a:effectLst>
                  <a:outerShdw blurRad="38100" dist="38100" dir="2700000" algn="tl">
                    <a:srgbClr val="000000">
                      <a:alpha val="43137"/>
                    </a:srgbClr>
                  </a:outerShdw>
                </a:effectLst>
              </a:rPr>
            </a:br>
            <a:r>
              <a:rPr lang="fa-IR" b="1" dirty="0" smtClean="0">
                <a:effectLst>
                  <a:outerShdw blurRad="38100" dist="38100" dir="2700000" algn="tl">
                    <a:srgbClr val="000000">
                      <a:alpha val="43137"/>
                    </a:srgbClr>
                  </a:outerShdw>
                </a:effectLst>
              </a:rPr>
              <a:t>تا هرگز نگوییم</a:t>
            </a:r>
            <a:endParaRPr lang="fa-IR"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57224" y="4605358"/>
            <a:ext cx="7643866" cy="1752600"/>
          </a:xfrm>
        </p:spPr>
        <p:txBody>
          <a:bodyPr>
            <a:noAutofit/>
          </a:bodyPr>
          <a:lstStyle/>
          <a:p>
            <a:r>
              <a:rPr lang="fa-IR" sz="6600" dirty="0" smtClean="0">
                <a:solidFill>
                  <a:schemeClr val="tx1"/>
                </a:solidFill>
                <a:effectLst>
                  <a:outerShdw blurRad="38100" dist="38100" dir="2700000" algn="tl">
                    <a:srgbClr val="000000">
                      <a:alpha val="43137"/>
                    </a:srgbClr>
                  </a:outerShdw>
                </a:effectLst>
                <a:cs typeface="B Titr" pitchFamily="2" charset="-78"/>
              </a:rPr>
              <a:t>چه کسی پنیر مرا خورد؟</a:t>
            </a:r>
            <a:endParaRPr lang="fa-IR" sz="6600" dirty="0">
              <a:solidFill>
                <a:schemeClr val="tx1"/>
              </a:solidFill>
              <a:effectLst>
                <a:outerShdw blurRad="38100" dist="38100" dir="2700000" algn="tl">
                  <a:srgbClr val="000000">
                    <a:alpha val="43137"/>
                  </a:srgbClr>
                </a:outerShdw>
              </a:effectLst>
              <a:cs typeface="B Titr"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1214422"/>
            <a:ext cx="8429684" cy="2643206"/>
          </a:xfrm>
        </p:spPr>
        <p:txBody>
          <a:bodyPr>
            <a:normAutofit fontScale="70000" lnSpcReduction="20000"/>
          </a:bodyPr>
          <a:lstStyle/>
          <a:p>
            <a:pPr marL="0" indent="0" algn="just">
              <a:buNone/>
            </a:pPr>
            <a:r>
              <a:rPr lang="fa-IR" dirty="0" smtClean="0">
                <a:cs typeface="B Yagut" pitchFamily="2" charset="-78"/>
              </a:rPr>
              <a:t>سد سیمره در حدفاصل بین استان لرستان و ایلام واقع شده است. مطالعات اولیه این طرح در سال 1351 و مطالعات مرحله شناخت طرح سرشاخه­های کرخه در سال 1369 انجام شد. </a:t>
            </a:r>
          </a:p>
          <a:p>
            <a:pPr marL="0" indent="0" algn="just">
              <a:buNone/>
            </a:pPr>
            <a:r>
              <a:rPr lang="fa-IR" dirty="0" smtClean="0">
                <a:cs typeface="B Yagut" pitchFamily="2" charset="-78"/>
              </a:rPr>
              <a:t>مطالعات مقدماتی سدسیمره در آذرماه 1372 آغاز و در سال 1375 به اتمام رسید. </a:t>
            </a:r>
          </a:p>
          <a:p>
            <a:pPr marL="0" indent="0" algn="just">
              <a:buNone/>
            </a:pPr>
            <a:r>
              <a:rPr lang="fa-IR" dirty="0" smtClean="0">
                <a:cs typeface="B Yagut" pitchFamily="2" charset="-78"/>
              </a:rPr>
              <a:t>مطالعات مرحله دوم این طرح در تیرماه 1376 آغاز گردید. در سال 1382 با پایان احداث تونل­ها، عملیات انحراف آب انجام گردید.</a:t>
            </a:r>
          </a:p>
          <a:p>
            <a:pPr marL="0" indent="0" algn="just">
              <a:buNone/>
            </a:pPr>
            <a:r>
              <a:rPr lang="fa-IR" dirty="0" smtClean="0">
                <a:cs typeface="B Yagut" pitchFamily="2" charset="-78"/>
              </a:rPr>
              <a:t> این سد در 29 اردیبهشت 1390 به طور رسمی توسط رئیس جمهور وقت، محمود احمدی نژاد، آبگیری شد. </a:t>
            </a:r>
            <a:endParaRPr lang="en-US" dirty="0" smtClean="0">
              <a:cs typeface="B Yagut" pitchFamily="2" charset="-78"/>
            </a:endParaRPr>
          </a:p>
          <a:p>
            <a:endParaRPr lang="fa-IR" dirty="0">
              <a:cs typeface="B Yagut" pitchFamily="2" charset="-78"/>
            </a:endParaRPr>
          </a:p>
        </p:txBody>
      </p:sp>
      <p:sp>
        <p:nvSpPr>
          <p:cNvPr id="10" name="TextBox 9"/>
          <p:cNvSpPr txBox="1"/>
          <p:nvPr/>
        </p:nvSpPr>
        <p:spPr>
          <a:xfrm>
            <a:off x="1857356" y="428604"/>
            <a:ext cx="5643602"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algn="ctr"/>
            <a:r>
              <a:rPr lang="fa-IR" sz="3600" b="1" dirty="0" smtClean="0">
                <a:cs typeface="B Titr" pitchFamily="2" charset="-78"/>
              </a:rPr>
              <a:t>معرفی پروژه سد و نیروگاه سیمره</a:t>
            </a:r>
            <a:endParaRPr lang="fa-IR" sz="3600" b="1" dirty="0">
              <a:cs typeface="B Titr" pitchFamily="2" charset="-78"/>
            </a:endParaRPr>
          </a:p>
        </p:txBody>
      </p:sp>
      <p:pic>
        <p:nvPicPr>
          <p:cNvPr id="6" name="Picture 2" descr="E:\Saymareh\گزارشات\گزارش مدیر عامل جدید 890215\Copy of karkheh.jpg"/>
          <p:cNvPicPr>
            <a:picLocks noChangeAspect="1" noChangeArrowheads="1"/>
          </p:cNvPicPr>
          <p:nvPr/>
        </p:nvPicPr>
        <p:blipFill>
          <a:blip r:embed="rId2" cstate="print"/>
          <a:srcRect/>
          <a:stretch>
            <a:fillRect/>
          </a:stretch>
        </p:blipFill>
        <p:spPr bwMode="auto">
          <a:xfrm>
            <a:off x="4857752" y="3682262"/>
            <a:ext cx="3786214" cy="2852782"/>
          </a:xfrm>
          <a:prstGeom prst="rect">
            <a:avLst/>
          </a:prstGeom>
          <a:ln>
            <a:noFill/>
          </a:ln>
          <a:effectLst>
            <a:outerShdw blurRad="292100" dist="139700" dir="2700000" algn="tl" rotWithShape="0">
              <a:srgbClr val="333333">
                <a:alpha val="65000"/>
              </a:srgbClr>
            </a:outerShdw>
          </a:effectLst>
        </p:spPr>
      </p:pic>
      <p:pic>
        <p:nvPicPr>
          <p:cNvPr id="8" name="Picture 35" descr="C:\Documents and Settings\ebrahimipour\Desktop\power pon 11\89-03-27 (17).JPG"/>
          <p:cNvPicPr>
            <a:picLocks noChangeAspect="1" noChangeArrowheads="1"/>
          </p:cNvPicPr>
          <p:nvPr/>
        </p:nvPicPr>
        <p:blipFill>
          <a:blip r:embed="rId3" cstate="print"/>
          <a:stretch>
            <a:fillRect/>
          </a:stretch>
        </p:blipFill>
        <p:spPr bwMode="auto">
          <a:xfrm>
            <a:off x="214282" y="3643314"/>
            <a:ext cx="4301028" cy="285749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0.14167 -0.14584 L 1.23628 -1.23658 " pathEditMode="relative" rAng="0" ptsTypes="AA">
                                      <p:cBhvr>
                                        <p:cTn id="6" dur="2000" fill="hold"/>
                                        <p:tgtEl>
                                          <p:spTgt spid="6"/>
                                        </p:tgtEl>
                                        <p:attrNameLst>
                                          <p:attrName>ppt_x</p:attrName>
                                          <p:attrName>ppt_y</p:attrName>
                                        </p:attrNameLst>
                                      </p:cBhvr>
                                      <p:rCtr x="689" y="-5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500042"/>
            <a:ext cx="1757346" cy="3571900"/>
          </a:xfrm>
          <a:gradFill flip="none" rotWithShape="1">
            <a:gsLst>
              <a:gs pos="0">
                <a:schemeClr val="lt2">
                  <a:tint val="40000"/>
                  <a:satMod val="350000"/>
                </a:schemeClr>
              </a:gs>
              <a:gs pos="40000">
                <a:schemeClr val="lt2">
                  <a:tint val="45000"/>
                  <a:shade val="99000"/>
                  <a:satMod val="350000"/>
                </a:schemeClr>
              </a:gs>
              <a:gs pos="100000">
                <a:schemeClr val="lt2">
                  <a:shade val="20000"/>
                  <a:satMod val="255000"/>
                </a:schemeClr>
              </a:gs>
            </a:gsLst>
            <a:path path="circle">
              <a:fillToRect l="50000" t="50000" r="50000" b="50000"/>
            </a:path>
            <a:tileRect/>
          </a:gradFill>
        </p:spPr>
        <p:style>
          <a:lnRef idx="0">
            <a:schemeClr val="accent2"/>
          </a:lnRef>
          <a:fillRef idx="1002">
            <a:schemeClr val="lt2"/>
          </a:fillRef>
          <a:effectRef idx="3">
            <a:schemeClr val="accent2"/>
          </a:effectRef>
          <a:fontRef idx="minor">
            <a:schemeClr val="lt1"/>
          </a:fontRef>
        </p:style>
        <p:txBody>
          <a:bodyPr>
            <a:normAutofit/>
          </a:bodyPr>
          <a:lstStyle/>
          <a:p>
            <a:r>
              <a:rPr lang="fa-IR" dirty="0" smtClean="0">
                <a:solidFill>
                  <a:schemeClr val="tx1"/>
                </a:solidFill>
                <a:effectLst>
                  <a:outerShdw blurRad="38100" dist="38100" dir="2700000" algn="tl">
                    <a:srgbClr val="000000">
                      <a:alpha val="43137"/>
                    </a:srgbClr>
                  </a:outerShdw>
                </a:effectLst>
                <a:cs typeface="B Titr" pitchFamily="2" charset="-78"/>
              </a:rPr>
              <a:t>آثار باستانی مخزن سد سیمره</a:t>
            </a:r>
            <a:endParaRPr lang="fa-IR" dirty="0">
              <a:solidFill>
                <a:schemeClr val="tx1"/>
              </a:solidFill>
              <a:effectLst>
                <a:outerShdw blurRad="38100" dist="38100" dir="2700000" algn="tl">
                  <a:srgbClr val="000000">
                    <a:alpha val="43137"/>
                  </a:srgbClr>
                </a:outerShdw>
              </a:effectLst>
              <a:cs typeface="B Titr" pitchFamily="2" charset="-78"/>
            </a:endParaRPr>
          </a:p>
        </p:txBody>
      </p:sp>
      <p:sp>
        <p:nvSpPr>
          <p:cNvPr id="3" name="Content Placeholder 2"/>
          <p:cNvSpPr>
            <a:spLocks noGrp="1"/>
          </p:cNvSpPr>
          <p:nvPr>
            <p:ph idx="1"/>
          </p:nvPr>
        </p:nvSpPr>
        <p:spPr>
          <a:xfrm>
            <a:off x="2714612" y="428604"/>
            <a:ext cx="6143668" cy="6000792"/>
          </a:xfrm>
        </p:spPr>
        <p:txBody>
          <a:bodyPr>
            <a:normAutofit fontScale="70000" lnSpcReduction="20000"/>
          </a:bodyPr>
          <a:lstStyle/>
          <a:p>
            <a:pPr marL="0" indent="0" algn="just">
              <a:buNone/>
            </a:pPr>
            <a:r>
              <a:rPr lang="fa-IR" dirty="0" smtClean="0">
                <a:cs typeface="B Yagut" pitchFamily="2" charset="-78"/>
              </a:rPr>
              <a:t>مسئولان سدسیمره از سال 1375 مکاتباتی با استانداری و </a:t>
            </a:r>
            <a:r>
              <a:rPr lang="fa-IR" b="1" i="1" dirty="0" smtClean="0">
                <a:cs typeface="B Yagut" pitchFamily="2" charset="-78"/>
              </a:rPr>
              <a:t>سازمان میراث فرهنگی ایلام </a:t>
            </a:r>
            <a:r>
              <a:rPr lang="fa-IR" dirty="0" smtClean="0">
                <a:cs typeface="B Yagut" pitchFamily="2" charset="-78"/>
              </a:rPr>
              <a:t>جهت بررسی آثار باستاتی و فرهنگی محدوده مخزن سیمره داشت که متاسفانه پاسخی به دنبال نداشت. </a:t>
            </a:r>
          </a:p>
          <a:p>
            <a:pPr marL="0" indent="0" algn="just">
              <a:buNone/>
            </a:pPr>
            <a:endParaRPr lang="fa-IR" dirty="0" smtClean="0">
              <a:cs typeface="B Yagut" pitchFamily="2" charset="-78"/>
            </a:endParaRPr>
          </a:p>
          <a:p>
            <a:pPr marL="0" indent="0" algn="just">
              <a:buNone/>
            </a:pPr>
            <a:r>
              <a:rPr lang="fa-IR" dirty="0" smtClean="0">
                <a:cs typeface="B Yagut" pitchFamily="2" charset="-78"/>
              </a:rPr>
              <a:t>پس از ابلاغ </a:t>
            </a:r>
            <a:r>
              <a:rPr lang="fa-IR" b="1" dirty="0" smtClean="0">
                <a:cs typeface="B Yagut" pitchFamily="2" charset="-78"/>
              </a:rPr>
              <a:t>آیین نامه بند ج ماده 114 قانون برنامه چهارم توسعه اقتصادی، اجتماعی و فرهنگی جمهوری اسلامی ایران</a:t>
            </a:r>
            <a:r>
              <a:rPr lang="fa-IR" dirty="0" smtClean="0">
                <a:cs typeface="B Yagut" pitchFamily="2" charset="-78"/>
              </a:rPr>
              <a:t> در سال 1384، مکاتبات طرح با سازمان میراث فرهنگی وارد فاز اجرایی شد. </a:t>
            </a:r>
          </a:p>
          <a:p>
            <a:pPr marL="0" indent="0" algn="just">
              <a:buNone/>
            </a:pPr>
            <a:endParaRPr lang="fa-IR" dirty="0" smtClean="0">
              <a:cs typeface="B Yagut" pitchFamily="2" charset="-78"/>
            </a:endParaRPr>
          </a:p>
          <a:p>
            <a:pPr marL="0" indent="0" algn="just">
              <a:buNone/>
            </a:pPr>
            <a:r>
              <a:rPr lang="fa-IR" dirty="0" smtClean="0">
                <a:cs typeface="B Yagut" pitchFamily="2" charset="-78"/>
              </a:rPr>
              <a:t>در سال 1386 قرارداد </a:t>
            </a:r>
            <a:r>
              <a:rPr lang="fa-IR" dirty="0" smtClean="0">
                <a:solidFill>
                  <a:schemeClr val="tx1">
                    <a:lumMod val="95000"/>
                    <a:lumOff val="5000"/>
                  </a:schemeClr>
                </a:solidFill>
                <a:effectLst>
                  <a:outerShdw blurRad="38100" dist="38100" dir="2700000" algn="tl">
                    <a:srgbClr val="000000">
                      <a:alpha val="43137"/>
                    </a:srgbClr>
                  </a:outerShdw>
                </a:effectLst>
                <a:cs typeface="B Mitra" pitchFamily="2" charset="-78"/>
              </a:rPr>
              <a:t>عملیات کاوش، لایه نگاری و مستندسازی در</a:t>
            </a:r>
            <a:r>
              <a:rPr lang="en-US" dirty="0" smtClean="0">
                <a:solidFill>
                  <a:schemeClr val="tx1">
                    <a:lumMod val="95000"/>
                    <a:lumOff val="5000"/>
                  </a:schemeClr>
                </a:solidFill>
                <a:effectLst>
                  <a:outerShdw blurRad="38100" dist="38100" dir="2700000" algn="tl">
                    <a:srgbClr val="000000">
                      <a:alpha val="43137"/>
                    </a:srgbClr>
                  </a:outerShdw>
                </a:effectLst>
                <a:cs typeface="B Mitra" pitchFamily="2" charset="-78"/>
              </a:rPr>
              <a:t> </a:t>
            </a:r>
            <a:r>
              <a:rPr lang="fa-IR" dirty="0" smtClean="0">
                <a:solidFill>
                  <a:schemeClr val="tx1">
                    <a:lumMod val="95000"/>
                    <a:lumOff val="5000"/>
                  </a:schemeClr>
                </a:solidFill>
                <a:effectLst>
                  <a:outerShdw blurRad="38100" dist="38100" dir="2700000" algn="tl">
                    <a:srgbClr val="000000">
                      <a:alpha val="43137"/>
                    </a:srgbClr>
                  </a:outerShdw>
                </a:effectLst>
                <a:cs typeface="B Mitra" pitchFamily="2" charset="-78"/>
              </a:rPr>
              <a:t>محوطه </a:t>
            </a:r>
            <a:r>
              <a:rPr lang="fa-IR" dirty="0" smtClean="0">
                <a:cs typeface="B Yagut" pitchFamily="2" charset="-78"/>
              </a:rPr>
              <a:t>با </a:t>
            </a:r>
            <a:r>
              <a:rPr lang="fa-IR" b="1" i="1" dirty="0" smtClean="0">
                <a:cs typeface="B Yagut" pitchFamily="2" charset="-78"/>
              </a:rPr>
              <a:t>پژوهشکده باستان شناسی </a:t>
            </a:r>
            <a:r>
              <a:rPr lang="fa-IR" dirty="0" smtClean="0">
                <a:cs typeface="B Yagut" pitchFamily="2" charset="-78"/>
              </a:rPr>
              <a:t>سازمان میراث فرهنگی ابلاغ و عملیات نجات بخشی تا اسفند 1389 ادامه داشت و در همان تاریخ با اعلام پایان عملیات کاوش، مجوز آبگیری صادر گردد. بودجه عملیات کاوش بالغ بر</a:t>
            </a:r>
            <a:r>
              <a:rPr lang="fa-IR" dirty="0" smtClean="0">
                <a:solidFill>
                  <a:srgbClr val="FF0000"/>
                </a:solidFill>
                <a:cs typeface="B Yagut" pitchFamily="2" charset="-78"/>
              </a:rPr>
              <a:t> </a:t>
            </a:r>
            <a:r>
              <a:rPr lang="fa-IR" dirty="0" smtClean="0">
                <a:solidFill>
                  <a:srgbClr val="FF0000"/>
                </a:solidFill>
                <a:effectLst>
                  <a:outerShdw blurRad="38100" dist="38100" dir="2700000" algn="tl">
                    <a:srgbClr val="000000">
                      <a:alpha val="43137"/>
                    </a:srgbClr>
                  </a:outerShdw>
                </a:effectLst>
                <a:cs typeface="B Yagut" pitchFamily="2" charset="-78"/>
              </a:rPr>
              <a:t>یک میلیارد </a:t>
            </a:r>
            <a:r>
              <a:rPr lang="fa-IR" dirty="0" smtClean="0">
                <a:solidFill>
                  <a:srgbClr val="FF0000"/>
                </a:solidFill>
                <a:effectLst>
                  <a:outerShdw blurRad="38100" dist="38100" dir="2700000" algn="tl">
                    <a:srgbClr val="000000">
                      <a:alpha val="43137"/>
                    </a:srgbClr>
                  </a:outerShdw>
                </a:effectLst>
                <a:cs typeface="B Yagut" pitchFamily="2" charset="-78"/>
              </a:rPr>
              <a:t>تومان </a:t>
            </a:r>
            <a:r>
              <a:rPr lang="fa-IR" dirty="0" smtClean="0">
                <a:cs typeface="B Yagut" pitchFamily="2" charset="-78"/>
              </a:rPr>
              <a:t>از محل بودجه سد تامین شد.</a:t>
            </a:r>
          </a:p>
          <a:p>
            <a:pPr marL="0" indent="0" algn="just">
              <a:buNone/>
            </a:pPr>
            <a:endParaRPr lang="en-US" dirty="0" smtClean="0">
              <a:cs typeface="B Yagut" pitchFamily="2" charset="-78"/>
            </a:endParaRPr>
          </a:p>
          <a:p>
            <a:pPr marL="0" indent="0" algn="just">
              <a:buNone/>
            </a:pPr>
            <a:r>
              <a:rPr lang="fa-IR" dirty="0" smtClean="0">
                <a:cs typeface="B Yagut" pitchFamily="2" charset="-78"/>
              </a:rPr>
              <a:t>متولیان این سد جهت حفظ آثار باستانی و اشیا اکتشافی درحال </a:t>
            </a:r>
            <a:r>
              <a:rPr lang="fa-IR" b="1" dirty="0" smtClean="0">
                <a:effectLst>
                  <a:outerShdw blurRad="38100" dist="38100" dir="2700000" algn="tl">
                    <a:srgbClr val="000000">
                      <a:alpha val="43137"/>
                    </a:srgbClr>
                  </a:outerShdw>
                </a:effectLst>
                <a:cs typeface="B Yagut" pitchFamily="2" charset="-78"/>
              </a:rPr>
              <a:t>ساخت موزه در کنار سد </a:t>
            </a:r>
            <a:r>
              <a:rPr lang="fa-IR" dirty="0" smtClean="0">
                <a:cs typeface="B Yagut" pitchFamily="2" charset="-78"/>
              </a:rPr>
              <a:t>جهت نگهداری اشیا مکشوفه هستند.</a:t>
            </a:r>
          </a:p>
        </p:txBody>
      </p:sp>
      <p:pic>
        <p:nvPicPr>
          <p:cNvPr id="4" name="Picture 3" descr="DSC_3004.JPG"/>
          <p:cNvPicPr>
            <a:picLocks noChangeAspect="1"/>
          </p:cNvPicPr>
          <p:nvPr/>
        </p:nvPicPr>
        <p:blipFill>
          <a:blip r:embed="rId2" cstate="print"/>
          <a:stretch>
            <a:fillRect/>
          </a:stretch>
        </p:blipFill>
        <p:spPr>
          <a:xfrm>
            <a:off x="71438" y="4429132"/>
            <a:ext cx="2643174" cy="175554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l.jpg"/>
          <p:cNvPicPr>
            <a:picLocks noChangeAspect="1"/>
          </p:cNvPicPr>
          <p:nvPr/>
        </p:nvPicPr>
        <p:blipFill>
          <a:blip r:embed="rId2"/>
          <a:stretch>
            <a:fillRect/>
          </a:stretch>
        </p:blipFill>
        <p:spPr>
          <a:xfrm>
            <a:off x="1928794" y="48137"/>
            <a:ext cx="5037142" cy="5095375"/>
          </a:xfrm>
          <a:prstGeom prst="rect">
            <a:avLst/>
          </a:prstGeom>
        </p:spPr>
      </p:pic>
      <p:sp>
        <p:nvSpPr>
          <p:cNvPr id="3" name="Title 1"/>
          <p:cNvSpPr txBox="1">
            <a:spLocks/>
          </p:cNvSpPr>
          <p:nvPr/>
        </p:nvSpPr>
        <p:spPr>
          <a:xfrm>
            <a:off x="357158" y="5214950"/>
            <a:ext cx="8229600" cy="1643050"/>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rgbClr val="FF0000"/>
            </a:solidFill>
          </a:ln>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dirty="0" smtClean="0">
                <a:ln>
                  <a:noFill/>
                </a:ln>
                <a:solidFill>
                  <a:schemeClr val="bg1"/>
                </a:solidFill>
                <a:effectLst/>
                <a:uLnTx/>
                <a:uFillTx/>
                <a:latin typeface="+mj-lt"/>
                <a:ea typeface="+mj-ea"/>
                <a:cs typeface="B Titr" pitchFamily="2" charset="-78"/>
              </a:rPr>
              <a:t>کشف</a:t>
            </a:r>
            <a:r>
              <a:rPr kumimoji="0" lang="fa-IR" sz="3600" b="0" i="0" u="none" strike="noStrike" kern="1200" cap="none" spc="0" normalizeH="0" noProof="0" dirty="0" smtClean="0">
                <a:ln>
                  <a:noFill/>
                </a:ln>
                <a:solidFill>
                  <a:schemeClr val="bg1"/>
                </a:solidFill>
                <a:effectLst/>
                <a:uLnTx/>
                <a:uFillTx/>
                <a:latin typeface="+mj-lt"/>
                <a:ea typeface="+mj-ea"/>
                <a:cs typeface="B Titr" pitchFamily="2" charset="-78"/>
              </a:rPr>
              <a:t> </a:t>
            </a:r>
            <a:r>
              <a:rPr kumimoji="0" lang="fa-IR" sz="3600" b="0" i="0" u="none" strike="noStrike" kern="1200" cap="none" spc="0" normalizeH="0" baseline="0" noProof="0" dirty="0" smtClean="0">
                <a:ln>
                  <a:noFill/>
                </a:ln>
                <a:solidFill>
                  <a:schemeClr val="bg1"/>
                </a:solidFill>
                <a:effectLst/>
                <a:uLnTx/>
                <a:uFillTx/>
                <a:latin typeface="+mj-lt"/>
                <a:ea typeface="+mj-ea"/>
                <a:cs typeface="B Titr" pitchFamily="2" charset="-78"/>
              </a:rPr>
              <a:t>105 محوطه باستانی از دوره </a:t>
            </a:r>
            <a:r>
              <a:rPr kumimoji="0" lang="fa-IR" sz="3600" b="0" i="0" u="none" strike="noStrike" kern="1200" cap="none" spc="0" normalizeH="0" baseline="0" noProof="0" dirty="0" smtClean="0">
                <a:ln>
                  <a:noFill/>
                </a:ln>
                <a:solidFill>
                  <a:schemeClr val="bg1"/>
                </a:solidFill>
                <a:effectLst/>
                <a:uLnTx/>
                <a:uFillTx/>
                <a:latin typeface="+mj-lt"/>
                <a:ea typeface="+mj-ea"/>
                <a:cs typeface="B Titr" pitchFamily="2" charset="-78"/>
              </a:rPr>
              <a:t>پیش از تاریخ، سایر دوره های تارخی مانند </a:t>
            </a:r>
            <a:r>
              <a:rPr kumimoji="0" lang="fa-IR" sz="3600" b="0" i="0" u="none" strike="noStrike" kern="1200" cap="none" spc="0" normalizeH="0" baseline="0" noProof="0" dirty="0" smtClean="0">
                <a:ln>
                  <a:noFill/>
                </a:ln>
                <a:solidFill>
                  <a:schemeClr val="bg1"/>
                </a:solidFill>
                <a:effectLst/>
                <a:uLnTx/>
                <a:uFillTx/>
                <a:latin typeface="+mj-lt"/>
                <a:ea typeface="+mj-ea"/>
                <a:cs typeface="B Titr" pitchFamily="2" charset="-78"/>
              </a:rPr>
              <a:t>هخامنشیان، ساسانیان، اشکانیان و ...</a:t>
            </a:r>
            <a:endParaRPr kumimoji="0" lang="fa-IR" sz="3600" b="0" i="0" u="none" strike="noStrike" kern="1200" cap="none" spc="0" normalizeH="0" baseline="0" noProof="0" dirty="0">
              <a:ln>
                <a:noFill/>
              </a:ln>
              <a:solidFill>
                <a:schemeClr val="bg1"/>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SC_28311.JPG"/>
          <p:cNvPicPr>
            <a:picLocks noChangeAspect="1"/>
          </p:cNvPicPr>
          <p:nvPr/>
        </p:nvPicPr>
        <p:blipFill>
          <a:blip r:embed="rId2" cstate="print"/>
          <a:stretch>
            <a:fillRect/>
          </a:stretch>
        </p:blipFill>
        <p:spPr>
          <a:xfrm>
            <a:off x="6286512" y="2071678"/>
            <a:ext cx="2762485" cy="2071864"/>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785786" y="4357694"/>
            <a:ext cx="7643866" cy="2071702"/>
          </a:xfrm>
        </p:spPr>
        <p:style>
          <a:lnRef idx="0">
            <a:scrgbClr r="0" g="0" b="0"/>
          </a:lnRef>
          <a:fillRef idx="1002">
            <a:schemeClr val="lt2"/>
          </a:fillRef>
          <a:effectRef idx="0">
            <a:scrgbClr r="0" g="0" b="0"/>
          </a:effectRef>
          <a:fontRef idx="major"/>
        </p:style>
        <p:txBody>
          <a:bodyPr>
            <a:normAutofit fontScale="92500" lnSpcReduction="20000"/>
          </a:bodyPr>
          <a:lstStyle/>
          <a:p>
            <a:pPr algn="ctr">
              <a:buNone/>
            </a:pPr>
            <a:r>
              <a:rPr lang="fa-IR" dirty="0" smtClean="0">
                <a:cs typeface="B Yagut" pitchFamily="2" charset="-78"/>
              </a:rPr>
              <a:t>دغدغه روابط عمومی </a:t>
            </a:r>
            <a:r>
              <a:rPr lang="fa-IR" b="1" dirty="0" smtClean="0">
                <a:solidFill>
                  <a:srgbClr val="FF0000"/>
                </a:solidFill>
                <a:effectLst>
                  <a:outerShdw blurRad="38100" dist="38100" dir="2700000" algn="tl">
                    <a:srgbClr val="000000">
                      <a:alpha val="43137"/>
                    </a:srgbClr>
                  </a:outerShdw>
                </a:effectLst>
                <a:cs typeface="B Yagut" pitchFamily="2" charset="-78"/>
              </a:rPr>
              <a:t>آب و نیرو </a:t>
            </a:r>
            <a:r>
              <a:rPr lang="fa-IR" dirty="0" smtClean="0">
                <a:cs typeface="B Yagut" pitchFamily="2" charset="-78"/>
              </a:rPr>
              <a:t>در این پروژه به دلیل تکرار شدن سوژه جذاب رسانه ای به خطر افتادن میراث فرهنگی و تخریب آثار باستانی توسط یک سد برای دومین بار و نگرانی انحراف افکار عمومی درباره فرآیند سدسازی در کشور و وزارت نیرو بوده و هست.</a:t>
            </a:r>
          </a:p>
          <a:p>
            <a:pPr>
              <a:buNone/>
            </a:pPr>
            <a:endParaRPr lang="fa-IR" dirty="0" smtClean="0">
              <a:cs typeface="B Yagut" pitchFamily="2" charset="-78"/>
            </a:endParaRPr>
          </a:p>
          <a:p>
            <a:pPr>
              <a:buNone/>
            </a:pPr>
            <a:endParaRPr lang="fa-IR" dirty="0"/>
          </a:p>
        </p:txBody>
      </p:sp>
      <p:pic>
        <p:nvPicPr>
          <p:cNvPr id="4" name="Picture 3" descr="DSC_3021.JPG"/>
          <p:cNvPicPr>
            <a:picLocks noChangeAspect="1"/>
          </p:cNvPicPr>
          <p:nvPr/>
        </p:nvPicPr>
        <p:blipFill>
          <a:blip r:embed="rId3" cstate="print"/>
          <a:stretch>
            <a:fillRect/>
          </a:stretch>
        </p:blipFill>
        <p:spPr>
          <a:xfrm>
            <a:off x="-71470" y="2000240"/>
            <a:ext cx="3143240" cy="2087674"/>
          </a:xfrm>
          <a:prstGeom prst="rect">
            <a:avLst/>
          </a:prstGeom>
          <a:ln>
            <a:noFill/>
          </a:ln>
          <a:effectLst>
            <a:outerShdw blurRad="292100" dist="139700" dir="2700000" algn="tl" rotWithShape="0">
              <a:srgbClr val="333333">
                <a:alpha val="65000"/>
              </a:srgbClr>
            </a:outerShdw>
          </a:effectLst>
        </p:spPr>
      </p:pic>
      <p:pic>
        <p:nvPicPr>
          <p:cNvPr id="6" name="Picture 5" descr="DSC_2923.JPG"/>
          <p:cNvPicPr>
            <a:picLocks noChangeAspect="1"/>
          </p:cNvPicPr>
          <p:nvPr/>
        </p:nvPicPr>
        <p:blipFill>
          <a:blip r:embed="rId4" cstate="print"/>
          <a:stretch>
            <a:fillRect/>
          </a:stretch>
        </p:blipFill>
        <p:spPr>
          <a:xfrm>
            <a:off x="3286116" y="1357298"/>
            <a:ext cx="3614701" cy="2400809"/>
          </a:xfrm>
          <a:prstGeom prst="rect">
            <a:avLst/>
          </a:prstGeom>
          <a:ln>
            <a:noFill/>
          </a:ln>
          <a:effectLst>
            <a:outerShdw blurRad="292100" dist="139700" dir="2700000" algn="tl" rotWithShape="0">
              <a:srgbClr val="333333">
                <a:alpha val="65000"/>
              </a:srgbClr>
            </a:outerShdw>
          </a:effectLst>
        </p:spPr>
      </p:pic>
      <p:pic>
        <p:nvPicPr>
          <p:cNvPr id="7" name="Picture 6" descr="DSC_2896.JPG"/>
          <p:cNvPicPr>
            <a:picLocks noChangeAspect="1"/>
          </p:cNvPicPr>
          <p:nvPr/>
        </p:nvPicPr>
        <p:blipFill>
          <a:blip r:embed="rId5" cstate="print"/>
          <a:stretch>
            <a:fillRect/>
          </a:stretch>
        </p:blipFill>
        <p:spPr>
          <a:xfrm>
            <a:off x="857224" y="-329131"/>
            <a:ext cx="3614701" cy="2400809"/>
          </a:xfrm>
          <a:prstGeom prst="rect">
            <a:avLst/>
          </a:prstGeom>
          <a:ln>
            <a:noFill/>
          </a:ln>
          <a:effectLst>
            <a:outerShdw blurRad="292100" dist="139700" dir="2700000" algn="tl" rotWithShape="0">
              <a:srgbClr val="333333">
                <a:alpha val="65000"/>
              </a:srgbClr>
            </a:outerShdw>
          </a:effectLst>
        </p:spPr>
      </p:pic>
      <p:pic>
        <p:nvPicPr>
          <p:cNvPr id="10" name="Picture 4" descr="F:\miras farhangi\sofal bastanshenasi\New Folder\DSC_28341.JPG"/>
          <p:cNvPicPr>
            <a:picLocks noChangeAspect="1" noChangeArrowheads="1"/>
          </p:cNvPicPr>
          <p:nvPr/>
        </p:nvPicPr>
        <p:blipFill>
          <a:blip r:embed="rId6" cstate="print"/>
          <a:srcRect/>
          <a:stretch>
            <a:fillRect/>
          </a:stretch>
        </p:blipFill>
        <p:spPr bwMode="auto">
          <a:xfrm>
            <a:off x="6350676" y="-24"/>
            <a:ext cx="2793356" cy="1857388"/>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14314" y="1643050"/>
            <a:ext cx="9572660" cy="1862048"/>
          </a:xfrm>
          <a:prstGeom prst="rect">
            <a:avLst/>
          </a:prstGeom>
          <a:noFill/>
          <a:scene3d>
            <a:camera prst="orthographicFront">
              <a:rot lat="0" lon="3000000" rev="1800000"/>
            </a:camera>
            <a:lightRig rig="threePt" dir="t"/>
          </a:scene3d>
        </p:spPr>
        <p:txBody>
          <a:bodyPr wrap="square" rtlCol="1">
            <a:spAutoFit/>
          </a:bodyPr>
          <a:lstStyle/>
          <a:p>
            <a:pPr algn="ctr"/>
            <a:r>
              <a:rPr lang="fa-IR" sz="8000" u="sng" dirty="0" smtClean="0">
                <a:solidFill>
                  <a:schemeClr val="bg1"/>
                </a:solidFill>
                <a:effectLst>
                  <a:outerShdw blurRad="38100" dist="38100" dir="2700000" algn="tl">
                    <a:srgbClr val="000000">
                      <a:alpha val="43137"/>
                    </a:srgbClr>
                  </a:outerShdw>
                </a:effectLst>
                <a:cs typeface="B Titr" pitchFamily="2" charset="-78"/>
              </a:rPr>
              <a:t>سیمره، </a:t>
            </a:r>
            <a:r>
              <a:rPr lang="fa-IR" sz="11500" u="sng" dirty="0" smtClean="0">
                <a:solidFill>
                  <a:schemeClr val="bg1"/>
                </a:solidFill>
                <a:effectLst>
                  <a:outerShdw blurRad="38100" dist="38100" dir="2700000" algn="tl">
                    <a:srgbClr val="000000">
                      <a:alpha val="43137"/>
                    </a:srgbClr>
                  </a:outerShdw>
                </a:effectLst>
                <a:cs typeface="B Titr" pitchFamily="2" charset="-78"/>
              </a:rPr>
              <a:t>سیوندی</a:t>
            </a:r>
            <a:r>
              <a:rPr lang="fa-IR" sz="8000" u="sng" dirty="0" smtClean="0">
                <a:solidFill>
                  <a:schemeClr val="bg1"/>
                </a:solidFill>
                <a:effectLst>
                  <a:outerShdw blurRad="38100" dist="38100" dir="2700000" algn="tl">
                    <a:srgbClr val="000000">
                      <a:alpha val="43137"/>
                    </a:srgbClr>
                  </a:outerShdw>
                </a:effectLst>
                <a:cs typeface="B Titr" pitchFamily="2" charset="-78"/>
              </a:rPr>
              <a:t> دیگر</a:t>
            </a:r>
            <a:endParaRPr lang="fa-IR" sz="8000" u="sng" dirty="0">
              <a:solidFill>
                <a:schemeClr val="bg1"/>
              </a:solidFill>
              <a:effectLst>
                <a:outerShdw blurRad="38100" dist="38100" dir="2700000" algn="tl">
                  <a:srgbClr val="000000">
                    <a:alpha val="43137"/>
                  </a:srgbClr>
                </a:outerShdw>
              </a:effectLst>
              <a:cs typeface="B Titr" pitchFamily="2" charset="-78"/>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additive="base">
                                        <p:cTn id="3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3050"/>
            <a:ext cx="8229600" cy="4786346"/>
          </a:xfrm>
        </p:spPr>
        <p:txBody>
          <a:bodyPr>
            <a:normAutofit fontScale="77500" lnSpcReduction="20000"/>
          </a:bodyPr>
          <a:lstStyle/>
          <a:p>
            <a:pPr marL="0" indent="0" algn="just">
              <a:buNone/>
            </a:pPr>
            <a:r>
              <a:rPr lang="fa-IR" sz="4600" dirty="0" smtClean="0">
                <a:cs typeface="B Titr" pitchFamily="2" charset="-78"/>
              </a:rPr>
              <a:t>بیان مسئله </a:t>
            </a:r>
          </a:p>
          <a:p>
            <a:pPr marL="0" indent="0" algn="just">
              <a:buNone/>
            </a:pPr>
            <a:r>
              <a:rPr lang="fa-IR" dirty="0" smtClean="0"/>
              <a:t>درسال های اخیر انتشار اخبار منفی در نقد سدسازی در کشور روبه افزایش بوده، گفتمان اصلی نقدها به کارشناسی نبودن ساز و کارمطالعاتی در مراحل اولیه و در حوزه ارزیابی تاثیرات اجتماعی </a:t>
            </a:r>
            <a:r>
              <a:rPr lang="fa-IR" sz="2600" dirty="0" smtClean="0"/>
              <a:t>(</a:t>
            </a:r>
            <a:r>
              <a:rPr lang="fa-IR" dirty="0" smtClean="0"/>
              <a:t>اتا</a:t>
            </a:r>
            <a:r>
              <a:rPr lang="fa-IR" sz="2600" dirty="0" smtClean="0"/>
              <a:t>)</a:t>
            </a:r>
            <a:r>
              <a:rPr lang="fa-IR" dirty="0" smtClean="0"/>
              <a:t>، اقتصادی و تاثیر بر آثار باستانی و مکان یابی احداث سدهاست. این نقدها تنها در حد انتشار خبر نبوده و در مورد سد سیوند تبدیل به بحران </a:t>
            </a:r>
            <a:r>
              <a:rPr lang="fa-IR" sz="2600" dirty="0" smtClean="0"/>
              <a:t>(</a:t>
            </a:r>
            <a:r>
              <a:rPr lang="fa-IR" dirty="0" smtClean="0"/>
              <a:t>سیاسی، اجتماعی و رسانه ای</a:t>
            </a:r>
            <a:r>
              <a:rPr lang="fa-IR" sz="2300" dirty="0" smtClean="0"/>
              <a:t>) </a:t>
            </a:r>
            <a:r>
              <a:rPr lang="fa-IR" dirty="0" smtClean="0"/>
              <a:t>شد. </a:t>
            </a:r>
          </a:p>
          <a:p>
            <a:pPr marL="0" indent="0" algn="just">
              <a:buNone/>
            </a:pPr>
            <a:endParaRPr lang="fa-IR" dirty="0" smtClean="0"/>
          </a:p>
          <a:p>
            <a:pPr marL="0" indent="0" algn="just">
              <a:buNone/>
            </a:pPr>
            <a:r>
              <a:rPr lang="hi-IN" b="1" dirty="0" smtClean="0"/>
              <a:t>شرکت </a:t>
            </a:r>
            <a:r>
              <a:rPr lang="hi-IN" b="1" dirty="0" smtClean="0">
                <a:solidFill>
                  <a:srgbClr val="FF0000"/>
                </a:solidFill>
                <a:effectLst>
                  <a:outerShdw blurRad="38100" dist="38100" dir="2700000" algn="tl">
                    <a:srgbClr val="000000">
                      <a:alpha val="43137"/>
                    </a:srgbClr>
                  </a:outerShdw>
                </a:effectLst>
              </a:rPr>
              <a:t>آب و نیرو </a:t>
            </a:r>
            <a:r>
              <a:rPr lang="hi-IN" dirty="0" smtClean="0"/>
              <a:t>هر چند مجری سد</a:t>
            </a:r>
            <a:r>
              <a:rPr lang="fa-IR" dirty="0" smtClean="0"/>
              <a:t> </a:t>
            </a:r>
            <a:r>
              <a:rPr lang="hi-IN" dirty="0" smtClean="0"/>
              <a:t>سیوند </a:t>
            </a:r>
            <a:r>
              <a:rPr lang="fa-IR" dirty="0" smtClean="0"/>
              <a:t>نیست</a:t>
            </a:r>
            <a:r>
              <a:rPr lang="hi-IN" dirty="0" smtClean="0"/>
              <a:t>، </a:t>
            </a:r>
            <a:r>
              <a:rPr lang="fa-IR" dirty="0" smtClean="0"/>
              <a:t>اما </a:t>
            </a:r>
            <a:r>
              <a:rPr lang="hi-IN" dirty="0" smtClean="0"/>
              <a:t>به</a:t>
            </a:r>
            <a:r>
              <a:rPr lang="fa-IR" dirty="0" smtClean="0"/>
              <a:t> </a:t>
            </a:r>
            <a:r>
              <a:rPr lang="hi-IN" dirty="0" smtClean="0"/>
              <a:t>عنوان متولی </a:t>
            </a:r>
            <a:r>
              <a:rPr lang="fa-IR" dirty="0" smtClean="0"/>
              <a:t>مهم </a:t>
            </a:r>
            <a:r>
              <a:rPr lang="hi-IN" dirty="0" smtClean="0"/>
              <a:t>سدسازی در کشور با پیگیری، رصد و تحلیل مستمر اخبار پیرامون </a:t>
            </a:r>
            <a:r>
              <a:rPr lang="fa-IR" dirty="0" smtClean="0"/>
              <a:t>پروژه های سدسازی</a:t>
            </a:r>
            <a:r>
              <a:rPr lang="hi-IN" dirty="0" smtClean="0"/>
              <a:t>، بانک اطلاعات و </a:t>
            </a:r>
            <a:r>
              <a:rPr lang="fa-IR" dirty="0" smtClean="0"/>
              <a:t>تحلیلی</a:t>
            </a:r>
            <a:r>
              <a:rPr lang="hi-IN" dirty="0" smtClean="0"/>
              <a:t> خود را </a:t>
            </a:r>
            <a:r>
              <a:rPr lang="fa-IR" dirty="0" smtClean="0"/>
              <a:t>کامل نمود، چراکه پیش بینی بحران آفرینی برای پروژه</a:t>
            </a:r>
            <a:r>
              <a:rPr lang="en-US" dirty="0" smtClean="0"/>
              <a:t> </a:t>
            </a:r>
            <a:r>
              <a:rPr lang="fa-IR" dirty="0" smtClean="0"/>
              <a:t>های سدسازی خود را محتمل دانسته و برآن بود تا تیم روابط عمومی را برای </a:t>
            </a:r>
            <a:r>
              <a:rPr lang="hi-IN" dirty="0" smtClean="0"/>
              <a:t>مقابله با تهدیدات و شایعه</a:t>
            </a:r>
            <a:r>
              <a:rPr lang="fa-IR" dirty="0" smtClean="0"/>
              <a:t> </a:t>
            </a:r>
            <a:r>
              <a:rPr lang="hi-IN" dirty="0" smtClean="0"/>
              <a:t>سازی</a:t>
            </a:r>
            <a:r>
              <a:rPr lang="fa-IR" dirty="0" smtClean="0"/>
              <a:t> </a:t>
            </a:r>
            <a:r>
              <a:rPr lang="hi-IN" dirty="0" smtClean="0"/>
              <a:t>های مشابه آماده </a:t>
            </a:r>
            <a:r>
              <a:rPr lang="fa-IR" dirty="0" smtClean="0"/>
              <a:t>سازد.</a:t>
            </a:r>
            <a:endParaRPr lang="en-US" dirty="0"/>
          </a:p>
        </p:txBody>
      </p:sp>
      <p:sp>
        <p:nvSpPr>
          <p:cNvPr id="5" name="Title 2"/>
          <p:cNvSpPr txBox="1">
            <a:spLocks/>
          </p:cNvSpPr>
          <p:nvPr/>
        </p:nvSpPr>
        <p:spPr>
          <a:xfrm>
            <a:off x="428596" y="142852"/>
            <a:ext cx="8229600" cy="142876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1"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2800" b="1" i="0" u="none" strike="noStrike" kern="1200" cap="none" spc="0" normalizeH="0" baseline="0" noProof="0" dirty="0" smtClean="0">
                <a:ln>
                  <a:noFill/>
                </a:ln>
                <a:solidFill>
                  <a:schemeClr val="bg1"/>
                </a:solidFill>
                <a:effectLst/>
                <a:uLnTx/>
                <a:uFillTx/>
                <a:latin typeface="+mn-lt"/>
                <a:ea typeface="+mn-ea"/>
                <a:cs typeface="B Titr" pitchFamily="2" charset="-78"/>
              </a:rPr>
              <a:t>عنوان مقاله </a:t>
            </a:r>
            <a:br>
              <a:rPr kumimoji="0" lang="fa-IR" sz="2800" b="1" i="0" u="none" strike="noStrike" kern="1200" cap="none" spc="0" normalizeH="0" baseline="0" noProof="0" dirty="0" smtClean="0">
                <a:ln>
                  <a:noFill/>
                </a:ln>
                <a:solidFill>
                  <a:schemeClr val="bg1"/>
                </a:solidFill>
                <a:effectLst/>
                <a:uLnTx/>
                <a:uFillTx/>
                <a:latin typeface="+mn-lt"/>
                <a:ea typeface="+mn-ea"/>
                <a:cs typeface="B Titr" pitchFamily="2" charset="-78"/>
              </a:rPr>
            </a:br>
            <a:r>
              <a:rPr kumimoji="0" lang="fa-IR" sz="2800" b="1" i="0" u="none" strike="noStrike" kern="1200" cap="none" spc="0" normalizeH="0" baseline="0" noProof="0" dirty="0" smtClean="0">
                <a:ln>
                  <a:noFill/>
                </a:ln>
                <a:solidFill>
                  <a:schemeClr val="bg1"/>
                </a:solidFill>
                <a:effectLst/>
                <a:uLnTx/>
                <a:uFillTx/>
                <a:latin typeface="+mn-lt"/>
                <a:ea typeface="+mn-ea"/>
                <a:cs typeface="B Titr" pitchFamily="2" charset="-78"/>
              </a:rPr>
              <a:t>برنامه</a:t>
            </a:r>
            <a:r>
              <a:rPr kumimoji="0" lang="en-US" sz="2800" b="1" i="0" u="none" strike="noStrike" kern="1200" cap="none" spc="0" normalizeH="0" baseline="0" noProof="0" dirty="0" smtClean="0">
                <a:ln>
                  <a:noFill/>
                </a:ln>
                <a:solidFill>
                  <a:schemeClr val="bg1"/>
                </a:solidFill>
                <a:effectLst/>
                <a:uLnTx/>
                <a:uFillTx/>
                <a:latin typeface="+mn-lt"/>
                <a:ea typeface="+mn-ea"/>
                <a:cs typeface="B Titr" pitchFamily="2" charset="-78"/>
              </a:rPr>
              <a:t> </a:t>
            </a:r>
            <a:r>
              <a:rPr kumimoji="0" lang="fa-IR" sz="2800" b="1" i="0" u="none" strike="noStrike" kern="1200" cap="none" spc="0" normalizeH="0" baseline="0" noProof="0" dirty="0" smtClean="0">
                <a:ln>
                  <a:noFill/>
                </a:ln>
                <a:solidFill>
                  <a:schemeClr val="bg1"/>
                </a:solidFill>
                <a:effectLst/>
                <a:uLnTx/>
                <a:uFillTx/>
                <a:latin typeface="+mn-lt"/>
                <a:ea typeface="+mn-ea"/>
                <a:cs typeface="B Titr" pitchFamily="2" charset="-78"/>
              </a:rPr>
              <a:t>ریزی و مدیریت پیشگیری از بحران رسانه ای سد سیمره؛</a:t>
            </a:r>
            <a:r>
              <a:rPr kumimoji="0" lang="en-US" sz="2800" b="1" i="0" u="none" strike="noStrike" kern="1200" cap="none" spc="0" normalizeH="0" baseline="0" noProof="0" dirty="0" smtClean="0">
                <a:ln>
                  <a:noFill/>
                </a:ln>
                <a:solidFill>
                  <a:schemeClr val="bg1"/>
                </a:solidFill>
                <a:effectLst/>
                <a:uLnTx/>
                <a:uFillTx/>
                <a:latin typeface="+mn-lt"/>
                <a:ea typeface="+mn-ea"/>
                <a:cs typeface="B Titr" pitchFamily="2" charset="-78"/>
              </a:rPr>
              <a:t/>
            </a:r>
            <a:br>
              <a:rPr kumimoji="0" lang="en-US" sz="2800" b="1" i="0" u="none" strike="noStrike" kern="1200" cap="none" spc="0" normalizeH="0" baseline="0" noProof="0" dirty="0" smtClean="0">
                <a:ln>
                  <a:noFill/>
                </a:ln>
                <a:solidFill>
                  <a:schemeClr val="bg1"/>
                </a:solidFill>
                <a:effectLst/>
                <a:uLnTx/>
                <a:uFillTx/>
                <a:latin typeface="+mn-lt"/>
                <a:ea typeface="+mn-ea"/>
                <a:cs typeface="B Titr" pitchFamily="2" charset="-78"/>
              </a:rPr>
            </a:br>
            <a:r>
              <a:rPr kumimoji="0" lang="fa-IR" sz="2800" b="1" i="0" u="none" strike="noStrike" kern="1200" cap="none" spc="0" normalizeH="0" baseline="0" noProof="0" dirty="0" smtClean="0">
                <a:ln>
                  <a:noFill/>
                </a:ln>
                <a:solidFill>
                  <a:schemeClr val="bg1"/>
                </a:solidFill>
                <a:effectLst/>
                <a:uLnTx/>
                <a:uFillTx/>
                <a:latin typeface="+mn-lt"/>
                <a:ea typeface="+mn-ea"/>
                <a:cs typeface="B Titr" pitchFamily="2" charset="-78"/>
              </a:rPr>
              <a:t> با مطالعه موردی بحران رسانه ای سد سیوند</a:t>
            </a:r>
            <a:endParaRPr kumimoji="0" lang="fa-IR" sz="2800" b="1" i="0" u="none" strike="noStrike" kern="1200" cap="none" spc="0" normalizeH="0" baseline="0" noProof="0" dirty="0">
              <a:ln>
                <a:noFill/>
              </a:ln>
              <a:solidFill>
                <a:schemeClr val="bg1"/>
              </a:solidFill>
              <a:effectLst/>
              <a:uLnTx/>
              <a:uFillTx/>
              <a:latin typeface="+mn-lt"/>
              <a:ea typeface="+mn-ea"/>
              <a:cs typeface="B Titr" pitchFamily="2" charset="-78"/>
            </a:endParaRPr>
          </a:p>
        </p:txBody>
      </p:sp>
    </p:spTree>
  </p:cSld>
  <p:clrMapOvr>
    <a:masterClrMapping/>
  </p:clrMapOvr>
  <p:transition>
    <p:wipe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2220</TotalTime>
  <Words>3229</Words>
  <Application>Microsoft Office PowerPoint</Application>
  <PresentationFormat>On-screen Show (4:3)</PresentationFormat>
  <Paragraphs>364</Paragraphs>
  <Slides>41</Slides>
  <Notes>3</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برنامه ریزی و مدیریت پیشگیری از بحران رسانه ای توسط روابط عمومی</vt:lpstr>
      <vt:lpstr>وزارت نیرو شرکت توسعه منابع آب و نیروی ایران</vt:lpstr>
      <vt:lpstr>برنامه ریزی و مدیریت پروژه  پیشگیری از بحران رسانه ای سد سیمره</vt:lpstr>
      <vt:lpstr>Slide 5</vt:lpstr>
      <vt:lpstr>آثار باستانی مخزن سد سیمره</vt:lpstr>
      <vt:lpstr>Slide 7</vt:lpstr>
      <vt:lpstr>Slide 8</vt:lpstr>
      <vt:lpstr>Slide 9</vt:lpstr>
      <vt:lpstr>Slide 10</vt:lpstr>
      <vt:lpstr>تاکید</vt:lpstr>
      <vt:lpstr>تبعات بحران رسانه ای سد سیوند</vt:lpstr>
      <vt:lpstr>Slide 13</vt:lpstr>
      <vt:lpstr>Slide 14</vt:lpstr>
      <vt:lpstr>مشخصات دو پروژه</vt:lpstr>
      <vt:lpstr>رسانه های موثر در زمان آبگیری دو پروژه</vt:lpstr>
      <vt:lpstr>Slide 17</vt:lpstr>
      <vt:lpstr>مبانی نظری تحقیق</vt:lpstr>
      <vt:lpstr>ژورنالیسم بحران</vt:lpstr>
      <vt:lpstr>مثلث رابطه بحران  و رسانه</vt:lpstr>
      <vt:lpstr>Slide 21</vt:lpstr>
      <vt:lpstr>روابط عمومی و بحران</vt:lpstr>
      <vt:lpstr>مرور یافته ها</vt:lpstr>
      <vt:lpstr>متدولوژی </vt:lpstr>
      <vt:lpstr>سوال های تحقیق</vt:lpstr>
      <vt:lpstr>جامعه آماری و فراوانی نوع رسانه های رصد شده در دوره زمانی  دو پروژه</vt:lpstr>
      <vt:lpstr>بازتاب خبری دو پروژه در دوره هشت ماهه </vt:lpstr>
      <vt:lpstr>بازتاب خبری سد سيوند و سيمره در بازه زمانی 7 ماه قبل و یک ماه پس از آبگیری دو پروژه</vt:lpstr>
      <vt:lpstr>بازتاب خبری دو پروژه در هفته آبگیری </vt:lpstr>
      <vt:lpstr>سوگیری  نسبت به دو پروژه در دوره هشت ماهه</vt:lpstr>
      <vt:lpstr> سوگیری نسبت به دو پروژه به تفکیک هشت ماهه </vt:lpstr>
      <vt:lpstr>سوگیری نسبت به دو پروژه در هفته آبگیری</vt:lpstr>
      <vt:lpstr>پاسخ به سوال اصلی</vt:lpstr>
      <vt:lpstr> چرخه درون سازمانی و رسانه ای برنامه ارتباطی راهبردی سد سیمره </vt:lpstr>
      <vt:lpstr>تیم مدیریت ارتباطات بحران روابط عمومی شرکت آب و نیرو</vt:lpstr>
      <vt:lpstr>گام های روابط عمومی در برنامه ارتباطی راهبردی پروژه سیمره</vt:lpstr>
      <vt:lpstr>گام های روابط عمومی در برنامه ارتباطی راهبردی پروژه سیمره</vt:lpstr>
      <vt:lpstr>مدل مدیریت مثلث بحران درروابط عمومی</vt:lpstr>
      <vt:lpstr>مثلث رابطه بحران  و رسانه</vt:lpstr>
      <vt:lpstr>پیشنهادهای کاربردی برای پیشگیری از بحران رسانه ای</vt:lpstr>
      <vt:lpstr> بحران ممکن است ناگهانی رخ دهد و پیش بینی نشده باشد، ولی تقریبا هیچ بحرانی غیرقابل پیش بینی نیست. بحران ها مانند آتشنشان­ها هستند، علائم هشداردهنده از قبل نمایان می­شوند و حداقل توسط چشمان آموزش دیده قابل مشاهده هستند. (اسمیت:46،1390)  تا هرگز نگوییم</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مطالعه موردی: برنامه ریزی و مدیریت پیشگیری از بحران رسانه ای</dc:title>
  <dc:creator>Shamoradi-Elham</dc:creator>
  <cp:lastModifiedBy>Your User Name</cp:lastModifiedBy>
  <cp:revision>323</cp:revision>
  <dcterms:created xsi:type="dcterms:W3CDTF">2011-10-27T04:37:08Z</dcterms:created>
  <dcterms:modified xsi:type="dcterms:W3CDTF">2011-10-30T09:08:38Z</dcterms:modified>
</cp:coreProperties>
</file>