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1"/>
  </p:notesMasterIdLst>
  <p:sldIdLst>
    <p:sldId id="256" r:id="rId2"/>
    <p:sldId id="257" r:id="rId3"/>
    <p:sldId id="271" r:id="rId4"/>
    <p:sldId id="258" r:id="rId5"/>
    <p:sldId id="265" r:id="rId6"/>
    <p:sldId id="266" r:id="rId7"/>
    <p:sldId id="273" r:id="rId8"/>
    <p:sldId id="275" r:id="rId9"/>
    <p:sldId id="259" r:id="rId10"/>
    <p:sldId id="270" r:id="rId11"/>
    <p:sldId id="268" r:id="rId12"/>
    <p:sldId id="267" r:id="rId13"/>
    <p:sldId id="269" r:id="rId14"/>
    <p:sldId id="278" r:id="rId15"/>
    <p:sldId id="260" r:id="rId16"/>
    <p:sldId id="277" r:id="rId17"/>
    <p:sldId id="276" r:id="rId18"/>
    <p:sldId id="261" r:id="rId19"/>
    <p:sldId id="263" r:id="rId20"/>
    <p:sldId id="279" r:id="rId21"/>
    <p:sldId id="264" r:id="rId22"/>
    <p:sldId id="280" r:id="rId23"/>
    <p:sldId id="288" r:id="rId24"/>
    <p:sldId id="283" r:id="rId25"/>
    <p:sldId id="290" r:id="rId26"/>
    <p:sldId id="285" r:id="rId27"/>
    <p:sldId id="286" r:id="rId28"/>
    <p:sldId id="287" r:id="rId29"/>
    <p:sldId id="26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599" autoAdjust="0"/>
  </p:normalViewPr>
  <p:slideViewPr>
    <p:cSldViewPr snapToGrid="0" snapToObjects="1">
      <p:cViewPr>
        <p:scale>
          <a:sx n="113" d="100"/>
          <a:sy n="113" d="100"/>
        </p:scale>
        <p:origin x="-1572" y="-60"/>
      </p:cViewPr>
      <p:guideLst>
        <p:guide orient="horz" pos="2160"/>
        <p:guide pos="2880"/>
      </p:guideLst>
    </p:cSldViewPr>
  </p:slideViewPr>
  <p:notesTextViewPr>
    <p:cViewPr>
      <p:scale>
        <a:sx n="200" d="100"/>
        <a:sy n="200" d="100"/>
      </p:scale>
      <p:origin x="0" y="0"/>
    </p:cViewPr>
  </p:notesTextViewPr>
  <p:notesViewPr>
    <p:cSldViewPr snapToGrid="0" snapToObjects="1">
      <p:cViewPr>
        <p:scale>
          <a:sx n="140" d="100"/>
          <a:sy n="140" d="100"/>
        </p:scale>
        <p:origin x="-656" y="36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Sheet1!$B$1</c:f>
              <c:strCache>
                <c:ptCount val="1"/>
                <c:pt idx="0">
                  <c:v>BRICs</c:v>
                </c:pt>
              </c:strCache>
            </c:strRef>
          </c:tx>
          <c:marker>
            <c:symbol val="none"/>
          </c:marker>
          <c:cat>
            <c:numRef>
              <c:f>Sheet1!$A$2:$A$5</c:f>
              <c:numCache>
                <c:formatCode>General</c:formatCode>
                <c:ptCount val="4"/>
                <c:pt idx="0">
                  <c:v>2008</c:v>
                </c:pt>
                <c:pt idx="1">
                  <c:v>2009</c:v>
                </c:pt>
                <c:pt idx="2">
                  <c:v>2010</c:v>
                </c:pt>
                <c:pt idx="3">
                  <c:v>2011</c:v>
                </c:pt>
              </c:numCache>
            </c:numRef>
          </c:cat>
          <c:val>
            <c:numRef>
              <c:f>Sheet1!$B$2:$B$5</c:f>
              <c:numCache>
                <c:formatCode>0%</c:formatCode>
                <c:ptCount val="4"/>
                <c:pt idx="0">
                  <c:v>0.26</c:v>
                </c:pt>
                <c:pt idx="1">
                  <c:v>0.05</c:v>
                </c:pt>
                <c:pt idx="2">
                  <c:v>0.18</c:v>
                </c:pt>
                <c:pt idx="3">
                  <c:v>0.2</c:v>
                </c:pt>
              </c:numCache>
            </c:numRef>
          </c:val>
          <c:smooth val="0"/>
        </c:ser>
        <c:ser>
          <c:idx val="1"/>
          <c:order val="1"/>
          <c:tx>
            <c:strRef>
              <c:f>Sheet1!$C$1</c:f>
              <c:strCache>
                <c:ptCount val="1"/>
                <c:pt idx="0">
                  <c:v>Nordics</c:v>
                </c:pt>
              </c:strCache>
            </c:strRef>
          </c:tx>
          <c:marker>
            <c:symbol val="none"/>
          </c:marker>
          <c:cat>
            <c:numRef>
              <c:f>Sheet1!$A$2:$A$5</c:f>
              <c:numCache>
                <c:formatCode>General</c:formatCode>
                <c:ptCount val="4"/>
                <c:pt idx="0">
                  <c:v>2008</c:v>
                </c:pt>
                <c:pt idx="1">
                  <c:v>2009</c:v>
                </c:pt>
                <c:pt idx="2">
                  <c:v>2010</c:v>
                </c:pt>
                <c:pt idx="3">
                  <c:v>2011</c:v>
                </c:pt>
              </c:numCache>
            </c:numRef>
          </c:cat>
          <c:val>
            <c:numRef>
              <c:f>Sheet1!$C$2:$C$5</c:f>
              <c:numCache>
                <c:formatCode>0%</c:formatCode>
                <c:ptCount val="4"/>
                <c:pt idx="0">
                  <c:v>0.08</c:v>
                </c:pt>
                <c:pt idx="1">
                  <c:v>0.01</c:v>
                </c:pt>
                <c:pt idx="2">
                  <c:v>7.0000000000000007E-2</c:v>
                </c:pt>
                <c:pt idx="3">
                  <c:v>0.08</c:v>
                </c:pt>
              </c:numCache>
            </c:numRef>
          </c:val>
          <c:smooth val="0"/>
        </c:ser>
        <c:ser>
          <c:idx val="2"/>
          <c:order val="2"/>
          <c:tx>
            <c:strRef>
              <c:f>Sheet1!$D$1</c:f>
              <c:strCache>
                <c:ptCount val="1"/>
                <c:pt idx="0">
                  <c:v>Australia</c:v>
                </c:pt>
              </c:strCache>
            </c:strRef>
          </c:tx>
          <c:marker>
            <c:symbol val="none"/>
          </c:marker>
          <c:cat>
            <c:numRef>
              <c:f>Sheet1!$A$2:$A$5</c:f>
              <c:numCache>
                <c:formatCode>General</c:formatCode>
                <c:ptCount val="4"/>
                <c:pt idx="0">
                  <c:v>2008</c:v>
                </c:pt>
                <c:pt idx="1">
                  <c:v>2009</c:v>
                </c:pt>
                <c:pt idx="2">
                  <c:v>2010</c:v>
                </c:pt>
                <c:pt idx="3">
                  <c:v>2011</c:v>
                </c:pt>
              </c:numCache>
            </c:numRef>
          </c:cat>
          <c:val>
            <c:numRef>
              <c:f>Sheet1!$D$2:$D$5</c:f>
              <c:numCache>
                <c:formatCode>0%</c:formatCode>
                <c:ptCount val="4"/>
                <c:pt idx="0">
                  <c:v>0.01</c:v>
                </c:pt>
                <c:pt idx="1">
                  <c:v>0.1</c:v>
                </c:pt>
                <c:pt idx="2">
                  <c:v>0.1</c:v>
                </c:pt>
                <c:pt idx="3">
                  <c:v>0.21</c:v>
                </c:pt>
              </c:numCache>
            </c:numRef>
          </c:val>
          <c:smooth val="0"/>
        </c:ser>
        <c:ser>
          <c:idx val="3"/>
          <c:order val="3"/>
          <c:tx>
            <c:strRef>
              <c:f>Sheet1!$E$1</c:f>
              <c:strCache>
                <c:ptCount val="1"/>
                <c:pt idx="0">
                  <c:v>Turkey</c:v>
                </c:pt>
              </c:strCache>
            </c:strRef>
          </c:tx>
          <c:marker>
            <c:symbol val="none"/>
          </c:marker>
          <c:cat>
            <c:numRef>
              <c:f>Sheet1!$A$2:$A$5</c:f>
              <c:numCache>
                <c:formatCode>General</c:formatCode>
                <c:ptCount val="4"/>
                <c:pt idx="0">
                  <c:v>2008</c:v>
                </c:pt>
                <c:pt idx="1">
                  <c:v>2009</c:v>
                </c:pt>
                <c:pt idx="2">
                  <c:v>2010</c:v>
                </c:pt>
                <c:pt idx="3">
                  <c:v>2011</c:v>
                </c:pt>
              </c:numCache>
            </c:numRef>
          </c:cat>
          <c:val>
            <c:numRef>
              <c:f>Sheet1!$E$2:$E$5</c:f>
              <c:numCache>
                <c:formatCode>0%</c:formatCode>
                <c:ptCount val="4"/>
                <c:pt idx="0">
                  <c:v>0.12</c:v>
                </c:pt>
                <c:pt idx="1">
                  <c:v>-0.01</c:v>
                </c:pt>
                <c:pt idx="2">
                  <c:v>7.0000000000000007E-2</c:v>
                </c:pt>
                <c:pt idx="3">
                  <c:v>0.1</c:v>
                </c:pt>
              </c:numCache>
            </c:numRef>
          </c:val>
          <c:smooth val="0"/>
        </c:ser>
        <c:ser>
          <c:idx val="4"/>
          <c:order val="4"/>
          <c:tx>
            <c:strRef>
              <c:f>Sheet1!$F$1</c:f>
              <c:strCache>
                <c:ptCount val="1"/>
                <c:pt idx="0">
                  <c:v>US &amp; UK</c:v>
                </c:pt>
              </c:strCache>
            </c:strRef>
          </c:tx>
          <c:marker>
            <c:symbol val="none"/>
          </c:marker>
          <c:cat>
            <c:numRef>
              <c:f>Sheet1!$A$2:$A$5</c:f>
              <c:numCache>
                <c:formatCode>General</c:formatCode>
                <c:ptCount val="4"/>
                <c:pt idx="0">
                  <c:v>2008</c:v>
                </c:pt>
                <c:pt idx="1">
                  <c:v>2009</c:v>
                </c:pt>
                <c:pt idx="2">
                  <c:v>2010</c:v>
                </c:pt>
                <c:pt idx="3">
                  <c:v>2011</c:v>
                </c:pt>
              </c:numCache>
            </c:numRef>
          </c:cat>
          <c:val>
            <c:numRef>
              <c:f>Sheet1!$F$2:$F$5</c:f>
              <c:numCache>
                <c:formatCode>0%</c:formatCode>
                <c:ptCount val="4"/>
                <c:pt idx="0">
                  <c:v>0.06</c:v>
                </c:pt>
                <c:pt idx="1">
                  <c:v>-0.05</c:v>
                </c:pt>
                <c:pt idx="2">
                  <c:v>0.12</c:v>
                </c:pt>
                <c:pt idx="3">
                  <c:v>0.09</c:v>
                </c:pt>
              </c:numCache>
            </c:numRef>
          </c:val>
          <c:smooth val="0"/>
        </c:ser>
        <c:ser>
          <c:idx val="5"/>
          <c:order val="5"/>
          <c:tx>
            <c:strRef>
              <c:f>Sheet1!$G$1</c:f>
              <c:strCache>
                <c:ptCount val="1"/>
                <c:pt idx="0">
                  <c:v>S.Europe</c:v>
                </c:pt>
              </c:strCache>
            </c:strRef>
          </c:tx>
          <c:marker>
            <c:symbol val="none"/>
          </c:marker>
          <c:cat>
            <c:numRef>
              <c:f>Sheet1!$A$2:$A$5</c:f>
              <c:numCache>
                <c:formatCode>General</c:formatCode>
                <c:ptCount val="4"/>
                <c:pt idx="0">
                  <c:v>2008</c:v>
                </c:pt>
                <c:pt idx="1">
                  <c:v>2009</c:v>
                </c:pt>
                <c:pt idx="2">
                  <c:v>2010</c:v>
                </c:pt>
                <c:pt idx="3">
                  <c:v>2011</c:v>
                </c:pt>
              </c:numCache>
            </c:numRef>
          </c:cat>
          <c:val>
            <c:numRef>
              <c:f>Sheet1!$G$2:$G$5</c:f>
              <c:numCache>
                <c:formatCode>0%</c:formatCode>
                <c:ptCount val="4"/>
                <c:pt idx="0">
                  <c:v>0.06</c:v>
                </c:pt>
                <c:pt idx="1">
                  <c:v>-0.11</c:v>
                </c:pt>
                <c:pt idx="2">
                  <c:v>0.01</c:v>
                </c:pt>
                <c:pt idx="3">
                  <c:v>-0.09</c:v>
                </c:pt>
              </c:numCache>
            </c:numRef>
          </c:val>
          <c:smooth val="0"/>
        </c:ser>
        <c:dLbls>
          <c:showLegendKey val="0"/>
          <c:showVal val="0"/>
          <c:showCatName val="0"/>
          <c:showSerName val="0"/>
          <c:showPercent val="0"/>
          <c:showBubbleSize val="0"/>
        </c:dLbls>
        <c:marker val="1"/>
        <c:smooth val="0"/>
        <c:axId val="35724672"/>
        <c:axId val="35730560"/>
      </c:lineChart>
      <c:catAx>
        <c:axId val="35724672"/>
        <c:scaling>
          <c:orientation val="minMax"/>
        </c:scaling>
        <c:delete val="0"/>
        <c:axPos val="b"/>
        <c:numFmt formatCode="General" sourceLinked="1"/>
        <c:majorTickMark val="out"/>
        <c:minorTickMark val="none"/>
        <c:tickLblPos val="nextTo"/>
        <c:crossAx val="35730560"/>
        <c:crosses val="autoZero"/>
        <c:auto val="1"/>
        <c:lblAlgn val="ctr"/>
        <c:lblOffset val="100"/>
        <c:noMultiLvlLbl val="0"/>
      </c:catAx>
      <c:valAx>
        <c:axId val="35730560"/>
        <c:scaling>
          <c:orientation val="minMax"/>
        </c:scaling>
        <c:delete val="0"/>
        <c:axPos val="l"/>
        <c:majorGridlines/>
        <c:numFmt formatCode="0%" sourceLinked="1"/>
        <c:majorTickMark val="out"/>
        <c:minorTickMark val="none"/>
        <c:tickLblPos val="nextTo"/>
        <c:crossAx val="35724672"/>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E0ED4D-C4DD-B743-ABB3-D212359E80FB}" type="doc">
      <dgm:prSet loTypeId="urn:microsoft.com/office/officeart/2005/8/layout/venn1" loCatId="" qsTypeId="urn:microsoft.com/office/officeart/2005/8/quickstyle/simple1" qsCatId="simple" csTypeId="urn:microsoft.com/office/officeart/2005/8/colors/colorful3" csCatId="colorful" phldr="1"/>
      <dgm:spPr/>
    </dgm:pt>
    <dgm:pt modelId="{61E7A6EE-E0BE-4F47-A77B-601CC04875B8}">
      <dgm:prSet phldrT="[Text]"/>
      <dgm:spPr/>
      <dgm:t>
        <a:bodyPr/>
        <a:lstStyle/>
        <a:p>
          <a:r>
            <a:rPr lang="en-GB" noProof="0" smtClean="0"/>
            <a:t>Representation</a:t>
          </a:r>
          <a:endParaRPr lang="en-GB" noProof="0" dirty="0"/>
        </a:p>
      </dgm:t>
    </dgm:pt>
    <dgm:pt modelId="{D485F902-FA58-A24B-8F0A-97B1751A28B6}" type="parTrans" cxnId="{BFDC32D1-9C2E-3642-BFF1-F3A5EEACDA88}">
      <dgm:prSet/>
      <dgm:spPr/>
      <dgm:t>
        <a:bodyPr/>
        <a:lstStyle/>
        <a:p>
          <a:endParaRPr lang="es-ES_tradnl"/>
        </a:p>
      </dgm:t>
    </dgm:pt>
    <dgm:pt modelId="{3B882AAF-1320-B545-8E8F-5FA86928DC8E}" type="sibTrans" cxnId="{BFDC32D1-9C2E-3642-BFF1-F3A5EEACDA88}">
      <dgm:prSet/>
      <dgm:spPr/>
      <dgm:t>
        <a:bodyPr/>
        <a:lstStyle/>
        <a:p>
          <a:endParaRPr lang="es-ES_tradnl"/>
        </a:p>
      </dgm:t>
    </dgm:pt>
    <dgm:pt modelId="{A5F60102-6587-1042-91F1-818197DDF2F5}">
      <dgm:prSet phldrT="[Text]"/>
      <dgm:spPr/>
      <dgm:t>
        <a:bodyPr/>
        <a:lstStyle/>
        <a:p>
          <a:r>
            <a:rPr lang="en-GB" noProof="0" dirty="0" smtClean="0"/>
            <a:t>Network</a:t>
          </a:r>
          <a:endParaRPr lang="en-GB" noProof="0" dirty="0"/>
        </a:p>
      </dgm:t>
    </dgm:pt>
    <dgm:pt modelId="{4A359BC4-8BB3-8947-985F-B4F7554DA7EF}" type="parTrans" cxnId="{4423F820-0986-DE4A-A96E-8EA45515B863}">
      <dgm:prSet/>
      <dgm:spPr/>
      <dgm:t>
        <a:bodyPr/>
        <a:lstStyle/>
        <a:p>
          <a:endParaRPr lang="es-ES_tradnl"/>
        </a:p>
      </dgm:t>
    </dgm:pt>
    <dgm:pt modelId="{52FDC4F3-8AAD-E743-B9D9-853275C1A1E3}" type="sibTrans" cxnId="{4423F820-0986-DE4A-A96E-8EA45515B863}">
      <dgm:prSet/>
      <dgm:spPr/>
      <dgm:t>
        <a:bodyPr/>
        <a:lstStyle/>
        <a:p>
          <a:endParaRPr lang="es-ES_tradnl"/>
        </a:p>
      </dgm:t>
    </dgm:pt>
    <dgm:pt modelId="{6EA1C685-93AE-3045-9E43-9747CEAC3BAE}">
      <dgm:prSet phldrT="[Text]"/>
      <dgm:spPr/>
      <dgm:t>
        <a:bodyPr/>
        <a:lstStyle/>
        <a:p>
          <a:r>
            <a:rPr lang="en-GB" noProof="0" dirty="0" smtClean="0"/>
            <a:t>Standards</a:t>
          </a:r>
          <a:endParaRPr lang="en-GB" noProof="0" dirty="0"/>
        </a:p>
      </dgm:t>
    </dgm:pt>
    <dgm:pt modelId="{BCF2DEF1-98C4-6640-8972-A790E5EA5309}" type="parTrans" cxnId="{68A6E51E-FE73-0E49-A722-CD31F84E8000}">
      <dgm:prSet/>
      <dgm:spPr/>
      <dgm:t>
        <a:bodyPr/>
        <a:lstStyle/>
        <a:p>
          <a:endParaRPr lang="es-ES_tradnl"/>
        </a:p>
      </dgm:t>
    </dgm:pt>
    <dgm:pt modelId="{2FE6647B-8F59-4244-BD33-900EA52582AE}" type="sibTrans" cxnId="{68A6E51E-FE73-0E49-A722-CD31F84E8000}">
      <dgm:prSet/>
      <dgm:spPr/>
      <dgm:t>
        <a:bodyPr/>
        <a:lstStyle/>
        <a:p>
          <a:endParaRPr lang="es-ES_tradnl"/>
        </a:p>
      </dgm:t>
    </dgm:pt>
    <dgm:pt modelId="{52E59438-11F5-2E42-A37B-24263DD24811}" type="pres">
      <dgm:prSet presAssocID="{D7E0ED4D-C4DD-B743-ABB3-D212359E80FB}" presName="compositeShape" presStyleCnt="0">
        <dgm:presLayoutVars>
          <dgm:chMax val="7"/>
          <dgm:dir/>
          <dgm:resizeHandles val="exact"/>
        </dgm:presLayoutVars>
      </dgm:prSet>
      <dgm:spPr/>
    </dgm:pt>
    <dgm:pt modelId="{11387018-7F33-AA4A-981F-882FAED9B08A}" type="pres">
      <dgm:prSet presAssocID="{61E7A6EE-E0BE-4F47-A77B-601CC04875B8}" presName="circ1" presStyleLbl="vennNode1" presStyleIdx="0" presStyleCnt="3"/>
      <dgm:spPr/>
      <dgm:t>
        <a:bodyPr/>
        <a:lstStyle/>
        <a:p>
          <a:endParaRPr lang="en-GB"/>
        </a:p>
      </dgm:t>
    </dgm:pt>
    <dgm:pt modelId="{FFDD8B2F-0F04-4A47-873E-5ADAFA5C8C98}" type="pres">
      <dgm:prSet presAssocID="{61E7A6EE-E0BE-4F47-A77B-601CC04875B8}" presName="circ1Tx" presStyleLbl="revTx" presStyleIdx="0" presStyleCnt="0">
        <dgm:presLayoutVars>
          <dgm:chMax val="0"/>
          <dgm:chPref val="0"/>
          <dgm:bulletEnabled val="1"/>
        </dgm:presLayoutVars>
      </dgm:prSet>
      <dgm:spPr/>
      <dgm:t>
        <a:bodyPr/>
        <a:lstStyle/>
        <a:p>
          <a:endParaRPr lang="en-GB"/>
        </a:p>
      </dgm:t>
    </dgm:pt>
    <dgm:pt modelId="{E86047FF-531B-F74B-89CB-123D79B9A005}" type="pres">
      <dgm:prSet presAssocID="{A5F60102-6587-1042-91F1-818197DDF2F5}" presName="circ2" presStyleLbl="vennNode1" presStyleIdx="1" presStyleCnt="3"/>
      <dgm:spPr/>
      <dgm:t>
        <a:bodyPr/>
        <a:lstStyle/>
        <a:p>
          <a:endParaRPr lang="es-ES_tradnl"/>
        </a:p>
      </dgm:t>
    </dgm:pt>
    <dgm:pt modelId="{0B28D024-7422-CC4F-B702-7E937CBF59B2}" type="pres">
      <dgm:prSet presAssocID="{A5F60102-6587-1042-91F1-818197DDF2F5}" presName="circ2Tx" presStyleLbl="revTx" presStyleIdx="0" presStyleCnt="0">
        <dgm:presLayoutVars>
          <dgm:chMax val="0"/>
          <dgm:chPref val="0"/>
          <dgm:bulletEnabled val="1"/>
        </dgm:presLayoutVars>
      </dgm:prSet>
      <dgm:spPr/>
      <dgm:t>
        <a:bodyPr/>
        <a:lstStyle/>
        <a:p>
          <a:endParaRPr lang="es-ES_tradnl"/>
        </a:p>
      </dgm:t>
    </dgm:pt>
    <dgm:pt modelId="{F8758E86-BA61-BE42-805B-BB392BFE0A4C}" type="pres">
      <dgm:prSet presAssocID="{6EA1C685-93AE-3045-9E43-9747CEAC3BAE}" presName="circ3" presStyleLbl="vennNode1" presStyleIdx="2" presStyleCnt="3"/>
      <dgm:spPr/>
      <dgm:t>
        <a:bodyPr/>
        <a:lstStyle/>
        <a:p>
          <a:endParaRPr lang="es-ES_tradnl"/>
        </a:p>
      </dgm:t>
    </dgm:pt>
    <dgm:pt modelId="{D1C65C62-01C6-AB42-8BB1-E5E07BFDCB07}" type="pres">
      <dgm:prSet presAssocID="{6EA1C685-93AE-3045-9E43-9747CEAC3BAE}" presName="circ3Tx" presStyleLbl="revTx" presStyleIdx="0" presStyleCnt="0">
        <dgm:presLayoutVars>
          <dgm:chMax val="0"/>
          <dgm:chPref val="0"/>
          <dgm:bulletEnabled val="1"/>
        </dgm:presLayoutVars>
      </dgm:prSet>
      <dgm:spPr/>
      <dgm:t>
        <a:bodyPr/>
        <a:lstStyle/>
        <a:p>
          <a:endParaRPr lang="es-ES_tradnl"/>
        </a:p>
      </dgm:t>
    </dgm:pt>
  </dgm:ptLst>
  <dgm:cxnLst>
    <dgm:cxn modelId="{4DE0BAC9-FDC1-C14C-9184-67EE337409C3}" type="presOf" srcId="{61E7A6EE-E0BE-4F47-A77B-601CC04875B8}" destId="{11387018-7F33-AA4A-981F-882FAED9B08A}" srcOrd="0" destOrd="0" presId="urn:microsoft.com/office/officeart/2005/8/layout/venn1"/>
    <dgm:cxn modelId="{A2E7DB22-55AC-2745-90F5-5AD8F26D6C67}" type="presOf" srcId="{61E7A6EE-E0BE-4F47-A77B-601CC04875B8}" destId="{FFDD8B2F-0F04-4A47-873E-5ADAFA5C8C98}" srcOrd="1" destOrd="0" presId="urn:microsoft.com/office/officeart/2005/8/layout/venn1"/>
    <dgm:cxn modelId="{8906FD5E-052B-2344-BC52-61E17C62E4E5}" type="presOf" srcId="{6EA1C685-93AE-3045-9E43-9747CEAC3BAE}" destId="{F8758E86-BA61-BE42-805B-BB392BFE0A4C}" srcOrd="0" destOrd="0" presId="urn:microsoft.com/office/officeart/2005/8/layout/venn1"/>
    <dgm:cxn modelId="{68A6E51E-FE73-0E49-A722-CD31F84E8000}" srcId="{D7E0ED4D-C4DD-B743-ABB3-D212359E80FB}" destId="{6EA1C685-93AE-3045-9E43-9747CEAC3BAE}" srcOrd="2" destOrd="0" parTransId="{BCF2DEF1-98C4-6640-8972-A790E5EA5309}" sibTransId="{2FE6647B-8F59-4244-BD33-900EA52582AE}"/>
    <dgm:cxn modelId="{4423F820-0986-DE4A-A96E-8EA45515B863}" srcId="{D7E0ED4D-C4DD-B743-ABB3-D212359E80FB}" destId="{A5F60102-6587-1042-91F1-818197DDF2F5}" srcOrd="1" destOrd="0" parTransId="{4A359BC4-8BB3-8947-985F-B4F7554DA7EF}" sibTransId="{52FDC4F3-8AAD-E743-B9D9-853275C1A1E3}"/>
    <dgm:cxn modelId="{E172C80F-32F9-F342-BB14-2E2C5E4E06D4}" type="presOf" srcId="{D7E0ED4D-C4DD-B743-ABB3-D212359E80FB}" destId="{52E59438-11F5-2E42-A37B-24263DD24811}" srcOrd="0" destOrd="0" presId="urn:microsoft.com/office/officeart/2005/8/layout/venn1"/>
    <dgm:cxn modelId="{0DD42BD6-4144-DB4D-9A8C-18641EFBB0BC}" type="presOf" srcId="{A5F60102-6587-1042-91F1-818197DDF2F5}" destId="{0B28D024-7422-CC4F-B702-7E937CBF59B2}" srcOrd="1" destOrd="0" presId="urn:microsoft.com/office/officeart/2005/8/layout/venn1"/>
    <dgm:cxn modelId="{32023617-9F55-3B48-8DB0-384AF099445B}" type="presOf" srcId="{6EA1C685-93AE-3045-9E43-9747CEAC3BAE}" destId="{D1C65C62-01C6-AB42-8BB1-E5E07BFDCB07}" srcOrd="1" destOrd="0" presId="urn:microsoft.com/office/officeart/2005/8/layout/venn1"/>
    <dgm:cxn modelId="{6096182D-3976-6242-8E05-0B9F727DC80A}" type="presOf" srcId="{A5F60102-6587-1042-91F1-818197DDF2F5}" destId="{E86047FF-531B-F74B-89CB-123D79B9A005}" srcOrd="0" destOrd="0" presId="urn:microsoft.com/office/officeart/2005/8/layout/venn1"/>
    <dgm:cxn modelId="{BFDC32D1-9C2E-3642-BFF1-F3A5EEACDA88}" srcId="{D7E0ED4D-C4DD-B743-ABB3-D212359E80FB}" destId="{61E7A6EE-E0BE-4F47-A77B-601CC04875B8}" srcOrd="0" destOrd="0" parTransId="{D485F902-FA58-A24B-8F0A-97B1751A28B6}" sibTransId="{3B882AAF-1320-B545-8E8F-5FA86928DC8E}"/>
    <dgm:cxn modelId="{3D1B5F0E-5587-B44F-A9F5-30228FF5E282}" type="presParOf" srcId="{52E59438-11F5-2E42-A37B-24263DD24811}" destId="{11387018-7F33-AA4A-981F-882FAED9B08A}" srcOrd="0" destOrd="0" presId="urn:microsoft.com/office/officeart/2005/8/layout/venn1"/>
    <dgm:cxn modelId="{00E70CA2-EE50-C342-88E9-DEC48F11A44F}" type="presParOf" srcId="{52E59438-11F5-2E42-A37B-24263DD24811}" destId="{FFDD8B2F-0F04-4A47-873E-5ADAFA5C8C98}" srcOrd="1" destOrd="0" presId="urn:microsoft.com/office/officeart/2005/8/layout/venn1"/>
    <dgm:cxn modelId="{CD5166F3-B57E-774D-AA51-50F2FB435843}" type="presParOf" srcId="{52E59438-11F5-2E42-A37B-24263DD24811}" destId="{E86047FF-531B-F74B-89CB-123D79B9A005}" srcOrd="2" destOrd="0" presId="urn:microsoft.com/office/officeart/2005/8/layout/venn1"/>
    <dgm:cxn modelId="{97B11FAD-382B-F542-80D5-3C3FC6A979DD}" type="presParOf" srcId="{52E59438-11F5-2E42-A37B-24263DD24811}" destId="{0B28D024-7422-CC4F-B702-7E937CBF59B2}" srcOrd="3" destOrd="0" presId="urn:microsoft.com/office/officeart/2005/8/layout/venn1"/>
    <dgm:cxn modelId="{D3A8BB20-8819-B241-8965-0E24D24D10C6}" type="presParOf" srcId="{52E59438-11F5-2E42-A37B-24263DD24811}" destId="{F8758E86-BA61-BE42-805B-BB392BFE0A4C}" srcOrd="4" destOrd="0" presId="urn:microsoft.com/office/officeart/2005/8/layout/venn1"/>
    <dgm:cxn modelId="{EC3181A5-285E-F048-AFCA-806217CB172D}" type="presParOf" srcId="{52E59438-11F5-2E42-A37B-24263DD24811}" destId="{D1C65C62-01C6-AB42-8BB1-E5E07BFDCB07}"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E717F6-B882-3F42-A650-F3640D292C55}" type="datetimeFigureOut">
              <a:rPr lang="en-US" smtClean="0"/>
              <a:t>28/11/2012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109852-164D-A745-8419-563CE52CE798}" type="slidenum">
              <a:rPr lang="en-GB" smtClean="0"/>
              <a:t>‹#›</a:t>
            </a:fld>
            <a:endParaRPr lang="en-GB"/>
          </a:p>
        </p:txBody>
      </p:sp>
    </p:spTree>
    <p:extLst>
      <p:ext uri="{BB962C8B-B14F-4D97-AF65-F5344CB8AC3E}">
        <p14:creationId xmlns:p14="http://schemas.microsoft.com/office/powerpoint/2010/main" val="63495097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iccosummit.org"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Framework for discussion: how knowledge, research and creativity guide the process of innovation.</a:t>
            </a:r>
            <a:endParaRPr lang="en-GB" dirty="0"/>
          </a:p>
        </p:txBody>
      </p:sp>
      <p:sp>
        <p:nvSpPr>
          <p:cNvPr id="4" name="Slide Number Placeholder 3"/>
          <p:cNvSpPr>
            <a:spLocks noGrp="1"/>
          </p:cNvSpPr>
          <p:nvPr>
            <p:ph type="sldNum" sz="quarter" idx="10"/>
          </p:nvPr>
        </p:nvSpPr>
        <p:spPr/>
        <p:txBody>
          <a:bodyPr/>
          <a:lstStyle/>
          <a:p>
            <a:fld id="{EE109852-164D-A745-8419-563CE52CE798}" type="slidenum">
              <a:rPr lang="en-GB" smtClean="0"/>
              <a:t>2</a:t>
            </a:fld>
            <a:endParaRPr lang="en-GB"/>
          </a:p>
        </p:txBody>
      </p:sp>
    </p:spTree>
    <p:extLst>
      <p:ext uri="{BB962C8B-B14F-4D97-AF65-F5344CB8AC3E}">
        <p14:creationId xmlns:p14="http://schemas.microsoft.com/office/powerpoint/2010/main" val="6664748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Q4</a:t>
            </a:r>
            <a:r>
              <a:rPr lang="en-GB" sz="1200" b="1" kern="1200" baseline="0" dirty="0" smtClean="0">
                <a:solidFill>
                  <a:schemeClr val="tx1"/>
                </a:solidFill>
                <a:effectLst/>
                <a:latin typeface="+mn-lt"/>
                <a:ea typeface="+mn-ea"/>
                <a:cs typeface="+mn-cs"/>
              </a:rPr>
              <a:t> 2011 Trends Barometer survey</a:t>
            </a:r>
          </a:p>
          <a:p>
            <a:endParaRPr lang="en-GB" sz="1200" b="1"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When asked about the importance of actively monitoring and protecting reputation for large corporations,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66% of respondents deemed it “fundamental”. For governments, the perception is similar: 53% labelled reputation management as “fundamental”.</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For non-governmental/not-for-profit organisations as well as small and medium-sized companies, a majority of respondents (78% and 72% respectively) believe that taking care of reputation is “important” to “very important”.</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Safeguarding the reputation of individuals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is viewed as slightly less essential compared to the other groups.</a:t>
            </a:r>
          </a:p>
          <a:p>
            <a:endParaRPr lang="en-GB" sz="1200" b="1"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100% of respondents across 19 countries stated that PR firms offer reputation management services in their home markets. The next most cited suppliers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are: reputation specialists (51%), management consulting (44%) and digital agencies (34%). A significant number also noted marketing services firms and advertising agencies as competitors in this area.</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a:t>
            </a:r>
            <a:r>
              <a:rPr lang="en-GB" sz="1200" kern="1200" baseline="0" dirty="0" smtClean="0">
                <a:solidFill>
                  <a:schemeClr val="tx1"/>
                </a:solidFill>
                <a:effectLst/>
                <a:latin typeface="+mn-lt"/>
                <a:ea typeface="+mn-ea"/>
                <a:cs typeface="+mn-cs"/>
              </a:rPr>
              <a:t> large majority of respondents (</a:t>
            </a:r>
            <a:r>
              <a:rPr lang="en-GB" sz="1200" kern="1200" dirty="0" smtClean="0">
                <a:solidFill>
                  <a:schemeClr val="tx1"/>
                </a:solidFill>
                <a:effectLst/>
                <a:latin typeface="+mn-lt"/>
                <a:ea typeface="+mn-ea"/>
                <a:cs typeface="+mn-cs"/>
              </a:rPr>
              <a:t>83%) maintained that clients look first to public relations consultancies when seeking expertise in reputation.</a:t>
            </a:r>
            <a:endParaRPr lang="en-GB" sz="1200" b="1"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E109852-164D-A745-8419-563CE52CE798}" type="slidenum">
              <a:rPr lang="en-GB" smtClean="0"/>
              <a:t>13</a:t>
            </a:fld>
            <a:endParaRPr lang="en-GB"/>
          </a:p>
        </p:txBody>
      </p:sp>
    </p:spTree>
    <p:extLst>
      <p:ext uri="{BB962C8B-B14F-4D97-AF65-F5344CB8AC3E}">
        <p14:creationId xmlns:p14="http://schemas.microsoft.com/office/powerpoint/2010/main" val="429644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a:t>
            </a:r>
            <a:r>
              <a:rPr lang="en-GB" i="1" dirty="0" smtClean="0"/>
              <a:t>2011-2015</a:t>
            </a:r>
            <a:r>
              <a:rPr lang="en-GB" i="1" baseline="0" dirty="0" smtClean="0"/>
              <a:t> Communications Industry Forecast </a:t>
            </a:r>
            <a:r>
              <a:rPr lang="en-GB" baseline="0" dirty="0" smtClean="0"/>
              <a:t>from private equity firm VSS analyses the US market – the largest and arguably most developed market globally for PR as well as a forerunner for global trends. It forecasts the PR &amp; Word-of-Mouth Marketing segment </a:t>
            </a:r>
            <a:r>
              <a:rPr lang="en-GB" sz="1200" kern="1200" dirty="0" smtClean="0">
                <a:solidFill>
                  <a:schemeClr val="tx1"/>
                </a:solidFill>
                <a:effectLst/>
                <a:latin typeface="+mn-lt"/>
                <a:ea typeface="+mn-ea"/>
                <a:cs typeface="+mn-cs"/>
              </a:rPr>
              <a:t>will be the fastest-growing over the period to 2015.</a:t>
            </a:r>
            <a:r>
              <a:rPr lang="en-GB" sz="1200" kern="1200" baseline="0" dirty="0" smtClean="0">
                <a:solidFill>
                  <a:schemeClr val="tx1"/>
                </a:solidFill>
                <a:effectLst/>
                <a:latin typeface="+mn-lt"/>
                <a:ea typeface="+mn-ea"/>
                <a:cs typeface="+mn-cs"/>
              </a:rPr>
              <a:t> </a:t>
            </a:r>
          </a:p>
          <a:p>
            <a:endParaRPr lang="en-GB" sz="1200" kern="1200" baseline="0" dirty="0" smtClean="0">
              <a:solidFill>
                <a:schemeClr val="tx1"/>
              </a:solidFill>
              <a:effectLst/>
              <a:latin typeface="+mn-lt"/>
              <a:ea typeface="+mn-ea"/>
              <a:cs typeface="+mn-cs"/>
            </a:endParaRPr>
          </a:p>
          <a:p>
            <a:r>
              <a:rPr lang="en-GB" sz="1200" kern="1200" baseline="0" dirty="0" smtClean="0">
                <a:solidFill>
                  <a:schemeClr val="tx1"/>
                </a:solidFill>
                <a:effectLst/>
                <a:latin typeface="+mn-lt"/>
                <a:ea typeface="+mn-ea"/>
                <a:cs typeface="+mn-cs"/>
              </a:rPr>
              <a:t>According to the report, t</a:t>
            </a:r>
            <a:r>
              <a:rPr lang="en-GB" sz="1200" kern="1200" dirty="0" smtClean="0">
                <a:solidFill>
                  <a:schemeClr val="tx1"/>
                </a:solidFill>
                <a:effectLst/>
                <a:latin typeface="+mn-lt"/>
                <a:ea typeface="+mn-ea"/>
                <a:cs typeface="+mn-cs"/>
              </a:rPr>
              <a:t>he role of PR will expand and become a more prominent component of integrated marketing campaigns, and the increasing popularity of social media will fuel </a:t>
            </a:r>
            <a:r>
              <a:rPr lang="en-GB" sz="1200" kern="1200" dirty="0" err="1" smtClean="0">
                <a:solidFill>
                  <a:schemeClr val="tx1"/>
                </a:solidFill>
                <a:effectLst/>
                <a:latin typeface="+mn-lt"/>
                <a:ea typeface="+mn-ea"/>
                <a:cs typeface="+mn-cs"/>
              </a:rPr>
              <a:t>WoMM</a:t>
            </a:r>
            <a:r>
              <a:rPr lang="en-GB" sz="1200" kern="1200" dirty="0" smtClean="0">
                <a:solidFill>
                  <a:schemeClr val="tx1"/>
                </a:solidFill>
                <a:effectLst/>
                <a:latin typeface="+mn-lt"/>
                <a:ea typeface="+mn-ea"/>
                <a:cs typeface="+mn-cs"/>
              </a:rPr>
              <a:t> growth.</a:t>
            </a:r>
            <a:r>
              <a:rPr lang="en-GB" dirty="0" smtClean="0">
                <a:effectLst/>
              </a:rPr>
              <a:t> </a:t>
            </a:r>
          </a:p>
          <a:p>
            <a:endParaRPr lang="en-GB" dirty="0" smtClean="0">
              <a:effectLst/>
            </a:endParaRPr>
          </a:p>
          <a:p>
            <a:r>
              <a:rPr lang="en-GB" baseline="0" dirty="0" smtClean="0">
                <a:effectLst/>
              </a:rPr>
              <a:t>The 2012 GAP (Generally Accepted Practices) study conducted in conjunction with US PR industry bodies and senior communications professionals revealed that only 15% of public corporations in the US now have PR agencies-of-record, down from 50% in 2002. Anecdotal evidence suggests a similar trend throughout Europe and elsewhere, especially as specialisation becomes increasingly important.</a:t>
            </a:r>
          </a:p>
          <a:p>
            <a:endParaRPr lang="en-GB" baseline="0" dirty="0" smtClean="0">
              <a:effectLst/>
            </a:endParaRPr>
          </a:p>
          <a:p>
            <a:r>
              <a:rPr lang="en-GB" baseline="0" dirty="0" smtClean="0">
                <a:effectLst/>
              </a:rPr>
              <a:t>Robert Schooling, President of APCO in the Americas,  sees the need for “perpetual innovation” as a trend on the rise, driven by 3 factors:</a:t>
            </a:r>
          </a:p>
          <a:p>
            <a:pPr marL="685800" lvl="1" indent="-228600">
              <a:buFont typeface="+mj-lt"/>
              <a:buAutoNum type="arabicPeriod"/>
            </a:pPr>
            <a:r>
              <a:rPr lang="en-GB" baseline="0" dirty="0" smtClean="0">
                <a:effectLst/>
              </a:rPr>
              <a:t>Activist consumers – creating interactive discussion about brands and transparency of information in organisations</a:t>
            </a:r>
          </a:p>
          <a:p>
            <a:pPr marL="685800" lvl="1" indent="-228600">
              <a:buFont typeface="+mj-lt"/>
              <a:buAutoNum type="arabicPeriod"/>
            </a:pPr>
            <a:r>
              <a:rPr lang="en-GB" baseline="0" dirty="0" smtClean="0">
                <a:effectLst/>
              </a:rPr>
              <a:t>The engaged corporation – those companies that engage with and address the challenges in society over the long term create new opportunities for doing business</a:t>
            </a:r>
          </a:p>
          <a:p>
            <a:pPr marL="685800" lvl="1" indent="-228600">
              <a:buFont typeface="+mj-lt"/>
              <a:buAutoNum type="arabicPeriod"/>
            </a:pPr>
            <a:r>
              <a:rPr lang="en-GB" baseline="0" dirty="0" smtClean="0">
                <a:effectLst/>
              </a:rPr>
              <a:t>The long-view executive – a new wave of CEOs is emerging and taking a longer-term view of their businesses and how they behave</a:t>
            </a:r>
          </a:p>
        </p:txBody>
      </p:sp>
      <p:sp>
        <p:nvSpPr>
          <p:cNvPr id="4" name="Slide Number Placeholder 3"/>
          <p:cNvSpPr>
            <a:spLocks noGrp="1"/>
          </p:cNvSpPr>
          <p:nvPr>
            <p:ph type="sldNum" sz="quarter" idx="10"/>
          </p:nvPr>
        </p:nvSpPr>
        <p:spPr/>
        <p:txBody>
          <a:bodyPr/>
          <a:lstStyle/>
          <a:p>
            <a:fld id="{EE109852-164D-A745-8419-563CE52CE798}" type="slidenum">
              <a:rPr lang="en-GB" smtClean="0"/>
              <a:t>15</a:t>
            </a:fld>
            <a:endParaRPr lang="en-GB"/>
          </a:p>
        </p:txBody>
      </p:sp>
    </p:spTree>
    <p:extLst>
      <p:ext uri="{BB962C8B-B14F-4D97-AF65-F5344CB8AC3E}">
        <p14:creationId xmlns:p14="http://schemas.microsoft.com/office/powerpoint/2010/main" val="348757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effectLst/>
              </a:rPr>
              <a:t>Sir Martin Sorrell, h</a:t>
            </a:r>
            <a:r>
              <a:rPr lang="en-GB" dirty="0" smtClean="0">
                <a:effectLst/>
              </a:rPr>
              <a:t>ead of marketing communications global holding company WPP, predicts that: </a:t>
            </a:r>
          </a:p>
          <a:p>
            <a:pPr marL="171450" indent="-171450">
              <a:buFont typeface="Arial"/>
              <a:buChar char="•"/>
            </a:pPr>
            <a:r>
              <a:rPr lang="en-GB" dirty="0" smtClean="0">
                <a:effectLst/>
              </a:rPr>
              <a:t>The </a:t>
            </a:r>
            <a:r>
              <a:rPr lang="en-GB" baseline="0" dirty="0" smtClean="0">
                <a:effectLst/>
              </a:rPr>
              <a:t>opposing trends in companies toward greater centralisation and a more intense focus at the country level will create a more urgent need for clear and effective communications.</a:t>
            </a:r>
            <a:endParaRPr lang="en-GB" baseline="0" dirty="0" smtClean="0"/>
          </a:p>
          <a:p>
            <a:pPr marL="171450" indent="-171450">
              <a:buFont typeface="Arial"/>
              <a:buChar char="•"/>
            </a:pPr>
            <a:r>
              <a:rPr lang="en-GB" baseline="0" dirty="0" smtClean="0"/>
              <a:t>Fast-changing consumer and corporate behaviour will make strong brands more important.</a:t>
            </a:r>
          </a:p>
          <a:p>
            <a:pPr marL="171450" indent="-171450">
              <a:buFont typeface="Arial"/>
              <a:buChar char="•"/>
            </a:pPr>
            <a:endParaRPr lang="en-GB" baseline="0" dirty="0" smtClean="0"/>
          </a:p>
          <a:p>
            <a:pPr marL="0" indent="0">
              <a:buFont typeface="Arial"/>
              <a:buNone/>
            </a:pPr>
            <a:r>
              <a:rPr lang="en-GB" baseline="0" dirty="0" smtClean="0"/>
              <a:t>From Paul Holmes, Founder and Editor of The Homes Group and well-known commentator on the global PR industry:</a:t>
            </a:r>
          </a:p>
          <a:p>
            <a:pPr marL="171450" indent="-171450">
              <a:buFont typeface="Arial"/>
              <a:buChar char="•"/>
            </a:pPr>
            <a:r>
              <a:rPr lang="en-GB" baseline="0" dirty="0" smtClean="0"/>
              <a:t>The disconnect between PR people and corporate management teams (the C-Suite) leaves room for management consulting firms to compete and win against PR firms. Booz Allen Hamilton already has 600 consultants globally giving communications counsel to clients. Management consultancies can attract the smartest employees, pay them more and bill more for their time.</a:t>
            </a:r>
          </a:p>
          <a:p>
            <a:endParaRPr lang="en-GB" dirty="0" smtClean="0"/>
          </a:p>
          <a:p>
            <a:r>
              <a:rPr lang="en-GB" dirty="0" smtClean="0"/>
              <a:t>John Wren, President &amp; CEO of Omnicom – another giant among global </a:t>
            </a:r>
            <a:r>
              <a:rPr lang="en-GB" dirty="0" err="1" smtClean="0"/>
              <a:t>marcomms</a:t>
            </a:r>
            <a:r>
              <a:rPr lang="en-GB" dirty="0" smtClean="0"/>
              <a:t> holding groups – sees continued expansion into</a:t>
            </a:r>
            <a:r>
              <a:rPr lang="en-GB" baseline="0" dirty="0" smtClean="0"/>
              <a:t> Asia as fundamental to being able to serve client demand for global campaigns and insights. Creative excellence during this process is key.</a:t>
            </a:r>
            <a:endParaRPr lang="en-GB" dirty="0"/>
          </a:p>
        </p:txBody>
      </p:sp>
      <p:sp>
        <p:nvSpPr>
          <p:cNvPr id="4" name="Slide Number Placeholder 3"/>
          <p:cNvSpPr>
            <a:spLocks noGrp="1"/>
          </p:cNvSpPr>
          <p:nvPr>
            <p:ph type="sldNum" sz="quarter" idx="10"/>
          </p:nvPr>
        </p:nvSpPr>
        <p:spPr/>
        <p:txBody>
          <a:bodyPr/>
          <a:lstStyle/>
          <a:p>
            <a:fld id="{EE109852-164D-A745-8419-563CE52CE798}" type="slidenum">
              <a:rPr lang="en-GB" smtClean="0"/>
              <a:t>16</a:t>
            </a:fld>
            <a:endParaRPr lang="en-GB"/>
          </a:p>
        </p:txBody>
      </p:sp>
    </p:spTree>
    <p:extLst>
      <p:ext uri="{BB962C8B-B14F-4D97-AF65-F5344CB8AC3E}">
        <p14:creationId xmlns:p14="http://schemas.microsoft.com/office/powerpoint/2010/main" val="348757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Holmes Report and Now Go Create, a UK consultancy dedicated to fostering creativity in its</a:t>
            </a:r>
            <a:r>
              <a:rPr lang="en-GB" baseline="0" dirty="0" smtClean="0"/>
              <a:t> clients, are currently analysing the data from a global survey that explores the PR industry’s attitudes towards creativity. The report is due to be published later this month.</a:t>
            </a:r>
          </a:p>
          <a:p>
            <a:endParaRPr lang="en-GB" baseline="0" dirty="0" smtClean="0"/>
          </a:p>
          <a:p>
            <a:r>
              <a:rPr lang="en-GB" baseline="0" dirty="0" smtClean="0"/>
              <a:t>Initial findings show that nearly everyone believes being creative is a key skill for PR professionals, recognizing the extra importance of innovation in difficult economic and competitive environments. However, many respondents believe the PR industry is not yet living up to its potential, with 40% saying the quality of work across the industry is “ordinary”. </a:t>
            </a:r>
          </a:p>
          <a:p>
            <a:endParaRPr lang="en-GB" baseline="0" dirty="0" smtClean="0"/>
          </a:p>
          <a:p>
            <a:r>
              <a:rPr lang="en-GB" baseline="0" dirty="0" smtClean="0"/>
              <a:t>The research is likely to highlight the fact that there is still plenty of work for the PR to do if it wants to foster a creative culture within the industry.</a:t>
            </a:r>
            <a:endParaRPr lang="en-GB" dirty="0"/>
          </a:p>
        </p:txBody>
      </p:sp>
      <p:sp>
        <p:nvSpPr>
          <p:cNvPr id="4" name="Slide Number Placeholder 3"/>
          <p:cNvSpPr>
            <a:spLocks noGrp="1"/>
          </p:cNvSpPr>
          <p:nvPr>
            <p:ph type="sldNum" sz="quarter" idx="10"/>
          </p:nvPr>
        </p:nvSpPr>
        <p:spPr/>
        <p:txBody>
          <a:bodyPr/>
          <a:lstStyle/>
          <a:p>
            <a:fld id="{EE109852-164D-A745-8419-563CE52CE798}" type="slidenum">
              <a:rPr lang="en-GB" smtClean="0"/>
              <a:t>18</a:t>
            </a:fld>
            <a:endParaRPr lang="en-GB"/>
          </a:p>
        </p:txBody>
      </p:sp>
    </p:spTree>
    <p:extLst>
      <p:ext uri="{BB962C8B-B14F-4D97-AF65-F5344CB8AC3E}">
        <p14:creationId xmlns:p14="http://schemas.microsoft.com/office/powerpoint/2010/main" val="9217310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Different</a:t>
            </a:r>
            <a:r>
              <a:rPr lang="en-GB" baseline="0" dirty="0" smtClean="0"/>
              <a:t> business and ownership models for PR firms have clear advantages and disadvantages.</a:t>
            </a:r>
          </a:p>
          <a:p>
            <a:endParaRPr lang="en-GB" baseline="0" dirty="0" smtClean="0"/>
          </a:p>
          <a:p>
            <a:r>
              <a:rPr lang="en-GB" baseline="0" dirty="0" smtClean="0"/>
              <a:t>An Independent consultancy has the important advantage of flexibility when it comes to adapting the business and being creative with its service offering:</a:t>
            </a:r>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GB" dirty="0" smtClean="0"/>
              <a:t>Lack of accountability to shareholders and smaller staff size mean an ability</a:t>
            </a:r>
            <a:r>
              <a:rPr lang="en-GB" baseline="0" dirty="0" smtClean="0"/>
              <a:t> </a:t>
            </a:r>
            <a:r>
              <a:rPr lang="en-GB" dirty="0" smtClean="0"/>
              <a:t>to adjust faster to new realities or redesign the offering in anticipation of future trends</a:t>
            </a:r>
            <a:endParaRPr lang="en-GB" baseline="0" dirty="0" smtClean="0"/>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GB" baseline="0" dirty="0" smtClean="0"/>
              <a:t>More </a:t>
            </a:r>
            <a:r>
              <a:rPr lang="en-GB" dirty="0" smtClean="0"/>
              <a:t>flexible structure and hiring practices</a:t>
            </a:r>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GB" dirty="0" smtClean="0"/>
              <a:t>Greater agility in client relationships</a:t>
            </a:r>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GB" dirty="0" smtClean="0"/>
              <a:t>No</a:t>
            </a:r>
            <a:r>
              <a:rPr lang="en-GB" baseline="0" dirty="0" smtClean="0"/>
              <a:t> need to please everyone, so easier to escape the mainstream and create m</a:t>
            </a:r>
            <a:r>
              <a:rPr lang="en-GB" dirty="0" smtClean="0"/>
              <a:t>ore points of differentiation in terms of corporate</a:t>
            </a:r>
            <a:r>
              <a:rPr lang="en-GB" baseline="0" dirty="0" smtClean="0"/>
              <a:t> culture and approach to service</a:t>
            </a:r>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endParaRPr lang="en-GB" baseline="0" dirty="0" smtClean="0"/>
          </a:p>
          <a:p>
            <a:pPr marL="0" marR="0" lvl="1" indent="0" algn="l" defTabSz="457200" rtl="0" eaLnBrk="1" fontAlgn="auto" latinLnBrk="0" hangingPunct="1">
              <a:lnSpc>
                <a:spcPct val="100000"/>
              </a:lnSpc>
              <a:spcBef>
                <a:spcPts val="0"/>
              </a:spcBef>
              <a:spcAft>
                <a:spcPts val="0"/>
              </a:spcAft>
              <a:buClrTx/>
              <a:buSzTx/>
              <a:buFont typeface="Arial"/>
              <a:buNone/>
              <a:tabLst/>
              <a:defRPr/>
            </a:pPr>
            <a:r>
              <a:rPr lang="en-GB" baseline="0" dirty="0" smtClean="0"/>
              <a:t>A multinational PR firm lacks this agility but has the advantage of built-in processes for capturing new and innovative ideas:</a:t>
            </a:r>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GB" dirty="0" smtClean="0"/>
              <a:t>Broader employee base to tap into</a:t>
            </a:r>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GB" dirty="0" smtClean="0"/>
              <a:t>International perspective</a:t>
            </a:r>
          </a:p>
          <a:p>
            <a:pPr marL="171450" marR="0" lvl="1" indent="-171450" algn="l" defTabSz="457200" rtl="0" eaLnBrk="1" fontAlgn="auto" latinLnBrk="0" hangingPunct="1">
              <a:lnSpc>
                <a:spcPct val="100000"/>
              </a:lnSpc>
              <a:spcBef>
                <a:spcPts val="0"/>
              </a:spcBef>
              <a:spcAft>
                <a:spcPts val="0"/>
              </a:spcAft>
              <a:buClrTx/>
              <a:buSzTx/>
              <a:buFont typeface="Arial"/>
              <a:buChar char="•"/>
              <a:tabLst/>
              <a:defRPr/>
            </a:pPr>
            <a:r>
              <a:rPr lang="en-GB" dirty="0" smtClean="0"/>
              <a:t>More</a:t>
            </a:r>
            <a:r>
              <a:rPr lang="en-GB" baseline="0" dirty="0" smtClean="0"/>
              <a:t> r</a:t>
            </a:r>
            <a:r>
              <a:rPr lang="en-GB" dirty="0" smtClean="0"/>
              <a:t>esources to dedicate to developing new ideas</a:t>
            </a:r>
          </a:p>
        </p:txBody>
      </p:sp>
      <p:sp>
        <p:nvSpPr>
          <p:cNvPr id="4" name="Slide Number Placeholder 3"/>
          <p:cNvSpPr>
            <a:spLocks noGrp="1"/>
          </p:cNvSpPr>
          <p:nvPr>
            <p:ph type="sldNum" sz="quarter" idx="10"/>
          </p:nvPr>
        </p:nvSpPr>
        <p:spPr/>
        <p:txBody>
          <a:bodyPr/>
          <a:lstStyle/>
          <a:p>
            <a:fld id="{EE109852-164D-A745-8419-563CE52CE798}" type="slidenum">
              <a:rPr lang="en-GB" smtClean="0"/>
              <a:t>19</a:t>
            </a:fld>
            <a:endParaRPr lang="en-GB"/>
          </a:p>
        </p:txBody>
      </p:sp>
    </p:spTree>
    <p:extLst>
      <p:ext uri="{BB962C8B-B14F-4D97-AF65-F5344CB8AC3E}">
        <p14:creationId xmlns:p14="http://schemas.microsoft.com/office/powerpoint/2010/main" val="3190498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050" dirty="0" smtClean="0"/>
              <a:t>Following are some outstanding examples of </a:t>
            </a:r>
            <a:r>
              <a:rPr lang="en-GB" sz="1050" baseline="0" dirty="0" smtClean="0"/>
              <a:t>PR consultancies within the ICCO community that have innovated in their business models, product offering and presentation approach:</a:t>
            </a:r>
          </a:p>
          <a:p>
            <a:pPr marL="228600" indent="-228600">
              <a:spcAft>
                <a:spcPts val="600"/>
              </a:spcAft>
              <a:buFont typeface="+mj-lt"/>
              <a:buAutoNum type="arabicPeriod"/>
            </a:pPr>
            <a:r>
              <a:rPr lang="en-GB" sz="1050" baseline="0" dirty="0" smtClean="0"/>
              <a:t>Prime (Sweden) – consistently one of the most lauded PR firms internationally, with regional and global SABRE awards, Clio Awards and Cannes PR Lions to its name. The group has two entities: Prime for PR and United Minds for business intelligence services. Uniquely, ownership of the business is divided among all employees, and senior managers must commit to long-term contracts. Analysis and trend-spotting from the business intelligence unit is regularly applied to their integrated PR campaigns.</a:t>
            </a:r>
          </a:p>
          <a:p>
            <a:pPr marL="228600" indent="-228600">
              <a:spcAft>
                <a:spcPts val="600"/>
              </a:spcAft>
              <a:buFont typeface="+mj-lt"/>
              <a:buAutoNum type="arabicPeriod"/>
            </a:pPr>
            <a:r>
              <a:rPr lang="en-GB" sz="1050" baseline="0" dirty="0" err="1" smtClean="0"/>
              <a:t>fischerAppelt</a:t>
            </a:r>
            <a:r>
              <a:rPr lang="en-GB" sz="1050" baseline="0" dirty="0" smtClean="0"/>
              <a:t> (Germany) – 6 business units (PR, Advertising, Strategic Communications, Digital, Design and TV) come together to form “The Federation of Ideas”. </a:t>
            </a:r>
            <a:r>
              <a:rPr lang="en-GB" sz="1050" dirty="0"/>
              <a:t>F</a:t>
            </a:r>
            <a:r>
              <a:rPr lang="en-GB" sz="1050" baseline="0" dirty="0" smtClean="0"/>
              <a:t>ocus on integrated communication campaigns. The design, digital and TV media units allow them to express ideas and strategy in an impactful way.</a:t>
            </a:r>
          </a:p>
          <a:p>
            <a:pPr marL="228600" indent="-228600">
              <a:spcAft>
                <a:spcPts val="600"/>
              </a:spcAft>
              <a:buFont typeface="+mj-lt"/>
              <a:buAutoNum type="arabicPeriod"/>
            </a:pPr>
            <a:r>
              <a:rPr lang="en-GB" sz="1050" baseline="0" dirty="0" smtClean="0"/>
              <a:t>Blue Rubicon (UK) –</a:t>
            </a:r>
            <a:r>
              <a:rPr lang="en-GB" sz="1050" dirty="0" smtClean="0"/>
              <a:t> UK </a:t>
            </a:r>
            <a:r>
              <a:rPr lang="en-GB" sz="1050" baseline="0" dirty="0" smtClean="0"/>
              <a:t>Agency of the Year </a:t>
            </a:r>
            <a:r>
              <a:rPr lang="en-GB" sz="1050" dirty="0"/>
              <a:t>f</a:t>
            </a:r>
            <a:r>
              <a:rPr lang="en-GB" sz="1050" baseline="0" dirty="0" smtClean="0"/>
              <a:t>or the last 4 years, they have a “campaigning” philosophy focussed on reputation. A rigorous, strategic consulting approach based on solid research feeds directly into in-house creative. They are not afraid to be quirky or controversial.</a:t>
            </a:r>
          </a:p>
          <a:p>
            <a:pPr marL="228600" indent="-228600">
              <a:spcAft>
                <a:spcPts val="600"/>
              </a:spcAft>
              <a:buFont typeface="+mj-lt"/>
              <a:buAutoNum type="arabicPeriod"/>
            </a:pPr>
            <a:r>
              <a:rPr lang="en-GB" sz="1050" baseline="0" dirty="0" smtClean="0"/>
              <a:t>Apple Tree Communications (Spain) – their credo is “Big Thinking, Impeccable Delivery and Forget the Box”. They focus on high impact, high return communications strategies. Staff from around the world and with varied skillsets sit together in office space that encourage interaction. Dedicated creative and production teams join every campaign.</a:t>
            </a:r>
          </a:p>
          <a:p>
            <a:pPr marL="228600" marR="0" indent="-228600" algn="l" defTabSz="457200" rtl="0" eaLnBrk="1" fontAlgn="auto" latinLnBrk="0" hangingPunct="1">
              <a:lnSpc>
                <a:spcPct val="100000"/>
              </a:lnSpc>
              <a:spcAft>
                <a:spcPts val="600"/>
              </a:spcAft>
              <a:buClrTx/>
              <a:buSzTx/>
              <a:buFont typeface="+mj-lt"/>
              <a:buAutoNum type="arabicPeriod"/>
              <a:tabLst/>
              <a:defRPr/>
            </a:pPr>
            <a:r>
              <a:rPr lang="en-GB" sz="1050" dirty="0" smtClean="0"/>
              <a:t>Ketchum / </a:t>
            </a:r>
            <a:r>
              <a:rPr lang="en-GB" sz="1050" dirty="0" err="1" smtClean="0"/>
              <a:t>KetchumPleon</a:t>
            </a:r>
            <a:r>
              <a:rPr lang="en-GB" sz="1050" dirty="0" smtClean="0"/>
              <a:t> (global): </a:t>
            </a:r>
            <a:r>
              <a:rPr lang="en-GB" sz="1050" i="1" dirty="0" err="1" smtClean="0"/>
              <a:t>PRWeek</a:t>
            </a:r>
            <a:r>
              <a:rPr lang="en-GB" sz="1050" dirty="0" err="1" smtClean="0"/>
              <a:t>’s</a:t>
            </a:r>
            <a:r>
              <a:rPr lang="en-GB" sz="1050" dirty="0" smtClean="0"/>
              <a:t> US agency of the year and international consultancy of the year. One of the largest PR firms globally but still innovative, especially in its product offering. The first of its core values is to attract and retain distinct</a:t>
            </a:r>
            <a:r>
              <a:rPr lang="en-GB" sz="1050" baseline="0" dirty="0" smtClean="0"/>
              <a:t> talent. Original products include: “CEO accelerator”,</a:t>
            </a:r>
            <a:r>
              <a:rPr lang="en-GB" sz="1050" dirty="0" smtClean="0"/>
              <a:t> </a:t>
            </a:r>
            <a:r>
              <a:rPr lang="en-GB" sz="1050" baseline="0" dirty="0" smtClean="0"/>
              <a:t>“clinical trial recruitment, and “Women25to54”.</a:t>
            </a:r>
          </a:p>
        </p:txBody>
      </p:sp>
      <p:sp>
        <p:nvSpPr>
          <p:cNvPr id="4" name="Slide Number Placeholder 3"/>
          <p:cNvSpPr>
            <a:spLocks noGrp="1"/>
          </p:cNvSpPr>
          <p:nvPr>
            <p:ph type="sldNum" sz="quarter" idx="10"/>
          </p:nvPr>
        </p:nvSpPr>
        <p:spPr/>
        <p:txBody>
          <a:bodyPr/>
          <a:lstStyle/>
          <a:p>
            <a:fld id="{EE109852-164D-A745-8419-563CE52CE798}" type="slidenum">
              <a:rPr lang="en-GB" smtClean="0"/>
              <a:t>20</a:t>
            </a:fld>
            <a:endParaRPr lang="en-GB" dirty="0"/>
          </a:p>
        </p:txBody>
      </p:sp>
    </p:spTree>
    <p:extLst>
      <p:ext uri="{BB962C8B-B14F-4D97-AF65-F5344CB8AC3E}">
        <p14:creationId xmlns:p14="http://schemas.microsoft.com/office/powerpoint/2010/main" val="3266292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When</a:t>
            </a:r>
            <a:r>
              <a:rPr lang="en-GB" baseline="0" dirty="0" smtClean="0"/>
              <a:t> responding to an RFP to win new business, a PR firm may have to stand out against other types of competitors, e.g. specialists, advertisers, management consultants… An effective pitch presentation makes an impact on many different levels: visual, intellectual and emotional.</a:t>
            </a:r>
          </a:p>
          <a:p>
            <a:endParaRPr lang="en-GB" baseline="0" dirty="0" smtClean="0"/>
          </a:p>
          <a:p>
            <a:r>
              <a:rPr lang="en-GB" dirty="0" smtClean="0"/>
              <a:t>According to </a:t>
            </a:r>
            <a:r>
              <a:rPr lang="en-GB" dirty="0" err="1" smtClean="0"/>
              <a:t>Arun</a:t>
            </a:r>
            <a:r>
              <a:rPr lang="en-GB" dirty="0" smtClean="0"/>
              <a:t> </a:t>
            </a:r>
            <a:r>
              <a:rPr lang="en-GB" dirty="0" err="1" smtClean="0"/>
              <a:t>Sudhaman</a:t>
            </a:r>
            <a:r>
              <a:rPr lang="en-GB" dirty="0" smtClean="0"/>
              <a:t> of the Holmes Report, the Cannes PR Lions – which emerged 4 years ago from the Cannes Advertising Festival – always cause the PR industry to re-evaluate itself since classic PR firms never win. This year’s panel emphasized “unbelievable, jaw-dropping ideas” and flashy video entries over credible campaign </a:t>
            </a:r>
            <a:r>
              <a:rPr lang="en-GB" baseline="0" dirty="0" smtClean="0"/>
              <a:t> </a:t>
            </a:r>
            <a:r>
              <a:rPr lang="en-GB" dirty="0" smtClean="0"/>
              <a:t>results. PR needs to sharpen its creative edge and ALSO bring strong results if it wants to compete</a:t>
            </a:r>
            <a:r>
              <a:rPr lang="en-GB" baseline="0" dirty="0" smtClean="0"/>
              <a:t> for the attention of consumer marketers in particular.</a:t>
            </a:r>
          </a:p>
          <a:p>
            <a:endParaRPr lang="en-GB" baseline="0" dirty="0" smtClean="0"/>
          </a:p>
          <a:p>
            <a:r>
              <a:rPr lang="en-GB" dirty="0" smtClean="0"/>
              <a:t>National PR awards, best practice case studies and publications </a:t>
            </a:r>
            <a:r>
              <a:rPr lang="en-GB" baseline="0" dirty="0" smtClean="0"/>
              <a:t>are some of the tools PR consultancy trade associations use to highlight effective and innovative PR campaigns. To help raise the profile of the PR industry versus other competing disciplines, though, PR needs to shine on more visible platforms – such as prestigious, international awards for marketing communications.  CIPRA, ICCO and other PR bodies should help prepare their members to compete and win on a more “creative” stage.</a:t>
            </a:r>
            <a:endParaRPr lang="en-GB" dirty="0" smtClean="0"/>
          </a:p>
        </p:txBody>
      </p:sp>
      <p:sp>
        <p:nvSpPr>
          <p:cNvPr id="4" name="Slide Number Placeholder 3"/>
          <p:cNvSpPr>
            <a:spLocks noGrp="1"/>
          </p:cNvSpPr>
          <p:nvPr>
            <p:ph type="sldNum" sz="quarter" idx="10"/>
          </p:nvPr>
        </p:nvSpPr>
        <p:spPr/>
        <p:txBody>
          <a:bodyPr/>
          <a:lstStyle/>
          <a:p>
            <a:fld id="{EE109852-164D-A745-8419-563CE52CE798}" type="slidenum">
              <a:rPr lang="en-GB" smtClean="0"/>
              <a:t>21</a:t>
            </a:fld>
            <a:endParaRPr lang="en-GB"/>
          </a:p>
        </p:txBody>
      </p:sp>
    </p:spTree>
    <p:extLst>
      <p:ext uri="{BB962C8B-B14F-4D97-AF65-F5344CB8AC3E}">
        <p14:creationId xmlns:p14="http://schemas.microsoft.com/office/powerpoint/2010/main" val="16351855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E109852-164D-A745-8419-563CE52CE798}" type="slidenum">
              <a:rPr lang="en-GB" smtClean="0"/>
              <a:t>22</a:t>
            </a:fld>
            <a:endParaRPr lang="en-GB"/>
          </a:p>
        </p:txBody>
      </p:sp>
    </p:spTree>
    <p:extLst>
      <p:ext uri="{BB962C8B-B14F-4D97-AF65-F5344CB8AC3E}">
        <p14:creationId xmlns:p14="http://schemas.microsoft.com/office/powerpoint/2010/main" val="5997196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smtClean="0"/>
              <a:t>The</a:t>
            </a:r>
            <a:r>
              <a:rPr lang="en-GB" baseline="0" dirty="0" smtClean="0"/>
              <a:t> International Communications Consultancy Organisation (better known as “ICCO”)</a:t>
            </a:r>
            <a:r>
              <a:rPr lang="en-GB" dirty="0" smtClean="0"/>
              <a:t> is</a:t>
            </a:r>
            <a:r>
              <a:rPr lang="en-GB" baseline="0" dirty="0" smtClean="0"/>
              <a:t> the only organisation of its kind globally, whose specific goal is to represent</a:t>
            </a:r>
            <a:r>
              <a:rPr lang="en-GB" dirty="0" smtClean="0"/>
              <a:t> the world’s public relations consultancy business.</a:t>
            </a:r>
          </a:p>
          <a:p>
            <a:pPr marL="0" indent="0">
              <a:buFont typeface="Arial"/>
              <a:buNone/>
            </a:pPr>
            <a:endParaRPr lang="en-GB" dirty="0" smtClean="0"/>
          </a:p>
          <a:p>
            <a:pPr marL="171450" indent="-171450">
              <a:buFont typeface="Arial"/>
              <a:buChar char="•"/>
            </a:pPr>
            <a:r>
              <a:rPr lang="en-GB" dirty="0" smtClean="0"/>
              <a:t>We are the umbrella organisation for more than 1500 PR agencies through their trade associations in 28 countries: from Europe, Asia, Africa, Australia and the Americas. These</a:t>
            </a:r>
            <a:r>
              <a:rPr lang="en-GB" baseline="0" dirty="0" smtClean="0"/>
              <a:t> national trade associations commit themselves entirely (in some cases as dedicated chapters of larger PR bodies) to the betterment of PR consultancy, free from conflicting interests.</a:t>
            </a:r>
            <a:endParaRPr lang="en-GB" dirty="0" smtClean="0"/>
          </a:p>
          <a:p>
            <a:pPr marL="0" indent="0">
              <a:buFont typeface="Arial"/>
              <a:buNone/>
            </a:pPr>
            <a:endParaRPr lang="en-GB" dirty="0" smtClean="0"/>
          </a:p>
          <a:p>
            <a:pPr marL="171450" indent="-171450">
              <a:buFont typeface="Arial"/>
              <a:buChar char="•"/>
            </a:pPr>
            <a:r>
              <a:rPr lang="en-GB" dirty="0" smtClean="0"/>
              <a:t>ICCO works to raise the profile of PR and develop greater consistency of standards across member countries so that clients benefit from quality services that are clearly defined, professional and ethical.</a:t>
            </a:r>
          </a:p>
          <a:p>
            <a:pPr marL="171450" indent="-171450">
              <a:buFont typeface="Arial"/>
              <a:buChar char="•"/>
            </a:pPr>
            <a:r>
              <a:rPr lang="en-GB" dirty="0" smtClean="0"/>
              <a:t>We continuously seek business opportunities for the consultancies affiliated to us so that they may grow and thrive.</a:t>
            </a:r>
          </a:p>
        </p:txBody>
      </p:sp>
      <p:sp>
        <p:nvSpPr>
          <p:cNvPr id="4" name="Slide Number Placeholder 3"/>
          <p:cNvSpPr>
            <a:spLocks noGrp="1"/>
          </p:cNvSpPr>
          <p:nvPr>
            <p:ph type="sldNum" sz="quarter" idx="10"/>
          </p:nvPr>
        </p:nvSpPr>
        <p:spPr/>
        <p:txBody>
          <a:bodyPr/>
          <a:lstStyle/>
          <a:p>
            <a:fld id="{EE109852-164D-A745-8419-563CE52CE798}" type="slidenum">
              <a:rPr lang="en-GB" smtClean="0"/>
              <a:t>23</a:t>
            </a:fld>
            <a:endParaRPr lang="en-GB"/>
          </a:p>
        </p:txBody>
      </p:sp>
    </p:spTree>
    <p:extLst>
      <p:ext uri="{BB962C8B-B14F-4D97-AF65-F5344CB8AC3E}">
        <p14:creationId xmlns:p14="http://schemas.microsoft.com/office/powerpoint/2010/main" val="744040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52471"/>
            <a:ext cx="5486400" cy="4114800"/>
          </a:xfrm>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t>Australia			</a:t>
            </a:r>
          </a:p>
          <a:p>
            <a:r>
              <a:rPr lang="en-GB" sz="1000" dirty="0" smtClean="0"/>
              <a:t>Austria			</a:t>
            </a:r>
          </a:p>
          <a:p>
            <a:pPr marL="0" marR="0" indent="0" algn="l" defTabSz="457200" rtl="0" eaLnBrk="1" fontAlgn="auto" latinLnBrk="0" hangingPunct="1">
              <a:lnSpc>
                <a:spcPct val="100000"/>
              </a:lnSpc>
              <a:spcBef>
                <a:spcPts val="0"/>
              </a:spcBef>
              <a:spcAft>
                <a:spcPts val="0"/>
              </a:spcAft>
              <a:buClrTx/>
              <a:buSzTx/>
              <a:buFontTx/>
              <a:buNone/>
              <a:tabLst/>
              <a:defRPr/>
            </a:pPr>
            <a:r>
              <a:rPr lang="en-GB" sz="1000" dirty="0" smtClean="0"/>
              <a:t>Belgium			</a:t>
            </a:r>
          </a:p>
          <a:p>
            <a:r>
              <a:rPr lang="en-GB" sz="1000" dirty="0" smtClean="0"/>
              <a:t>Brazil				</a:t>
            </a:r>
          </a:p>
          <a:p>
            <a:r>
              <a:rPr lang="en-GB" sz="1000" dirty="0" smtClean="0"/>
              <a:t>Bulgaria			</a:t>
            </a:r>
          </a:p>
          <a:p>
            <a:r>
              <a:rPr lang="en-GB" sz="1000" dirty="0" smtClean="0"/>
              <a:t>Croatia			</a:t>
            </a:r>
          </a:p>
          <a:p>
            <a:r>
              <a:rPr lang="en-GB" sz="1000" dirty="0" smtClean="0"/>
              <a:t>Czech</a:t>
            </a:r>
            <a:r>
              <a:rPr lang="en-GB" sz="1000" baseline="0" dirty="0" smtClean="0"/>
              <a:t> Republic		</a:t>
            </a:r>
          </a:p>
          <a:p>
            <a:r>
              <a:rPr lang="en-GB" sz="1000" baseline="0" dirty="0" smtClean="0"/>
              <a:t>Denmark			</a:t>
            </a:r>
          </a:p>
          <a:p>
            <a:r>
              <a:rPr lang="en-GB" sz="1000" baseline="0" dirty="0" smtClean="0"/>
              <a:t>Finland			</a:t>
            </a:r>
          </a:p>
          <a:p>
            <a:r>
              <a:rPr lang="en-GB" sz="1000" baseline="0" dirty="0" smtClean="0"/>
              <a:t>France			</a:t>
            </a:r>
          </a:p>
          <a:p>
            <a:r>
              <a:rPr lang="en-GB" sz="1000" baseline="0" dirty="0" smtClean="0"/>
              <a:t>Germany			</a:t>
            </a:r>
          </a:p>
          <a:p>
            <a:r>
              <a:rPr lang="en-GB" sz="1000" baseline="0" dirty="0" smtClean="0"/>
              <a:t>Greece			</a:t>
            </a:r>
          </a:p>
          <a:p>
            <a:r>
              <a:rPr lang="en-GB" sz="1000" baseline="0" dirty="0" smtClean="0"/>
              <a:t>India				</a:t>
            </a:r>
            <a:endParaRPr lang="en-GB" sz="1000" dirty="0"/>
          </a:p>
          <a:p>
            <a:r>
              <a:rPr lang="en-GB" sz="1000" baseline="0" dirty="0" smtClean="0"/>
              <a:t>Ireland			</a:t>
            </a:r>
          </a:p>
          <a:p>
            <a:r>
              <a:rPr lang="en-GB" sz="1000" dirty="0" smtClean="0"/>
              <a:t>Italy </a:t>
            </a:r>
          </a:p>
          <a:p>
            <a:r>
              <a:rPr lang="en-GB" sz="1000" baseline="0" dirty="0" smtClean="0"/>
              <a:t>Norway</a:t>
            </a:r>
          </a:p>
          <a:p>
            <a:r>
              <a:rPr lang="en-GB" sz="1000" dirty="0" smtClean="0"/>
              <a:t>Poland</a:t>
            </a:r>
          </a:p>
          <a:p>
            <a:r>
              <a:rPr lang="en-GB" sz="1000" baseline="0" dirty="0" smtClean="0"/>
              <a:t>Portugal</a:t>
            </a:r>
          </a:p>
          <a:p>
            <a:r>
              <a:rPr lang="en-GB" sz="1000" dirty="0" smtClean="0"/>
              <a:t>Russia</a:t>
            </a:r>
          </a:p>
          <a:p>
            <a:r>
              <a:rPr lang="en-GB" sz="1000" baseline="0" dirty="0" smtClean="0"/>
              <a:t>Slovakia</a:t>
            </a:r>
          </a:p>
          <a:p>
            <a:r>
              <a:rPr lang="en-GB" sz="1000" dirty="0" smtClean="0"/>
              <a:t>Slovenia</a:t>
            </a:r>
          </a:p>
          <a:p>
            <a:r>
              <a:rPr lang="en-GB" sz="1000" baseline="0" dirty="0" smtClean="0"/>
              <a:t>South Africa</a:t>
            </a:r>
          </a:p>
          <a:p>
            <a:r>
              <a:rPr lang="en-GB" sz="1000" dirty="0" smtClean="0"/>
              <a:t>Spain</a:t>
            </a:r>
          </a:p>
          <a:p>
            <a:r>
              <a:rPr lang="en-GB" sz="1000" baseline="0" dirty="0" smtClean="0"/>
              <a:t>Sweden</a:t>
            </a:r>
          </a:p>
          <a:p>
            <a:r>
              <a:rPr lang="en-GB" sz="1000" dirty="0" smtClean="0"/>
              <a:t>Switzerland</a:t>
            </a:r>
          </a:p>
          <a:p>
            <a:r>
              <a:rPr lang="en-GB" sz="1000" baseline="0" dirty="0" smtClean="0"/>
              <a:t>Turkey</a:t>
            </a:r>
          </a:p>
          <a:p>
            <a:r>
              <a:rPr lang="en-GB" sz="1000" dirty="0" smtClean="0"/>
              <a:t>United States</a:t>
            </a:r>
          </a:p>
          <a:p>
            <a:r>
              <a:rPr lang="en-GB" sz="1000" baseline="0" dirty="0" smtClean="0"/>
              <a:t>United</a:t>
            </a:r>
            <a:r>
              <a:rPr lang="en-GB" sz="1000" dirty="0" smtClean="0"/>
              <a:t> Kingdom</a:t>
            </a:r>
            <a:endParaRPr lang="en-GB" sz="1000" baseline="0" dirty="0" smtClean="0"/>
          </a:p>
        </p:txBody>
      </p:sp>
      <p:sp>
        <p:nvSpPr>
          <p:cNvPr id="4" name="Slide Number Placeholder 3"/>
          <p:cNvSpPr>
            <a:spLocks noGrp="1"/>
          </p:cNvSpPr>
          <p:nvPr>
            <p:ph type="sldNum" sz="quarter" idx="10"/>
          </p:nvPr>
        </p:nvSpPr>
        <p:spPr/>
        <p:txBody>
          <a:bodyPr/>
          <a:lstStyle/>
          <a:p>
            <a:fld id="{EE109852-164D-A745-8419-563CE52CE798}" type="slidenum">
              <a:rPr lang="en-GB" smtClean="0"/>
              <a:t>24</a:t>
            </a:fld>
            <a:endParaRPr lang="en-GB"/>
          </a:p>
        </p:txBody>
      </p:sp>
    </p:spTree>
    <p:extLst>
      <p:ext uri="{BB962C8B-B14F-4D97-AF65-F5344CB8AC3E}">
        <p14:creationId xmlns:p14="http://schemas.microsoft.com/office/powerpoint/2010/main" val="1343459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spcAft>
                <a:spcPts val="0"/>
              </a:spcAft>
              <a:buFont typeface="Arial"/>
              <a:buChar char="•"/>
            </a:pPr>
            <a:r>
              <a:rPr lang="en-GB" dirty="0" smtClean="0"/>
              <a:t>Like everyone else, PR consultancy suffered during the global</a:t>
            </a:r>
            <a:r>
              <a:rPr lang="en-GB" baseline="0" dirty="0" smtClean="0"/>
              <a:t> recession in 2009. </a:t>
            </a:r>
            <a:r>
              <a:rPr lang="en-GB" dirty="0" smtClean="0"/>
              <a:t>After returning to growth in 2010 though, global PR consultancy accelerated in 2011, surpassing world economic expansion (which is estimated</a:t>
            </a:r>
            <a:r>
              <a:rPr lang="en-GB" baseline="0" dirty="0" smtClean="0"/>
              <a:t> at 3.8%)</a:t>
            </a:r>
            <a:endParaRPr lang="en-GB" dirty="0" smtClean="0"/>
          </a:p>
          <a:p>
            <a:pPr marL="0" indent="0">
              <a:spcAft>
                <a:spcPts val="0"/>
              </a:spcAft>
              <a:buFont typeface="Arial"/>
              <a:buNone/>
            </a:pPr>
            <a:endParaRPr lang="en-GB" dirty="0" smtClean="0"/>
          </a:p>
          <a:p>
            <a:pPr marL="171450" indent="-171450">
              <a:spcAft>
                <a:spcPts val="0"/>
              </a:spcAft>
              <a:buFont typeface="Arial"/>
              <a:buChar char="•"/>
            </a:pPr>
            <a:r>
              <a:rPr lang="en-GB" dirty="0" smtClean="0"/>
              <a:t>Spending on PR increased in 2011 at the expense of other marketing communications disciplines like advertising– as it has done since at least 2007</a:t>
            </a:r>
          </a:p>
          <a:p>
            <a:pPr marL="0" indent="0">
              <a:spcAft>
                <a:spcPts val="0"/>
              </a:spcAft>
              <a:buFont typeface="Arial"/>
              <a:buNone/>
            </a:pPr>
            <a:endParaRPr lang="en-GB" dirty="0" smtClean="0"/>
          </a:p>
          <a:p>
            <a:pPr marL="171450" indent="-171450">
              <a:spcAft>
                <a:spcPts val="0"/>
              </a:spcAft>
              <a:buFont typeface="Arial"/>
              <a:buChar char="•"/>
            </a:pPr>
            <a:r>
              <a:rPr lang="en-GB" dirty="0" smtClean="0"/>
              <a:t>BRIC countries (Brazil, Russia and India – we have no data for China) averaged 20% growth in PR consultancy in 2011, while</a:t>
            </a:r>
            <a:r>
              <a:rPr lang="en-GB" baseline="0" dirty="0" smtClean="0"/>
              <a:t> overall GDP growth in these countries ranged from only 2.7% to just over 7%</a:t>
            </a:r>
          </a:p>
          <a:p>
            <a:pPr marL="628650" lvl="1" indent="-171450">
              <a:spcAft>
                <a:spcPts val="0"/>
              </a:spcAft>
              <a:buFont typeface="Arial"/>
              <a:buChar char="•"/>
            </a:pPr>
            <a:r>
              <a:rPr lang="en-GB" baseline="0" dirty="0" smtClean="0"/>
              <a:t>Southern Europe, with its sovereign debt crisis, contracted in 2011 and will continue to struggle until the macro economy improves</a:t>
            </a:r>
          </a:p>
          <a:p>
            <a:pPr marL="628650" lvl="1" indent="-171450">
              <a:spcAft>
                <a:spcPts val="0"/>
              </a:spcAft>
              <a:buFont typeface="Arial"/>
              <a:buChar char="•"/>
            </a:pPr>
            <a:r>
              <a:rPr lang="en-GB" baseline="0" dirty="0" smtClean="0"/>
              <a:t>The US and UK, the two largest PR markets in the world by total revenues, grew by 5-10% and 10% respectively in 2011 and expect similar performance in 2012</a:t>
            </a:r>
          </a:p>
          <a:p>
            <a:pPr marL="628650" lvl="1" indent="-171450">
              <a:spcAft>
                <a:spcPts val="0"/>
              </a:spcAft>
              <a:buFont typeface="Arial"/>
              <a:buChar char="•"/>
            </a:pPr>
            <a:r>
              <a:rPr lang="en-GB" baseline="0" dirty="0" smtClean="0"/>
              <a:t>A number of smaller but fast developing economies – particularly in Asia and the Middle East – are not included in the World Report, in which 23 ICCO-member countries participated. Participation from additional countries in these regions for the 2013 report would help provide a clearer picture of a shifting growth dynamic globally as well as the importance of the Islamic PR markets in particular.</a:t>
            </a:r>
          </a:p>
          <a:p>
            <a:pPr marL="457200" lvl="1" indent="0">
              <a:spcAft>
                <a:spcPts val="0"/>
              </a:spcAft>
              <a:buFont typeface="Arial"/>
              <a:buNone/>
            </a:pPr>
            <a:endParaRPr lang="en-GB" baseline="0" dirty="0" smtClean="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GB" sz="1200" kern="1200" dirty="0" smtClean="0">
                <a:solidFill>
                  <a:schemeClr val="tx1"/>
                </a:solidFill>
                <a:effectLst/>
                <a:latin typeface="+mn-lt"/>
                <a:ea typeface="+mn-ea"/>
                <a:cs typeface="+mn-cs"/>
              </a:rPr>
              <a:t>For the fourth year in a row, the public relations service areas with the best growth prospects globally are: Digital &amp; Social Media, Public Affairs, and Crisis &amp; Issues Management. Corporate Communications has also been a top contender for the past several years and remains in high demand in both the US and UK. </a:t>
            </a:r>
          </a:p>
          <a:p>
            <a:pPr marL="628650" marR="0" lvl="1" indent="-171450" algn="l" defTabSz="457200" rtl="0" eaLnBrk="1" fontAlgn="auto" latinLnBrk="0" hangingPunct="1">
              <a:lnSpc>
                <a:spcPct val="100000"/>
              </a:lnSpc>
              <a:spcBef>
                <a:spcPts val="0"/>
              </a:spcBef>
              <a:spcAft>
                <a:spcPts val="0"/>
              </a:spcAft>
              <a:buClrTx/>
              <a:buSzTx/>
              <a:buFont typeface="Arial"/>
              <a:buChar char="•"/>
              <a:tabLst/>
              <a:defRPr/>
            </a:pPr>
            <a:r>
              <a:rPr lang="en-GB" sz="1200" kern="1200" dirty="0" smtClean="0">
                <a:solidFill>
                  <a:schemeClr val="tx1"/>
                </a:solidFill>
                <a:effectLst/>
                <a:latin typeface="+mn-lt"/>
                <a:ea typeface="+mn-ea"/>
                <a:cs typeface="+mn-cs"/>
              </a:rPr>
              <a:t>Consumer/Brand</a:t>
            </a:r>
            <a:r>
              <a:rPr lang="en-GB" sz="1200" kern="1200" baseline="0" dirty="0" smtClean="0">
                <a:solidFill>
                  <a:schemeClr val="tx1"/>
                </a:solidFill>
                <a:effectLst/>
                <a:latin typeface="+mn-lt"/>
                <a:ea typeface="+mn-ea"/>
                <a:cs typeface="+mn-cs"/>
              </a:rPr>
              <a:t> Marketing PR accounted for one third of PR consultancy revenues in the UK and was a major source of income for US firms as well. Demand will continue to be strong in these countries throughout 2012.</a:t>
            </a: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E109852-164D-A745-8419-563CE52CE798}" type="slidenum">
              <a:rPr lang="en-GB" smtClean="0"/>
              <a:t>4</a:t>
            </a:fld>
            <a:endParaRPr lang="en-GB"/>
          </a:p>
        </p:txBody>
      </p:sp>
    </p:spTree>
    <p:extLst>
      <p:ext uri="{BB962C8B-B14F-4D97-AF65-F5344CB8AC3E}">
        <p14:creationId xmlns:p14="http://schemas.microsoft.com/office/powerpoint/2010/main" val="11661829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E109852-164D-A745-8419-563CE52CE798}" type="slidenum">
              <a:rPr lang="en-GB" smtClean="0"/>
              <a:t>25</a:t>
            </a:fld>
            <a:endParaRPr lang="en-GB"/>
          </a:p>
        </p:txBody>
      </p:sp>
    </p:spTree>
    <p:extLst>
      <p:ext uri="{BB962C8B-B14F-4D97-AF65-F5344CB8AC3E}">
        <p14:creationId xmlns:p14="http://schemas.microsoft.com/office/powerpoint/2010/main" val="23483200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000" dirty="0" smtClean="0"/>
              <a:t>Our mission lies within three spheres of influence: Representation, Standards and Network. The intersection of these spheres</a:t>
            </a:r>
            <a:r>
              <a:rPr lang="en-GB" sz="1000" baseline="0" dirty="0" smtClean="0"/>
              <a:t> generates a global agenda and allows for insights and best practice at the international level.</a:t>
            </a:r>
          </a:p>
          <a:p>
            <a:r>
              <a:rPr lang="en-GB" sz="1000" baseline="0" dirty="0" smtClean="0"/>
              <a:t>In the area of </a:t>
            </a:r>
            <a:r>
              <a:rPr lang="en-GB" sz="1000" u="sng" baseline="0" dirty="0" smtClean="0"/>
              <a:t>Representation</a:t>
            </a:r>
            <a:r>
              <a:rPr lang="en-GB" sz="1000" baseline="0" dirty="0" smtClean="0"/>
              <a:t>, ICCO provides:</a:t>
            </a:r>
          </a:p>
          <a:p>
            <a:pPr marL="171450" indent="-171450">
              <a:buFont typeface="Arial"/>
              <a:buChar char="•"/>
            </a:pPr>
            <a:r>
              <a:rPr lang="en-GB" sz="1000" dirty="0" smtClean="0"/>
              <a:t>A high-level, international forum for debating the most salient industry issues as well as for aiding in local conflict resolution </a:t>
            </a:r>
          </a:p>
          <a:p>
            <a:pPr marL="171450" indent="-171450">
              <a:buFont typeface="Arial"/>
              <a:buChar char="•"/>
            </a:pPr>
            <a:r>
              <a:rPr lang="en-GB" sz="1000" dirty="0" smtClean="0"/>
              <a:t>A</a:t>
            </a:r>
            <a:r>
              <a:rPr lang="en-GB" sz="1000" baseline="0" dirty="0" smtClean="0"/>
              <a:t> speaker bureau service, comprised of renowned leaders and specialists in PR consultancy</a:t>
            </a:r>
          </a:p>
          <a:p>
            <a:pPr marL="171450" indent="-171450">
              <a:buFont typeface="Arial"/>
              <a:buChar char="•"/>
            </a:pPr>
            <a:r>
              <a:rPr lang="en-GB" sz="1000" baseline="0" dirty="0" smtClean="0"/>
              <a:t>Cooperation in specific, ad hoc lobbying efforts, for example to EU bodies or in support of a national cause that has precedent in other countries</a:t>
            </a:r>
          </a:p>
          <a:p>
            <a:pPr marL="171450" indent="-171450">
              <a:buFont typeface="Arial"/>
              <a:buChar char="•"/>
            </a:pPr>
            <a:r>
              <a:rPr lang="en-GB" sz="1000" baseline="0" dirty="0" smtClean="0"/>
              <a:t>Development of national trade associations where none currently exist, with the specific focus of aiding PR consultancy business and creating international ties</a:t>
            </a:r>
          </a:p>
          <a:p>
            <a:pPr marL="0" indent="0">
              <a:buFont typeface="Arial"/>
              <a:buNone/>
            </a:pPr>
            <a:r>
              <a:rPr lang="en-GB" sz="1000" baseline="0" dirty="0" smtClean="0"/>
              <a:t>In the area of </a:t>
            </a:r>
            <a:r>
              <a:rPr lang="en-GB" sz="1000" u="sng" baseline="0" dirty="0" smtClean="0"/>
              <a:t>Standards</a:t>
            </a:r>
            <a:r>
              <a:rPr lang="en-GB" sz="1000" baseline="0" dirty="0" smtClean="0"/>
              <a:t>, ICCO offers:</a:t>
            </a:r>
          </a:p>
          <a:p>
            <a:pPr marL="171450" indent="-171450">
              <a:buFont typeface="Arial"/>
              <a:buChar char="•"/>
            </a:pPr>
            <a:r>
              <a:rPr lang="en-GB" sz="1000" baseline="0" dirty="0" smtClean="0"/>
              <a:t>Professional management certification for consultancies within the ICCO community, called “Consultancy Management Standard” or “CMS” </a:t>
            </a:r>
          </a:p>
          <a:p>
            <a:pPr marL="171450" indent="-171450">
              <a:buFont typeface="Arial"/>
              <a:buChar char="•"/>
            </a:pPr>
            <a:r>
              <a:rPr lang="en-GB" sz="1000" baseline="0" dirty="0" smtClean="0"/>
              <a:t>An internationally accepted and recognised code of ethics, embodied in The Stockholm Charter and supported by the IPRA Charter on Media Transparency</a:t>
            </a:r>
          </a:p>
          <a:p>
            <a:pPr marL="171450" indent="-171450">
              <a:buFont typeface="Arial"/>
              <a:buChar char="•"/>
            </a:pPr>
            <a:r>
              <a:rPr lang="en-GB" sz="1000" baseline="0" dirty="0" smtClean="0"/>
              <a:t>Collaboration with other PR industry bodies in setting global standards of professional practice (for example, on-going work with AMEC – the international association for measurement and evaluation of communication – in establishing a new framework for PR campaign measurement that eliminates the use of advertising value equivalents, better known as AVEs)</a:t>
            </a:r>
          </a:p>
          <a:p>
            <a:pPr marL="0" indent="0">
              <a:buFont typeface="Arial"/>
              <a:buNone/>
            </a:pPr>
            <a:r>
              <a:rPr lang="en-GB" sz="1000" baseline="0" dirty="0" smtClean="0"/>
              <a:t>For </a:t>
            </a:r>
            <a:r>
              <a:rPr lang="en-GB" sz="1000" u="sng" baseline="0" dirty="0" smtClean="0"/>
              <a:t>Network</a:t>
            </a:r>
            <a:r>
              <a:rPr lang="en-GB" sz="1000" baseline="0" dirty="0" smtClean="0"/>
              <a:t>, </a:t>
            </a:r>
            <a:r>
              <a:rPr lang="en-GB" sz="1000" dirty="0" smtClean="0"/>
              <a:t>ICCO has created</a:t>
            </a:r>
            <a:r>
              <a:rPr lang="en-GB" sz="1000" baseline="0" dirty="0" smtClean="0"/>
              <a:t>:</a:t>
            </a:r>
          </a:p>
          <a:p>
            <a:pPr marL="171450" indent="-171450">
              <a:buFont typeface="Arial"/>
              <a:buChar char="•"/>
            </a:pPr>
            <a:r>
              <a:rPr lang="en-GB" sz="1000" dirty="0" smtClean="0"/>
              <a:t>A global community of trusted PR firms that subscribe to strict professional and ethical guidelines</a:t>
            </a:r>
          </a:p>
          <a:p>
            <a:pPr marL="171450" indent="-171450">
              <a:buFont typeface="Arial"/>
              <a:buChar char="•"/>
            </a:pPr>
            <a:r>
              <a:rPr lang="en-GB" sz="1000" dirty="0" smtClean="0"/>
              <a:t>A system of cross-border business referrals, linking the needs of PR consultancies and/or clients to capable member firms in other countries</a:t>
            </a:r>
          </a:p>
          <a:p>
            <a:pPr marL="171450" indent="-171450">
              <a:buFont typeface="Arial"/>
              <a:buChar char="•"/>
            </a:pPr>
            <a:r>
              <a:rPr lang="en-GB" sz="1000" dirty="0" smtClean="0"/>
              <a:t>International summits and events, of which our bi-annual ICCO Summit is the most outstanding example</a:t>
            </a:r>
          </a:p>
          <a:p>
            <a:pPr marL="171450" indent="-171450">
              <a:buFont typeface="Arial"/>
              <a:buChar char="•"/>
            </a:pPr>
            <a:r>
              <a:rPr lang="en-GB" sz="1000" dirty="0" smtClean="0"/>
              <a:t>Online tools and international benchmark surveys, including our quarterly Trends Barometer series and annual World Report, offering unique insights into developments in PR around the world</a:t>
            </a:r>
            <a:endParaRPr lang="en-GB" sz="1000" dirty="0"/>
          </a:p>
        </p:txBody>
      </p:sp>
      <p:sp>
        <p:nvSpPr>
          <p:cNvPr id="4" name="Slide Number Placeholder 3"/>
          <p:cNvSpPr>
            <a:spLocks noGrp="1"/>
          </p:cNvSpPr>
          <p:nvPr>
            <p:ph type="sldNum" sz="quarter" idx="10"/>
          </p:nvPr>
        </p:nvSpPr>
        <p:spPr/>
        <p:txBody>
          <a:bodyPr/>
          <a:lstStyle/>
          <a:p>
            <a:fld id="{EE109852-164D-A745-8419-563CE52CE798}" type="slidenum">
              <a:rPr lang="en-GB" smtClean="0"/>
              <a:t>26</a:t>
            </a:fld>
            <a:endParaRPr lang="en-GB" dirty="0"/>
          </a:p>
        </p:txBody>
      </p:sp>
    </p:spTree>
    <p:extLst>
      <p:ext uri="{BB962C8B-B14F-4D97-AF65-F5344CB8AC3E}">
        <p14:creationId xmlns:p14="http://schemas.microsoft.com/office/powerpoint/2010/main" val="27971472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Key services to members include:</a:t>
            </a:r>
          </a:p>
          <a:p>
            <a:pPr marL="171450" indent="-171450">
              <a:buFont typeface="Arial"/>
              <a:buChar char="•"/>
            </a:pPr>
            <a:r>
              <a:rPr lang="en-GB" dirty="0" smtClean="0"/>
              <a:t>Our business referrals system matches clients and/or agencies in any given location to potential agency partners in other countries within the ICCO community</a:t>
            </a:r>
          </a:p>
          <a:p>
            <a:pPr marL="171450" indent="-171450">
              <a:buFont typeface="Arial"/>
              <a:buChar char="•"/>
            </a:pPr>
            <a:r>
              <a:rPr lang="en-GB" dirty="0" smtClean="0"/>
              <a:t>The Consultancy Management Standard (“CMS”) </a:t>
            </a:r>
            <a:r>
              <a:rPr lang="en-GB" dirty="0"/>
              <a:t>serves as a seal of quality for </a:t>
            </a:r>
            <a:r>
              <a:rPr lang="en-GB" dirty="0" smtClean="0"/>
              <a:t>clients and helps differentiate a certified firm from its competitors. The certification process also guides </a:t>
            </a:r>
            <a:r>
              <a:rPr lang="en-GB" dirty="0"/>
              <a:t>consultancies through best practice in managing the </a:t>
            </a:r>
            <a:r>
              <a:rPr lang="en-GB" dirty="0" smtClean="0"/>
              <a:t>business, particularly valuable for new or fast-growing firms and ones that have inherited business processes from other offices. CMS certification is only available to consultancies affiliated to ICCO via their national trade associations.</a:t>
            </a:r>
          </a:p>
          <a:p>
            <a:pPr marL="171450" indent="-171450">
              <a:buFont typeface="Arial"/>
              <a:buChar char="•"/>
            </a:pPr>
            <a:r>
              <a:rPr lang="en-GB" dirty="0" smtClean="0"/>
              <a:t>Every two years, ICCO hosts its own international summit – a gathering of PR consultancy leaders from around the world to debate current issues, gain practical knowledge of best practice in managing their businesses, meet their international peers and collectively help to set the future direction of the industry. The 2011 Summit in </a:t>
            </a:r>
            <a:r>
              <a:rPr lang="en-GB" dirty="0" err="1" smtClean="0"/>
              <a:t>Sintra</a:t>
            </a:r>
            <a:r>
              <a:rPr lang="en-GB" dirty="0" smtClean="0"/>
              <a:t>, Portugal was a great success. Information, videos and presentations are available on the dedicated website: </a:t>
            </a:r>
            <a:r>
              <a:rPr lang="en-GB" dirty="0" smtClean="0">
                <a:hlinkClick r:id="rId3"/>
              </a:rPr>
              <a:t>www.iccosummit.org</a:t>
            </a:r>
            <a:r>
              <a:rPr lang="en-GB" dirty="0" smtClean="0"/>
              <a:t>.</a:t>
            </a:r>
          </a:p>
          <a:p>
            <a:pPr marL="171450" indent="-171450">
              <a:buFont typeface="Arial"/>
              <a:buChar char="•"/>
            </a:pPr>
            <a:r>
              <a:rPr lang="en-GB" dirty="0" smtClean="0"/>
              <a:t>ICCO has partnered with the PRCA in the UK to create an international offering for their Online Training platform. It is an extensive array of high-quality, interactive webinars available in live or recorded sessions, from the convenience of your own desk. Courses are levelled for junior, middle management and senior PR professionals.</a:t>
            </a:r>
          </a:p>
          <a:p>
            <a:pPr marL="171450" indent="-171450">
              <a:buFont typeface="Arial"/>
              <a:buChar char="•"/>
            </a:pPr>
            <a:endParaRPr lang="en-GB" dirty="0"/>
          </a:p>
          <a:p>
            <a:endParaRPr lang="en-GB" dirty="0"/>
          </a:p>
        </p:txBody>
      </p:sp>
      <p:sp>
        <p:nvSpPr>
          <p:cNvPr id="4" name="Slide Number Placeholder 3"/>
          <p:cNvSpPr>
            <a:spLocks noGrp="1"/>
          </p:cNvSpPr>
          <p:nvPr>
            <p:ph type="sldNum" sz="quarter" idx="10"/>
          </p:nvPr>
        </p:nvSpPr>
        <p:spPr/>
        <p:txBody>
          <a:bodyPr/>
          <a:lstStyle/>
          <a:p>
            <a:fld id="{EE109852-164D-A745-8419-563CE52CE798}" type="slidenum">
              <a:rPr lang="en-GB" smtClean="0"/>
              <a:t>27</a:t>
            </a:fld>
            <a:endParaRPr lang="en-GB"/>
          </a:p>
        </p:txBody>
      </p:sp>
    </p:spTree>
    <p:extLst>
      <p:ext uri="{BB962C8B-B14F-4D97-AF65-F5344CB8AC3E}">
        <p14:creationId xmlns:p14="http://schemas.microsoft.com/office/powerpoint/2010/main" val="27941260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(key services continued)</a:t>
            </a:r>
          </a:p>
          <a:p>
            <a:pPr marL="171450" indent="-171450">
              <a:buFont typeface="Arial"/>
              <a:buChar char="•"/>
            </a:pPr>
            <a:r>
              <a:rPr lang="en-GB" dirty="0" smtClean="0"/>
              <a:t>The</a:t>
            </a:r>
            <a:r>
              <a:rPr lang="en-GB" baseline="0" dirty="0" smtClean="0"/>
              <a:t> Speaker Bureau is a new service from ICCO, consisting of an elite group of international PR leaders that are known to be compelling presenters. The online directory offers comprehensive information so that anyone seeking a keynote speaker for an industry event can find the right candidate.</a:t>
            </a:r>
          </a:p>
          <a:p>
            <a:pPr marL="171450" indent="-171450">
              <a:buFont typeface="Arial"/>
              <a:buChar char="•"/>
            </a:pPr>
            <a:r>
              <a:rPr lang="en-GB" dirty="0" smtClean="0"/>
              <a:t>Our insights blog (</a:t>
            </a:r>
            <a:r>
              <a:rPr lang="en-GB" dirty="0" err="1" smtClean="0"/>
              <a:t>insights.iccopr.com</a:t>
            </a:r>
            <a:r>
              <a:rPr lang="en-GB" dirty="0" smtClean="0"/>
              <a:t>) highlights our surveys and other proprietary research and creates a forum for discussion of our findings. The main ICCO website also offers a global directory listing and search function for all of our trade association members and all of their individual member agencies. Also soon to be available on the website are the profiles of our speakers and online forms for business referrals as well as a wealth of information about our organisation.</a:t>
            </a:r>
          </a:p>
          <a:p>
            <a:pPr marL="171450" indent="-171450">
              <a:buFont typeface="Arial"/>
              <a:buChar char="•"/>
            </a:pPr>
            <a:r>
              <a:rPr lang="en-GB" baseline="0" dirty="0" smtClean="0"/>
              <a:t>The best known research ICCO</a:t>
            </a:r>
            <a:r>
              <a:rPr lang="en-GB" dirty="0" smtClean="0"/>
              <a:t> conducts is the annual World Report, a comprehensive international survey on the state of the PR industry, including growth data and projections and qualitative analysis of services, client industries and challenges to the PR consultancy business.</a:t>
            </a:r>
          </a:p>
          <a:p>
            <a:pPr marL="171450" indent="-171450">
              <a:buFont typeface="Arial"/>
              <a:buChar char="•"/>
            </a:pPr>
            <a:r>
              <a:rPr lang="en-GB" dirty="0" smtClean="0"/>
              <a:t>ICCO also produces a quarterly Trends Barometer series, which surveys PR consultancy leaders in member countries. The short surveys track growth and sentiment as well as issues such as use of social media in PR campaigns, evaluation, innovation, and so on. </a:t>
            </a:r>
            <a:endParaRPr lang="en-GB" baseline="0" dirty="0" smtClean="0"/>
          </a:p>
          <a:p>
            <a:pPr marL="171450" indent="-171450">
              <a:buFont typeface="Arial"/>
              <a:buChar char="•"/>
            </a:pPr>
            <a:endParaRPr lang="en-GB" dirty="0"/>
          </a:p>
        </p:txBody>
      </p:sp>
      <p:sp>
        <p:nvSpPr>
          <p:cNvPr id="4" name="Slide Number Placeholder 3"/>
          <p:cNvSpPr>
            <a:spLocks noGrp="1"/>
          </p:cNvSpPr>
          <p:nvPr>
            <p:ph type="sldNum" sz="quarter" idx="10"/>
          </p:nvPr>
        </p:nvSpPr>
        <p:spPr/>
        <p:txBody>
          <a:bodyPr/>
          <a:lstStyle/>
          <a:p>
            <a:fld id="{EE109852-164D-A745-8419-563CE52CE798}" type="slidenum">
              <a:rPr lang="en-GB" smtClean="0"/>
              <a:t>28</a:t>
            </a:fld>
            <a:endParaRPr lang="en-GB"/>
          </a:p>
        </p:txBody>
      </p:sp>
    </p:spTree>
    <p:extLst>
      <p:ext uri="{BB962C8B-B14F-4D97-AF65-F5344CB8AC3E}">
        <p14:creationId xmlns:p14="http://schemas.microsoft.com/office/powerpoint/2010/main" val="2128271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Thank you for your attention. I hope you have gained some new perspective on Innovation</a:t>
            </a:r>
            <a:r>
              <a:rPr lang="en-GB" baseline="0" dirty="0" smtClean="0"/>
              <a:t> in PR and the role of ICCO in supporting the PR consultancy industry.</a:t>
            </a:r>
          </a:p>
          <a:p>
            <a:endParaRPr lang="en-GB" baseline="0" dirty="0" smtClean="0"/>
          </a:p>
          <a:p>
            <a:r>
              <a:rPr lang="en-GB" baseline="0" dirty="0" smtClean="0"/>
              <a:t>If you’d like to learn more about ICCO, the work we do or the possibility of joining our network, please do get in touch.</a:t>
            </a:r>
            <a:endParaRPr lang="en-GB" dirty="0"/>
          </a:p>
        </p:txBody>
      </p:sp>
      <p:sp>
        <p:nvSpPr>
          <p:cNvPr id="4" name="Slide Number Placeholder 3"/>
          <p:cNvSpPr>
            <a:spLocks noGrp="1"/>
          </p:cNvSpPr>
          <p:nvPr>
            <p:ph type="sldNum" sz="quarter" idx="10"/>
          </p:nvPr>
        </p:nvSpPr>
        <p:spPr/>
        <p:txBody>
          <a:bodyPr/>
          <a:lstStyle/>
          <a:p>
            <a:fld id="{EE109852-164D-A745-8419-563CE52CE798}" type="slidenum">
              <a:rPr lang="en-GB" smtClean="0"/>
              <a:t>29</a:t>
            </a:fld>
            <a:endParaRPr lang="en-GB"/>
          </a:p>
        </p:txBody>
      </p:sp>
    </p:spTree>
    <p:extLst>
      <p:ext uri="{BB962C8B-B14F-4D97-AF65-F5344CB8AC3E}">
        <p14:creationId xmlns:p14="http://schemas.microsoft.com/office/powerpoint/2010/main" val="3571726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GB" dirty="0" smtClean="0"/>
              <a:t>Graph tracking regional growth over 4 years: BRICs</a:t>
            </a:r>
            <a:r>
              <a:rPr lang="en-GB" baseline="0" dirty="0" smtClean="0"/>
              <a:t> (less China)</a:t>
            </a:r>
            <a:r>
              <a:rPr lang="en-GB" dirty="0" smtClean="0"/>
              <a:t>, Nordics, Australia, Turkey, US &amp; UK</a:t>
            </a:r>
            <a:r>
              <a:rPr lang="en-GB" baseline="0" dirty="0" smtClean="0"/>
              <a:t> and </a:t>
            </a:r>
            <a:r>
              <a:rPr lang="en-GB" dirty="0" smtClean="0"/>
              <a:t>Southern Europe.</a:t>
            </a:r>
          </a:p>
          <a:p>
            <a:pPr marL="0" marR="0" indent="0" algn="l" defTabSz="457200" rtl="0" eaLnBrk="1" fontAlgn="auto" latinLnBrk="0" hangingPunct="1">
              <a:lnSpc>
                <a:spcPct val="100000"/>
              </a:lnSpc>
              <a:spcBef>
                <a:spcPts val="0"/>
              </a:spcBef>
              <a:spcAft>
                <a:spcPts val="0"/>
              </a:spcAft>
              <a:buClrTx/>
              <a:buSzTx/>
              <a:buFont typeface="Arial"/>
              <a:buNone/>
              <a:tabLst/>
              <a:defRPr/>
            </a:pPr>
            <a:endParaRPr lang="en-GB" dirty="0" smtClean="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GB" dirty="0" smtClean="0"/>
              <a:t>During the sharp dip in 2009 with the global financial crisis, PR</a:t>
            </a:r>
            <a:r>
              <a:rPr lang="en-GB" baseline="0" dirty="0" smtClean="0"/>
              <a:t> firms would have invested less in innovation and focussed more on streamlining their operations. The rebound in 2010 meant more funds available for consultancies to spend on product development, new business ideas and structural improvements, BUT they were now faced with a capacity problem and still shy about spending. In 2011 many firms started to hire again in anticipation of continued stability, giving them more scope to focus on adapting their businesses for the future.</a:t>
            </a:r>
            <a:endParaRPr lang="en-GB" dirty="0" smtClean="0"/>
          </a:p>
        </p:txBody>
      </p:sp>
      <p:sp>
        <p:nvSpPr>
          <p:cNvPr id="4" name="Slide Number Placeholder 3"/>
          <p:cNvSpPr>
            <a:spLocks noGrp="1"/>
          </p:cNvSpPr>
          <p:nvPr>
            <p:ph type="sldNum" sz="quarter" idx="10"/>
          </p:nvPr>
        </p:nvSpPr>
        <p:spPr/>
        <p:txBody>
          <a:bodyPr/>
          <a:lstStyle/>
          <a:p>
            <a:fld id="{EE109852-164D-A745-8419-563CE52CE798}" type="slidenum">
              <a:rPr lang="en-GB" smtClean="0"/>
              <a:t>5</a:t>
            </a:fld>
            <a:endParaRPr lang="en-GB"/>
          </a:p>
        </p:txBody>
      </p:sp>
    </p:spTree>
    <p:extLst>
      <p:ext uri="{BB962C8B-B14F-4D97-AF65-F5344CB8AC3E}">
        <p14:creationId xmlns:p14="http://schemas.microsoft.com/office/powerpoint/2010/main" val="118296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sz="1200" kern="1200" dirty="0" smtClean="0">
                <a:solidFill>
                  <a:schemeClr val="tx1"/>
                </a:solidFill>
                <a:effectLst/>
                <a:latin typeface="+mn-lt"/>
                <a:ea typeface="+mn-ea"/>
                <a:cs typeface="+mn-cs"/>
              </a:rPr>
              <a:t>The search for alternative forms of energy,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cutbacks in government subsidies, new carbon tax regulations, liberalisation of</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public utilities</a:t>
            </a:r>
            <a:r>
              <a:rPr lang="en-GB" sz="1200" kern="1200" baseline="0" dirty="0" smtClean="0">
                <a:solidFill>
                  <a:schemeClr val="tx1"/>
                </a:solidFill>
                <a:effectLst/>
                <a:latin typeface="+mn-lt"/>
                <a:ea typeface="+mn-ea"/>
                <a:cs typeface="+mn-cs"/>
              </a:rPr>
              <a:t> and rising oil prices have all fuelled the need for good public relations in nearly every country in the world.</a:t>
            </a:r>
          </a:p>
          <a:p>
            <a:pPr marL="171450" indent="-171450">
              <a:buFont typeface="Arial"/>
              <a:buChar char="•"/>
            </a:pPr>
            <a:endParaRPr lang="en-GB" sz="1200" kern="1200" baseline="0" dirty="0" smtClean="0">
              <a:solidFill>
                <a:schemeClr val="tx1"/>
              </a:solidFill>
              <a:effectLst/>
              <a:latin typeface="+mn-lt"/>
              <a:ea typeface="+mn-ea"/>
              <a:cs typeface="+mn-cs"/>
            </a:endParaRPr>
          </a:p>
          <a:p>
            <a:pPr marL="171450" indent="-171450">
              <a:buFont typeface="Arial"/>
              <a:buChar char="•"/>
            </a:pPr>
            <a:r>
              <a:rPr lang="en-GB" sz="1200" kern="1200" baseline="0" dirty="0" smtClean="0">
                <a:solidFill>
                  <a:schemeClr val="tx1"/>
                </a:solidFill>
                <a:effectLst/>
                <a:latin typeface="+mn-lt"/>
                <a:ea typeface="+mn-ea"/>
                <a:cs typeface="+mn-cs"/>
              </a:rPr>
              <a:t>Spending from the financial sector tapered off following the financial crisis meltdown but rose again in 2011 and has strong growth prospects globally for 2012.</a:t>
            </a:r>
          </a:p>
          <a:p>
            <a:pPr marL="171450" indent="-171450">
              <a:buFont typeface="Arial"/>
              <a:buChar char="•"/>
            </a:pPr>
            <a:endParaRPr lang="en-GB" sz="1200" kern="1200" baseline="0" dirty="0" smtClean="0">
              <a:solidFill>
                <a:schemeClr val="tx1"/>
              </a:solidFill>
              <a:effectLst/>
              <a:latin typeface="+mn-lt"/>
              <a:ea typeface="+mn-ea"/>
              <a:cs typeface="+mn-cs"/>
            </a:endParaRPr>
          </a:p>
          <a:p>
            <a:pPr marL="171450" indent="-171450">
              <a:buFont typeface="Arial"/>
              <a:buChar char="•"/>
            </a:pPr>
            <a:r>
              <a:rPr lang="en-GB" sz="1200" kern="1200" dirty="0" smtClean="0">
                <a:solidFill>
                  <a:schemeClr val="tx1"/>
                </a:solidFill>
                <a:effectLst/>
                <a:latin typeface="+mn-lt"/>
                <a:ea typeface="+mn-ea"/>
                <a:cs typeface="+mn-cs"/>
              </a:rPr>
              <a:t>New innovations and the challenges of providing effective healthcare are priority areas of focus both for countries with ageing and shrinking populations (e.g. in Europe) as well as for those with young and growing populations (like India and Turkey).</a:t>
            </a:r>
          </a:p>
          <a:p>
            <a:pPr marL="171450" indent="-171450">
              <a:buFont typeface="Arial"/>
              <a:buChar char="•"/>
            </a:pPr>
            <a:endParaRPr lang="en-GB" dirty="0" smtClean="0"/>
          </a:p>
          <a:p>
            <a:pPr marL="171450" indent="-171450">
              <a:buFont typeface="Arial"/>
              <a:buChar char="•"/>
            </a:pPr>
            <a:r>
              <a:rPr lang="en-GB" dirty="0" smtClean="0"/>
              <a:t>Public</a:t>
            </a:r>
            <a:r>
              <a:rPr lang="en-GB" baseline="0" dirty="0" smtClean="0"/>
              <a:t> sector </a:t>
            </a:r>
            <a:r>
              <a:rPr lang="en-GB" sz="1200" kern="1200" dirty="0" smtClean="0">
                <a:solidFill>
                  <a:schemeClr val="tx1"/>
                </a:solidFill>
                <a:effectLst/>
                <a:latin typeface="+mn-lt"/>
                <a:ea typeface="+mn-ea"/>
                <a:cs typeface="+mn-cs"/>
              </a:rPr>
              <a:t>budgets are robust in Northern European nations like Belgium, Denmark and Germany as well as in Brazil</a:t>
            </a:r>
            <a:r>
              <a:rPr lang="en-GB" sz="1200" kern="1200" baseline="0" dirty="0" smtClean="0">
                <a:solidFill>
                  <a:schemeClr val="tx1"/>
                </a:solidFill>
                <a:effectLst/>
                <a:latin typeface="+mn-lt"/>
                <a:ea typeface="+mn-ea"/>
                <a:cs typeface="+mn-cs"/>
              </a:rPr>
              <a:t> but severely</a:t>
            </a:r>
            <a:r>
              <a:rPr lang="en-GB" sz="1200" kern="1200" dirty="0" smtClean="0">
                <a:solidFill>
                  <a:schemeClr val="tx1"/>
                </a:solidFill>
                <a:effectLst/>
                <a:latin typeface="+mn-lt"/>
                <a:ea typeface="+mn-ea"/>
                <a:cs typeface="+mn-cs"/>
              </a:rPr>
              <a:t> constricted in countries that have undergone deep cuts to public sector spending across the board: e.g. in Portugal, Ireland and the UK. </a:t>
            </a:r>
          </a:p>
          <a:p>
            <a:pPr marL="171450" indent="-171450">
              <a:buFont typeface="Arial"/>
              <a:buChar char="•"/>
            </a:pPr>
            <a:endParaRPr lang="en-GB" sz="1200" kern="1200" dirty="0" smtClean="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GB" sz="1200" kern="1200" dirty="0" smtClean="0">
                <a:solidFill>
                  <a:schemeClr val="tx1"/>
                </a:solidFill>
                <a:effectLst/>
                <a:latin typeface="+mn-lt"/>
                <a:ea typeface="+mn-ea"/>
                <a:cs typeface="+mn-cs"/>
              </a:rPr>
              <a:t>Demand</a:t>
            </a:r>
            <a:r>
              <a:rPr lang="en-GB" sz="1200" kern="1200" baseline="0" dirty="0" smtClean="0">
                <a:solidFill>
                  <a:schemeClr val="tx1"/>
                </a:solidFill>
                <a:effectLst/>
                <a:latin typeface="+mn-lt"/>
                <a:ea typeface="+mn-ea"/>
                <a:cs typeface="+mn-cs"/>
              </a:rPr>
              <a:t> from the C</a:t>
            </a:r>
            <a:r>
              <a:rPr lang="en-GB" sz="1200" kern="1200" dirty="0" smtClean="0">
                <a:solidFill>
                  <a:schemeClr val="tx1"/>
                </a:solidFill>
                <a:effectLst/>
                <a:latin typeface="+mn-lt"/>
                <a:ea typeface="+mn-ea"/>
                <a:cs typeface="+mn-cs"/>
              </a:rPr>
              <a:t>onsumer Goods</a:t>
            </a:r>
            <a:r>
              <a:rPr lang="en-GB" sz="1200" kern="1200" baseline="0" dirty="0" smtClean="0">
                <a:solidFill>
                  <a:schemeClr val="tx1"/>
                </a:solidFill>
                <a:effectLst/>
                <a:latin typeface="+mn-lt"/>
                <a:ea typeface="+mn-ea"/>
                <a:cs typeface="+mn-cs"/>
              </a:rPr>
              <a:t> industry has risen along with consumer spending and remains an important buyer of PR in both the US and UK, especially with the added boost of the London Olympics this year. </a:t>
            </a:r>
            <a:r>
              <a:rPr lang="en-GB" sz="1200" kern="1200" dirty="0" smtClean="0">
                <a:solidFill>
                  <a:schemeClr val="tx1"/>
                </a:solidFill>
                <a:effectLst/>
                <a:latin typeface="+mn-lt"/>
                <a:ea typeface="+mn-ea"/>
                <a:cs typeface="+mn-cs"/>
              </a:rPr>
              <a:t>It also continues grow in emerging markets such as Bulgaria, the Czech Republic and India. Not so in countries with households that lack disposable income owing to high unemployment and remain highly sceptical about their local economies – e.g. in Croatia, France, Italy and Ireland.</a:t>
            </a:r>
          </a:p>
        </p:txBody>
      </p:sp>
      <p:sp>
        <p:nvSpPr>
          <p:cNvPr id="4" name="Slide Number Placeholder 3"/>
          <p:cNvSpPr>
            <a:spLocks noGrp="1"/>
          </p:cNvSpPr>
          <p:nvPr>
            <p:ph type="sldNum" sz="quarter" idx="10"/>
          </p:nvPr>
        </p:nvSpPr>
        <p:spPr/>
        <p:txBody>
          <a:bodyPr/>
          <a:lstStyle/>
          <a:p>
            <a:fld id="{EE109852-164D-A745-8419-563CE52CE798}" type="slidenum">
              <a:rPr lang="en-GB" smtClean="0"/>
              <a:t>6</a:t>
            </a:fld>
            <a:endParaRPr lang="en-GB"/>
          </a:p>
        </p:txBody>
      </p:sp>
    </p:spTree>
    <p:extLst>
      <p:ext uri="{BB962C8B-B14F-4D97-AF65-F5344CB8AC3E}">
        <p14:creationId xmlns:p14="http://schemas.microsoft.com/office/powerpoint/2010/main" val="2585086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100" b="1" kern="1200" dirty="0" smtClean="0">
                <a:solidFill>
                  <a:schemeClr val="tx1"/>
                </a:solidFill>
                <a:effectLst/>
              </a:rPr>
              <a:t>The top 5 challenges ahead, according to the ICCO World Report:</a:t>
            </a:r>
          </a:p>
          <a:p>
            <a:r>
              <a:rPr lang="en-GB" sz="1100" b="1" kern="1200" dirty="0" smtClean="0">
                <a:solidFill>
                  <a:schemeClr val="tx1"/>
                </a:solidFill>
                <a:effectLst/>
              </a:rPr>
              <a:t>1) Staffing</a:t>
            </a:r>
            <a:endParaRPr lang="en-GB" sz="1100" kern="1200" dirty="0" smtClean="0">
              <a:solidFill>
                <a:schemeClr val="tx1"/>
              </a:solidFill>
              <a:effectLst/>
            </a:endParaRPr>
          </a:p>
          <a:p>
            <a:pPr>
              <a:spcAft>
                <a:spcPts val="600"/>
              </a:spcAft>
            </a:pPr>
            <a:r>
              <a:rPr lang="en-GB" sz="1100" kern="1200" dirty="0" smtClean="0">
                <a:solidFill>
                  <a:schemeClr val="tx1"/>
                </a:solidFill>
                <a:effectLst/>
              </a:rPr>
              <a:t>The “talent” issue is one of the most pressing concerns for PR. Consultancy heads worry about attracting people with the right mix of skills and experience and retaining them over time. General business and analytical skills are increasingly important but especially hard to come by at the right price.</a:t>
            </a:r>
          </a:p>
          <a:p>
            <a:r>
              <a:rPr lang="en-GB" sz="1100" b="1" kern="1200" dirty="0" smtClean="0">
                <a:solidFill>
                  <a:schemeClr val="tx1"/>
                </a:solidFill>
                <a:effectLst/>
              </a:rPr>
              <a:t>2) Pricing</a:t>
            </a:r>
            <a:endParaRPr lang="en-GB" sz="1100" kern="1200" dirty="0" smtClean="0">
              <a:solidFill>
                <a:schemeClr val="tx1"/>
              </a:solidFill>
              <a:effectLst/>
            </a:endParaRPr>
          </a:p>
          <a:p>
            <a:pPr>
              <a:spcAft>
                <a:spcPts val="600"/>
              </a:spcAft>
            </a:pPr>
            <a:r>
              <a:rPr lang="en-GB" sz="1100" kern="1200" dirty="0" smtClean="0">
                <a:solidFill>
                  <a:schemeClr val="tx1"/>
                </a:solidFill>
                <a:effectLst/>
              </a:rPr>
              <a:t>The difficulty of pricing services is liked to the other challenges here. Downward price pressure is prevalent, but clients are willing to pay a premium for more strategic services. This is true despite a lack of on how best to demonstrate return on investment.</a:t>
            </a:r>
          </a:p>
          <a:p>
            <a:r>
              <a:rPr lang="en-GB" sz="1100" b="1" kern="1200" dirty="0" smtClean="0">
                <a:solidFill>
                  <a:schemeClr val="tx1"/>
                </a:solidFill>
                <a:effectLst/>
              </a:rPr>
              <a:t>3) Client budgets</a:t>
            </a:r>
            <a:endParaRPr lang="en-GB" sz="1100" kern="1200" dirty="0" smtClean="0">
              <a:solidFill>
                <a:schemeClr val="tx1"/>
              </a:solidFill>
              <a:effectLst/>
            </a:endParaRPr>
          </a:p>
          <a:p>
            <a:pPr>
              <a:spcAft>
                <a:spcPts val="600"/>
              </a:spcAft>
            </a:pPr>
            <a:r>
              <a:rPr lang="en-GB" sz="1100" kern="1200" dirty="0" smtClean="0">
                <a:solidFill>
                  <a:schemeClr val="tx1"/>
                </a:solidFill>
                <a:effectLst/>
              </a:rPr>
              <a:t>Whether clients require more work for the same money or offer to pay less money for the same work, budgets for PR services come under pressure. Consultants struggle to adjust the resources they dedicate to a client without diminishing quality of service.</a:t>
            </a:r>
          </a:p>
          <a:p>
            <a:r>
              <a:rPr lang="en-GB" sz="1100" b="1" kern="1200" dirty="0" smtClean="0">
                <a:solidFill>
                  <a:schemeClr val="tx1"/>
                </a:solidFill>
                <a:effectLst/>
              </a:rPr>
              <a:t>3) Profitability</a:t>
            </a:r>
            <a:endParaRPr lang="en-GB" sz="1100" kern="1200" dirty="0" smtClean="0">
              <a:solidFill>
                <a:schemeClr val="tx1"/>
              </a:solidFill>
              <a:effectLst/>
            </a:endParaRPr>
          </a:p>
          <a:p>
            <a:pPr>
              <a:spcAft>
                <a:spcPts val="600"/>
              </a:spcAft>
            </a:pPr>
            <a:r>
              <a:rPr lang="en-GB" sz="1100" kern="1200" dirty="0" smtClean="0">
                <a:solidFill>
                  <a:schemeClr val="tx1"/>
                </a:solidFill>
                <a:effectLst/>
              </a:rPr>
              <a:t>All of the above issues directly affect the consultancy’s bottom line – be it paying more for the right talent, pricing lower in order to win a pitch away from competitors, over-servicing a client account or otherwise. The challenge is to grow the business without sacrificing profit.</a:t>
            </a:r>
          </a:p>
          <a:p>
            <a:r>
              <a:rPr lang="en-GB" sz="1100" b="1" dirty="0" smtClean="0"/>
              <a:t>3</a:t>
            </a:r>
            <a:r>
              <a:rPr lang="en-GB" sz="1100" b="1" kern="1200" dirty="0" smtClean="0">
                <a:solidFill>
                  <a:schemeClr val="tx1"/>
                </a:solidFill>
                <a:effectLst/>
              </a:rPr>
              <a:t>) Measurement</a:t>
            </a:r>
            <a:endParaRPr lang="en-GB" sz="1100" kern="1200" dirty="0" smtClean="0">
              <a:solidFill>
                <a:schemeClr val="tx1"/>
              </a:solidFill>
              <a:effectLst/>
            </a:endParaRPr>
          </a:p>
          <a:p>
            <a:pPr>
              <a:spcAft>
                <a:spcPts val="600"/>
              </a:spcAft>
            </a:pPr>
            <a:r>
              <a:rPr lang="en-GB" sz="1100" kern="1200" dirty="0" smtClean="0">
                <a:solidFill>
                  <a:schemeClr val="tx1"/>
                </a:solidFill>
                <a:effectLst/>
              </a:rPr>
              <a:t>There is little agreement within marketing and communications circles on methodology or metrics for evaluating the effectiveness of PR campaigns because there exists no universal standard that satisfies the requirements of both PR consultants and in-house marketers. </a:t>
            </a:r>
          </a:p>
        </p:txBody>
      </p:sp>
      <p:sp>
        <p:nvSpPr>
          <p:cNvPr id="4" name="Slide Number Placeholder 3"/>
          <p:cNvSpPr>
            <a:spLocks noGrp="1"/>
          </p:cNvSpPr>
          <p:nvPr>
            <p:ph type="sldNum" sz="quarter" idx="10"/>
          </p:nvPr>
        </p:nvSpPr>
        <p:spPr/>
        <p:txBody>
          <a:bodyPr/>
          <a:lstStyle/>
          <a:p>
            <a:fld id="{EE109852-164D-A745-8419-563CE52CE798}" type="slidenum">
              <a:rPr lang="en-GB" smtClean="0"/>
              <a:t>8</a:t>
            </a:fld>
            <a:endParaRPr lang="en-GB" dirty="0"/>
          </a:p>
        </p:txBody>
      </p:sp>
    </p:spTree>
    <p:extLst>
      <p:ext uri="{BB962C8B-B14F-4D97-AF65-F5344CB8AC3E}">
        <p14:creationId xmlns:p14="http://schemas.microsoft.com/office/powerpoint/2010/main" val="16787711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kern="1200" dirty="0" smtClean="0">
                <a:solidFill>
                  <a:schemeClr val="tx1"/>
                </a:solidFill>
                <a:effectLst/>
              </a:rPr>
              <a:t>In the context</a:t>
            </a:r>
            <a:r>
              <a:rPr lang="en-GB" sz="1100" kern="1200" baseline="0" dirty="0" smtClean="0">
                <a:solidFill>
                  <a:schemeClr val="tx1"/>
                </a:solidFill>
                <a:effectLst/>
              </a:rPr>
              <a:t> of the “Staffing” challenge (again, among those countries from the ICCO network that contributed to the 2012 World Report)…</a:t>
            </a:r>
          </a:p>
          <a:p>
            <a:endParaRPr lang="en-GB" sz="1100" kern="1200" dirty="0" smtClean="0">
              <a:solidFill>
                <a:schemeClr val="tx1"/>
              </a:solidFill>
              <a:effectLst/>
            </a:endParaRPr>
          </a:p>
          <a:p>
            <a:r>
              <a:rPr lang="en-GB" sz="1100" kern="1200" dirty="0" smtClean="0">
                <a:solidFill>
                  <a:schemeClr val="tx1"/>
                </a:solidFill>
                <a:effectLst/>
              </a:rPr>
              <a:t>On one end lie Spain and Portugal. Fiscal collapse has resulted in a majority of consultancies operating on smaller budgets than last year and thus unable to take advantage of the flood of potential employees now accessible for hire. </a:t>
            </a:r>
          </a:p>
          <a:p>
            <a:endParaRPr lang="en-GB" sz="1100" kern="1200" dirty="0" smtClean="0">
              <a:solidFill>
                <a:schemeClr val="tx1"/>
              </a:solidFill>
              <a:effectLst/>
            </a:endParaRPr>
          </a:p>
          <a:p>
            <a:r>
              <a:rPr lang="en-GB" sz="1100" kern="1200" dirty="0" smtClean="0">
                <a:solidFill>
                  <a:schemeClr val="tx1"/>
                </a:solidFill>
                <a:effectLst/>
              </a:rPr>
              <a:t>Irish PR consultancies are recovering from three years of recession and not yet prepared to hire new staff. Entry-levels jobs are almost non-existent. Better-equipped firms are taking advantage of the availability of talent, though, to recruit mid-to-senior-level managers with a broader skills base.</a:t>
            </a:r>
          </a:p>
          <a:p>
            <a:endParaRPr lang="en-GB" sz="1100" kern="1200" dirty="0" smtClean="0">
              <a:solidFill>
                <a:schemeClr val="tx1"/>
              </a:solidFill>
              <a:effectLst/>
            </a:endParaRPr>
          </a:p>
          <a:p>
            <a:r>
              <a:rPr lang="en-GB" sz="1100" kern="1200" dirty="0" smtClean="0">
                <a:solidFill>
                  <a:schemeClr val="tx1"/>
                </a:solidFill>
                <a:effectLst/>
              </a:rPr>
              <a:t>On the other end </a:t>
            </a:r>
            <a:r>
              <a:rPr lang="en-GB" sz="1100" dirty="0" smtClean="0"/>
              <a:t>are </a:t>
            </a:r>
            <a:r>
              <a:rPr lang="en-GB" sz="1100" kern="1200" dirty="0" smtClean="0">
                <a:solidFill>
                  <a:schemeClr val="tx1"/>
                </a:solidFill>
                <a:effectLst/>
              </a:rPr>
              <a:t>Switzerland and Australia. Both report that very high employment levels make it exceptionally difficult to staff PR firms. In Switzerland, a lack of professionals with depth of practical experience prevents consultancies from filling senior roles. In Australia, the bigger problem is finding professional staff with affordable salary demands. </a:t>
            </a:r>
          </a:p>
          <a:p>
            <a:endParaRPr lang="en-GB" sz="1100" kern="1200" dirty="0" smtClean="0">
              <a:solidFill>
                <a:schemeClr val="tx1"/>
              </a:solidFill>
              <a:effectLst/>
            </a:endParaRPr>
          </a:p>
          <a:p>
            <a:r>
              <a:rPr lang="en-GB" sz="1100" kern="1200" dirty="0" smtClean="0">
                <a:solidFill>
                  <a:schemeClr val="tx1"/>
                </a:solidFill>
                <a:effectLst/>
              </a:rPr>
              <a:t>In young and expanding markets Brazil, India and Russia, a general shortage of skilled professionals has created an obstacle for PR employers looking to hire at any level. PR consultancies and trade associations in these countries are working to fill the skills gap by investing in professional training programmes and partnering with local universities.</a:t>
            </a:r>
          </a:p>
          <a:p>
            <a:endParaRPr lang="en-GB" sz="1100" kern="1200" dirty="0" smtClean="0">
              <a:solidFill>
                <a:schemeClr val="tx1"/>
              </a:solidFill>
              <a:effectLst/>
            </a:endParaRPr>
          </a:p>
          <a:p>
            <a:r>
              <a:rPr lang="en-GB" sz="1100" kern="1200" dirty="0" smtClean="0">
                <a:solidFill>
                  <a:schemeClr val="tx1"/>
                </a:solidFill>
                <a:effectLst/>
              </a:rPr>
              <a:t>In the UK, some firms are still streamlining their operations, resulting in redundancies, but many consultancies are hiring again, in step with improved market conditions and new business gains. In-house PR teams are moving more slowly, so consultancies have a first-mover advantage to grab available talent.</a:t>
            </a:r>
          </a:p>
        </p:txBody>
      </p:sp>
      <p:sp>
        <p:nvSpPr>
          <p:cNvPr id="4" name="Slide Number Placeholder 3"/>
          <p:cNvSpPr>
            <a:spLocks noGrp="1"/>
          </p:cNvSpPr>
          <p:nvPr>
            <p:ph type="sldNum" sz="quarter" idx="10"/>
          </p:nvPr>
        </p:nvSpPr>
        <p:spPr/>
        <p:txBody>
          <a:bodyPr/>
          <a:lstStyle/>
          <a:p>
            <a:fld id="{EE109852-164D-A745-8419-563CE52CE798}" type="slidenum">
              <a:rPr lang="en-GB" smtClean="0"/>
              <a:t>9</a:t>
            </a:fld>
            <a:endParaRPr lang="en-GB"/>
          </a:p>
        </p:txBody>
      </p:sp>
    </p:spTree>
    <p:extLst>
      <p:ext uri="{BB962C8B-B14F-4D97-AF65-F5344CB8AC3E}">
        <p14:creationId xmlns:p14="http://schemas.microsoft.com/office/powerpoint/2010/main" val="2624824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100" kern="1200" dirty="0" smtClean="0">
                <a:solidFill>
                  <a:schemeClr val="tx1"/>
                </a:solidFill>
                <a:effectLst/>
              </a:rPr>
              <a:t>In the context of the “Pricing” challenge…</a:t>
            </a:r>
          </a:p>
          <a:p>
            <a:pPr>
              <a:spcAft>
                <a:spcPts val="600"/>
              </a:spcAft>
            </a:pPr>
            <a:r>
              <a:rPr lang="en-GB" sz="1100" b="1" kern="1200" dirty="0" smtClean="0">
                <a:solidFill>
                  <a:schemeClr val="tx1"/>
                </a:solidFill>
                <a:effectLst/>
              </a:rPr>
              <a:t>From the Q2</a:t>
            </a:r>
            <a:r>
              <a:rPr lang="en-GB" sz="1100" b="1" kern="1200" baseline="0" dirty="0" smtClean="0">
                <a:solidFill>
                  <a:schemeClr val="tx1"/>
                </a:solidFill>
                <a:effectLst/>
              </a:rPr>
              <a:t> 2012 Trends Barometer survey </a:t>
            </a:r>
            <a:r>
              <a:rPr lang="en-GB" sz="1100" b="0" kern="1200" baseline="0" dirty="0" smtClean="0">
                <a:solidFill>
                  <a:schemeClr val="tx1"/>
                </a:solidFill>
                <a:effectLst/>
              </a:rPr>
              <a:t>(the quarterly Trends Barometer series surveys PR consultancy leaders in the 28 ICCO member countries around the world)</a:t>
            </a:r>
            <a:endParaRPr lang="en-GB" sz="1100" b="0" kern="1200" dirty="0" smtClean="0">
              <a:solidFill>
                <a:schemeClr val="tx1"/>
              </a:solidFill>
              <a:effectLst/>
            </a:endParaRPr>
          </a:p>
          <a:p>
            <a:pPr marL="0" marR="0" indent="0" algn="l" defTabSz="457200" rtl="0" eaLnBrk="1" fontAlgn="auto" latinLnBrk="0" hangingPunct="1">
              <a:lnSpc>
                <a:spcPct val="100000"/>
              </a:lnSpc>
              <a:spcAft>
                <a:spcPts val="600"/>
              </a:spcAft>
              <a:buClrTx/>
              <a:buSzTx/>
              <a:buFontTx/>
              <a:buNone/>
              <a:tabLst/>
              <a:defRPr/>
            </a:pPr>
            <a:r>
              <a:rPr lang="en-GB" sz="1100" kern="1200" dirty="0" smtClean="0">
                <a:solidFill>
                  <a:schemeClr val="tx1"/>
                </a:solidFill>
                <a:effectLst/>
              </a:rPr>
              <a:t>42% of all respondents label pricing</a:t>
            </a:r>
            <a:r>
              <a:rPr lang="en-GB" sz="1100" kern="1200" baseline="0" dirty="0" smtClean="0">
                <a:solidFill>
                  <a:schemeClr val="tx1"/>
                </a:solidFill>
                <a:effectLst/>
              </a:rPr>
              <a:t> as</a:t>
            </a:r>
            <a:r>
              <a:rPr lang="en-GB" sz="1100" kern="1200" dirty="0" smtClean="0">
                <a:solidFill>
                  <a:schemeClr val="tx1"/>
                </a:solidFill>
                <a:effectLst/>
              </a:rPr>
              <a:t> a “big” issue, with a further 10% stating that it is “the biggest challenge” faced by consultancies today. Just 3% say it is “not a challenge” at all to their business.</a:t>
            </a:r>
          </a:p>
          <a:p>
            <a:r>
              <a:rPr lang="en-GB" sz="1100" kern="1200" dirty="0" smtClean="0">
                <a:solidFill>
                  <a:schemeClr val="tx1"/>
                </a:solidFill>
                <a:effectLst/>
              </a:rPr>
              <a:t>When prompted to specify the main sources of price pressure, they </a:t>
            </a:r>
            <a:r>
              <a:rPr lang="en-GB" sz="1100" dirty="0" smtClean="0"/>
              <a:t>cited</a:t>
            </a:r>
            <a:r>
              <a:rPr lang="en-GB" sz="1100" kern="1200" dirty="0" smtClean="0">
                <a:solidFill>
                  <a:schemeClr val="tx1"/>
                </a:solidFill>
                <a:effectLst/>
              </a:rPr>
              <a:t>:</a:t>
            </a:r>
          </a:p>
          <a:p>
            <a:pPr marL="171450" lvl="0" indent="-171450">
              <a:buFont typeface="Arial"/>
              <a:buChar char="•"/>
            </a:pPr>
            <a:r>
              <a:rPr lang="en-GB" sz="1100" kern="1200" dirty="0" smtClean="0">
                <a:solidFill>
                  <a:schemeClr val="tx1"/>
                </a:solidFill>
                <a:effectLst/>
              </a:rPr>
              <a:t>An increase in demands from clients - more service for the same budget (84%)</a:t>
            </a:r>
          </a:p>
          <a:p>
            <a:pPr marL="171450" lvl="0" indent="-171450">
              <a:buFont typeface="Arial"/>
              <a:buChar char="•"/>
            </a:pPr>
            <a:r>
              <a:rPr lang="en-GB" sz="1100" kern="1200" dirty="0" smtClean="0">
                <a:solidFill>
                  <a:schemeClr val="tx1"/>
                </a:solidFill>
                <a:effectLst/>
              </a:rPr>
              <a:t>An increase in low-end competitors, resulting in price dumping (56%)</a:t>
            </a:r>
          </a:p>
          <a:p>
            <a:pPr marL="171450" lvl="0" indent="-171450">
              <a:buFont typeface="Arial"/>
              <a:buChar char="•"/>
            </a:pPr>
            <a:r>
              <a:rPr lang="en-GB" sz="1100" kern="1200" dirty="0" smtClean="0">
                <a:solidFill>
                  <a:schemeClr val="tx1"/>
                </a:solidFill>
                <a:effectLst/>
              </a:rPr>
              <a:t>A reduction in overall marketing communications budgets for clients (50%)</a:t>
            </a:r>
          </a:p>
          <a:p>
            <a:pPr marL="171450" lvl="0" indent="-171450">
              <a:buFont typeface="Arial"/>
              <a:buChar char="•"/>
            </a:pPr>
            <a:r>
              <a:rPr lang="en-GB" sz="1100" kern="1200" dirty="0" smtClean="0">
                <a:solidFill>
                  <a:schemeClr val="tx1"/>
                </a:solidFill>
                <a:effectLst/>
              </a:rPr>
              <a:t>An increase in the number of competitors, including specialist and non-PR (48%)</a:t>
            </a:r>
          </a:p>
          <a:p>
            <a:pPr marL="171450" lvl="0" indent="-171450">
              <a:buFont typeface="Arial"/>
              <a:buChar char="•"/>
            </a:pPr>
            <a:r>
              <a:rPr lang="en-GB" sz="1100" kern="1200" dirty="0" smtClean="0">
                <a:solidFill>
                  <a:schemeClr val="tx1"/>
                </a:solidFill>
                <a:effectLst/>
              </a:rPr>
              <a:t>A reduced share of budget for PR compared to other </a:t>
            </a:r>
            <a:r>
              <a:rPr lang="en-GB" sz="1100" kern="1200" dirty="0" err="1" smtClean="0">
                <a:solidFill>
                  <a:schemeClr val="tx1"/>
                </a:solidFill>
                <a:effectLst/>
              </a:rPr>
              <a:t>marcomms</a:t>
            </a:r>
            <a:r>
              <a:rPr lang="en-GB" sz="1100" kern="1200" dirty="0" smtClean="0">
                <a:solidFill>
                  <a:schemeClr val="tx1"/>
                </a:solidFill>
                <a:effectLst/>
              </a:rPr>
              <a:t> disciplines (30%)</a:t>
            </a:r>
          </a:p>
          <a:p>
            <a:pPr marL="171450" lvl="0" indent="-171450">
              <a:buFont typeface="Arial"/>
              <a:buChar char="•"/>
            </a:pPr>
            <a:r>
              <a:rPr lang="en-GB" sz="1100" kern="1200" dirty="0" smtClean="0">
                <a:solidFill>
                  <a:schemeClr val="tx1"/>
                </a:solidFill>
                <a:effectLst/>
              </a:rPr>
              <a:t>Deflation in service pricing across sectors owing to a poor economic climate (28%)</a:t>
            </a:r>
          </a:p>
          <a:p>
            <a:pPr marL="171450" lvl="0" indent="-171450">
              <a:buFont typeface="Arial"/>
              <a:buChar char="•"/>
            </a:pPr>
            <a:r>
              <a:rPr lang="en-GB" sz="1100" kern="1200" dirty="0" smtClean="0">
                <a:solidFill>
                  <a:schemeClr val="tx1"/>
                </a:solidFill>
                <a:effectLst/>
              </a:rPr>
              <a:t>Fewer new-business leads from the public sector (12%)</a:t>
            </a:r>
          </a:p>
          <a:p>
            <a:pPr marL="171450" lvl="0" indent="-171450">
              <a:buFont typeface="Arial"/>
              <a:buChar char="•"/>
            </a:pPr>
            <a:r>
              <a:rPr lang="en-GB" sz="1100" kern="1200" dirty="0" smtClean="0">
                <a:solidFill>
                  <a:schemeClr val="tx1"/>
                </a:solidFill>
                <a:effectLst/>
              </a:rPr>
              <a:t>Fewer new-business leads from the private sector (12%)</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100" kern="1200" dirty="0" smtClean="0">
              <a:solidFill>
                <a:schemeClr val="tx1"/>
              </a:solidFill>
              <a:effectLst/>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100" kern="1200" dirty="0" smtClean="0">
                <a:solidFill>
                  <a:schemeClr val="tx1"/>
                </a:solidFill>
                <a:effectLst/>
              </a:rPr>
              <a:t>61% of respondents feel they can charge a premium for “strategic” public relations services (e.g. public affairs, investor relations or issues management), noting that clients generally appreciate the value of these services and are willing to pay more.</a:t>
            </a:r>
          </a:p>
        </p:txBody>
      </p:sp>
      <p:sp>
        <p:nvSpPr>
          <p:cNvPr id="4" name="Slide Number Placeholder 3"/>
          <p:cNvSpPr>
            <a:spLocks noGrp="1"/>
          </p:cNvSpPr>
          <p:nvPr>
            <p:ph type="sldNum" sz="quarter" idx="10"/>
          </p:nvPr>
        </p:nvSpPr>
        <p:spPr/>
        <p:txBody>
          <a:bodyPr/>
          <a:lstStyle/>
          <a:p>
            <a:fld id="{EE109852-164D-A745-8419-563CE52CE798}" type="slidenum">
              <a:rPr lang="en-GB" smtClean="0"/>
              <a:t>10</a:t>
            </a:fld>
            <a:endParaRPr lang="en-GB"/>
          </a:p>
        </p:txBody>
      </p:sp>
    </p:spTree>
    <p:extLst>
      <p:ext uri="{BB962C8B-B14F-4D97-AF65-F5344CB8AC3E}">
        <p14:creationId xmlns:p14="http://schemas.microsoft.com/office/powerpoint/2010/main" val="429644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100" b="0" kern="1200" dirty="0" smtClean="0">
                <a:solidFill>
                  <a:schemeClr val="tx1"/>
                </a:solidFill>
                <a:effectLst/>
                <a:latin typeface="+mn-lt"/>
                <a:ea typeface="+mn-ea"/>
                <a:cs typeface="+mn-cs"/>
              </a:rPr>
              <a:t>Regarding the “Measurement” challenge…</a:t>
            </a:r>
          </a:p>
          <a:p>
            <a:pPr>
              <a:spcAft>
                <a:spcPts val="600"/>
              </a:spcAft>
            </a:pPr>
            <a:r>
              <a:rPr lang="en-GB" sz="1100" b="1" kern="1200" dirty="0" smtClean="0">
                <a:solidFill>
                  <a:schemeClr val="tx1"/>
                </a:solidFill>
                <a:effectLst/>
                <a:latin typeface="+mn-lt"/>
                <a:ea typeface="+mn-ea"/>
                <a:cs typeface="+mn-cs"/>
              </a:rPr>
              <a:t>From the Q3</a:t>
            </a:r>
            <a:r>
              <a:rPr lang="en-GB" sz="1100" b="1" kern="1200" baseline="0" dirty="0" smtClean="0">
                <a:solidFill>
                  <a:schemeClr val="tx1"/>
                </a:solidFill>
                <a:effectLst/>
                <a:latin typeface="+mn-lt"/>
                <a:ea typeface="+mn-ea"/>
                <a:cs typeface="+mn-cs"/>
              </a:rPr>
              <a:t> 2011 Trends Barometer survey </a:t>
            </a:r>
          </a:p>
          <a:p>
            <a:pPr marL="0" marR="0" indent="0" algn="l" defTabSz="457200" rtl="0" eaLnBrk="1" fontAlgn="auto" latinLnBrk="0" hangingPunct="1">
              <a:lnSpc>
                <a:spcPct val="100000"/>
              </a:lnSpc>
              <a:buClrTx/>
              <a:buSzTx/>
              <a:buFontTx/>
              <a:buNone/>
              <a:tabLst/>
              <a:defRPr/>
            </a:pPr>
            <a:r>
              <a:rPr lang="en-GB" sz="1100" kern="1200" dirty="0" smtClean="0">
                <a:solidFill>
                  <a:schemeClr val="tx1"/>
                </a:solidFill>
                <a:effectLst/>
                <a:latin typeface="+mn-lt"/>
                <a:ea typeface="+mn-ea"/>
                <a:cs typeface="+mn-cs"/>
              </a:rPr>
              <a:t>The evaluation methods most used by respondents are:</a:t>
            </a:r>
          </a:p>
          <a:p>
            <a:pPr marL="171450" marR="0" indent="-171450" algn="l" defTabSz="457200" rtl="0" eaLnBrk="1" fontAlgn="auto" latinLnBrk="0" hangingPunct="1">
              <a:lnSpc>
                <a:spcPct val="100000"/>
              </a:lnSpc>
              <a:buClrTx/>
              <a:buSzTx/>
              <a:buFont typeface="Arial"/>
              <a:buChar char="•"/>
              <a:tabLst/>
              <a:defRPr/>
            </a:pPr>
            <a:r>
              <a:rPr lang="en-GB" sz="1100" kern="1200" dirty="0" smtClean="0">
                <a:solidFill>
                  <a:schemeClr val="tx1"/>
                </a:solidFill>
                <a:effectLst/>
                <a:latin typeface="+mn-lt"/>
                <a:ea typeface="+mn-ea"/>
                <a:cs typeface="+mn-cs"/>
              </a:rPr>
              <a:t>“press clippings – number of mentions” (75%)</a:t>
            </a:r>
          </a:p>
          <a:p>
            <a:pPr marL="171450" marR="0" indent="-171450" algn="l" defTabSz="457200" rtl="0" eaLnBrk="1" fontAlgn="auto" latinLnBrk="0" hangingPunct="1">
              <a:lnSpc>
                <a:spcPct val="100000"/>
              </a:lnSpc>
              <a:buClrTx/>
              <a:buSzTx/>
              <a:buFont typeface="Arial"/>
              <a:buChar char="•"/>
              <a:tabLst/>
              <a:defRPr/>
            </a:pPr>
            <a:r>
              <a:rPr lang="en-GB" sz="1100" kern="1200" dirty="0" smtClean="0">
                <a:solidFill>
                  <a:schemeClr val="tx1"/>
                </a:solidFill>
                <a:effectLst/>
                <a:latin typeface="+mn-lt"/>
                <a:ea typeface="+mn-ea"/>
                <a:cs typeface="+mn-cs"/>
              </a:rPr>
              <a:t>“key performance indicator or other method defined by the client” (64%)</a:t>
            </a:r>
          </a:p>
          <a:p>
            <a:pPr marL="171450" marR="0" indent="-171450" algn="l" defTabSz="457200" rtl="0" eaLnBrk="1" fontAlgn="auto" latinLnBrk="0" hangingPunct="1">
              <a:lnSpc>
                <a:spcPct val="100000"/>
              </a:lnSpc>
              <a:buClrTx/>
              <a:buSzTx/>
              <a:buFont typeface="Arial"/>
              <a:buChar char="•"/>
              <a:tabLst/>
              <a:defRPr/>
            </a:pPr>
            <a:r>
              <a:rPr lang="en-GB" sz="1100" kern="1200" dirty="0" smtClean="0">
                <a:solidFill>
                  <a:schemeClr val="tx1"/>
                </a:solidFill>
                <a:effectLst/>
                <a:latin typeface="+mn-lt"/>
                <a:ea typeface="+mn-ea"/>
                <a:cs typeface="+mn-cs"/>
              </a:rPr>
              <a:t>“number of unique visitors (digital)” (56%)</a:t>
            </a:r>
          </a:p>
          <a:p>
            <a:pPr marL="171450" marR="0" indent="-171450" algn="l" defTabSz="457200" rtl="0" eaLnBrk="1" fontAlgn="auto" latinLnBrk="0" hangingPunct="1">
              <a:lnSpc>
                <a:spcPct val="100000"/>
              </a:lnSpc>
              <a:buClrTx/>
              <a:buSzTx/>
              <a:buFont typeface="Arial"/>
              <a:buChar char="•"/>
              <a:tabLst/>
              <a:defRPr/>
            </a:pPr>
            <a:r>
              <a:rPr lang="en-GB" sz="1100" kern="1200" dirty="0" smtClean="0">
                <a:solidFill>
                  <a:schemeClr val="tx1"/>
                </a:solidFill>
                <a:effectLst/>
                <a:latin typeface="+mn-lt"/>
                <a:ea typeface="+mn-ea"/>
                <a:cs typeface="+mn-cs"/>
              </a:rPr>
              <a:t>“AVE’s” (55%)</a:t>
            </a:r>
          </a:p>
          <a:p>
            <a:pPr marL="171450" marR="0" indent="-171450" algn="l" defTabSz="457200" rtl="0" eaLnBrk="1" fontAlgn="auto" latinLnBrk="0" hangingPunct="1">
              <a:lnSpc>
                <a:spcPct val="100000"/>
              </a:lnSpc>
              <a:spcAft>
                <a:spcPts val="600"/>
              </a:spcAft>
              <a:buClrTx/>
              <a:buSzTx/>
              <a:buFont typeface="Arial"/>
              <a:buChar char="•"/>
              <a:tabLst/>
              <a:defRPr/>
            </a:pPr>
            <a:r>
              <a:rPr lang="en-GB" sz="1100" kern="1200" dirty="0" smtClean="0">
                <a:solidFill>
                  <a:schemeClr val="tx1"/>
                </a:solidFill>
                <a:effectLst/>
                <a:latin typeface="+mn-lt"/>
                <a:ea typeface="+mn-ea"/>
                <a:cs typeface="+mn-cs"/>
              </a:rPr>
              <a:t>“benchmarking surveys – pre and post campaign” (48%).</a:t>
            </a:r>
            <a:endParaRPr lang="en-GB" sz="1100" b="1"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Aft>
                <a:spcPts val="600"/>
              </a:spcAft>
              <a:buClrTx/>
              <a:buSzTx/>
              <a:buFontTx/>
              <a:buNone/>
              <a:tabLst/>
              <a:defRPr/>
            </a:pPr>
            <a:r>
              <a:rPr lang="en-GB" sz="1100" kern="1200" dirty="0" smtClean="0">
                <a:solidFill>
                  <a:schemeClr val="tx1"/>
                </a:solidFill>
                <a:effectLst/>
                <a:latin typeface="+mn-lt"/>
                <a:ea typeface="+mn-ea"/>
                <a:cs typeface="+mn-cs"/>
              </a:rPr>
              <a:t>Less than half (43%) of respondents measure ROI in monetary terms, while nearly a third (30%) rely at times on purely subjective evaluation or “gut feel”. A further 15% create other means of evaluation, including: opinion or perception audits, number of new business leads for clients and content analysis of media coverage.</a:t>
            </a:r>
            <a:endParaRPr lang="en-GB" sz="1100" b="1"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Aft>
                <a:spcPts val="600"/>
              </a:spcAft>
              <a:buClrTx/>
              <a:buSzTx/>
              <a:buFontTx/>
              <a:buNone/>
              <a:tabLst/>
              <a:defRPr/>
            </a:pPr>
            <a:r>
              <a:rPr lang="en-GB" sz="1100" kern="1200" dirty="0" smtClean="0">
                <a:solidFill>
                  <a:schemeClr val="tx1"/>
                </a:solidFill>
                <a:effectLst/>
                <a:latin typeface="+mn-lt"/>
                <a:ea typeface="+mn-ea"/>
                <a:cs typeface="+mn-cs"/>
              </a:rPr>
              <a:t>39% of respondents rejected Advertising Value Equivalents (AVE’s) as a legitimate approach, but 13% endorsed them. The remaining 48% believe they are “sometimes” valid, depending on the nature of the campaign. Despite the lack of endorsement of AVE’s by consultants, more than half included them when asked which evaluation metrics they actually use for reporting campaign results to clients. </a:t>
            </a:r>
          </a:p>
          <a:p>
            <a:pPr marL="0" marR="0" indent="0" algn="l" defTabSz="457200" rtl="0" eaLnBrk="1" fontAlgn="auto" latinLnBrk="0" hangingPunct="1">
              <a:lnSpc>
                <a:spcPct val="100000"/>
              </a:lnSpc>
              <a:spcAft>
                <a:spcPts val="600"/>
              </a:spcAft>
              <a:buClrTx/>
              <a:buSzTx/>
              <a:buFontTx/>
              <a:buNone/>
              <a:tabLst/>
              <a:defRPr/>
            </a:pPr>
            <a:r>
              <a:rPr lang="en-GB" sz="1100" kern="1200" dirty="0" smtClean="0">
                <a:solidFill>
                  <a:schemeClr val="tx1"/>
                </a:solidFill>
                <a:effectLst/>
                <a:latin typeface="+mn-lt"/>
                <a:ea typeface="+mn-ea"/>
                <a:cs typeface="+mn-cs"/>
              </a:rPr>
              <a:t>Measurement criteria are usually discussed and agreed in advance between client and consultant, according to 65% of those surveyed. Only 4% claim the norm is for no measurement criteria at all to be defined, while the rest of respondents are split almost evenly as to whether it is the PR consultancy or the client who dictates the terms for evaluation.</a:t>
            </a:r>
            <a:endParaRPr lang="en-GB" sz="1100" b="1"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E109852-164D-A745-8419-563CE52CE798}" type="slidenum">
              <a:rPr lang="en-GB" smtClean="0"/>
              <a:t>11</a:t>
            </a:fld>
            <a:endParaRPr lang="en-GB"/>
          </a:p>
        </p:txBody>
      </p:sp>
    </p:spTree>
    <p:extLst>
      <p:ext uri="{BB962C8B-B14F-4D97-AF65-F5344CB8AC3E}">
        <p14:creationId xmlns:p14="http://schemas.microsoft.com/office/powerpoint/2010/main" val="429644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r>
              <a:rPr lang="en-GB" sz="1100" kern="1200" dirty="0" smtClean="0">
                <a:solidFill>
                  <a:schemeClr val="tx1"/>
                </a:solidFill>
                <a:effectLst/>
                <a:latin typeface="+mn-lt"/>
                <a:ea typeface="+mn-ea"/>
                <a:cs typeface="+mn-cs"/>
              </a:rPr>
              <a:t>Other trends identified in the ICCO Trends Barometer surveys…</a:t>
            </a:r>
          </a:p>
          <a:p>
            <a:pPr>
              <a:spcAft>
                <a:spcPts val="600"/>
              </a:spcAft>
            </a:pPr>
            <a:endParaRPr lang="en-GB" sz="1100" kern="1200" dirty="0" smtClean="0">
              <a:solidFill>
                <a:schemeClr val="tx1"/>
              </a:solidFill>
              <a:effectLst/>
              <a:latin typeface="+mn-lt"/>
              <a:ea typeface="+mn-ea"/>
              <a:cs typeface="+mn-cs"/>
            </a:endParaRPr>
          </a:p>
          <a:p>
            <a:pPr>
              <a:spcAft>
                <a:spcPts val="600"/>
              </a:spcAft>
            </a:pPr>
            <a:r>
              <a:rPr lang="en-GB" sz="1100" b="1" kern="1200" dirty="0" smtClean="0">
                <a:solidFill>
                  <a:schemeClr val="tx1"/>
                </a:solidFill>
                <a:effectLst/>
                <a:latin typeface="+mn-lt"/>
                <a:ea typeface="+mn-ea"/>
                <a:cs typeface="+mn-cs"/>
              </a:rPr>
              <a:t>From the Q2</a:t>
            </a:r>
            <a:r>
              <a:rPr lang="en-GB" sz="1100" b="1" kern="1200" baseline="0" dirty="0" smtClean="0">
                <a:solidFill>
                  <a:schemeClr val="tx1"/>
                </a:solidFill>
                <a:effectLst/>
                <a:latin typeface="+mn-lt"/>
                <a:ea typeface="+mn-ea"/>
                <a:cs typeface="+mn-cs"/>
              </a:rPr>
              <a:t> 2011 Trends Barometer</a:t>
            </a:r>
          </a:p>
          <a:p>
            <a:r>
              <a:rPr lang="en-GB" sz="1100" kern="1200" dirty="0" smtClean="0">
                <a:solidFill>
                  <a:schemeClr val="tx1"/>
                </a:solidFill>
                <a:effectLst/>
                <a:latin typeface="+mn-lt"/>
                <a:ea typeface="+mn-ea"/>
                <a:cs typeface="+mn-cs"/>
              </a:rPr>
              <a:t>94% of consultancies surveyed offer social media services. Methods of delivering these services differ:</a:t>
            </a:r>
          </a:p>
          <a:p>
            <a:pPr marL="171450" lvl="0" indent="-171450">
              <a:buFont typeface="Arial"/>
              <a:buChar char="•"/>
            </a:pPr>
            <a:r>
              <a:rPr lang="en-GB" sz="1100" kern="1200" dirty="0" smtClean="0">
                <a:solidFill>
                  <a:schemeClr val="tx1"/>
                </a:solidFill>
                <a:effectLst/>
                <a:latin typeface="+mn-lt"/>
                <a:ea typeface="+mn-ea"/>
                <a:cs typeface="+mn-cs"/>
              </a:rPr>
              <a:t>49% integrate social media with traditional PR, across practice areas</a:t>
            </a:r>
          </a:p>
          <a:p>
            <a:pPr marL="171450" lvl="0" indent="-171450">
              <a:buFont typeface="Arial"/>
              <a:buChar char="•"/>
            </a:pPr>
            <a:r>
              <a:rPr lang="en-GB" sz="1100" kern="1200" dirty="0" smtClean="0">
                <a:solidFill>
                  <a:schemeClr val="tx1"/>
                </a:solidFill>
                <a:effectLst/>
                <a:latin typeface="+mn-lt"/>
                <a:ea typeface="+mn-ea"/>
                <a:cs typeface="+mn-cs"/>
              </a:rPr>
              <a:t>31% rely on a dedicated social media team within the consultancy</a:t>
            </a:r>
          </a:p>
          <a:p>
            <a:pPr marL="171450" lvl="0" indent="-171450">
              <a:buFont typeface="Arial"/>
              <a:buChar char="•"/>
            </a:pPr>
            <a:r>
              <a:rPr lang="en-GB" sz="1100" kern="1200" dirty="0" smtClean="0">
                <a:solidFill>
                  <a:schemeClr val="tx1"/>
                </a:solidFill>
                <a:effectLst/>
                <a:latin typeface="+mn-lt"/>
                <a:ea typeface="+mn-ea"/>
                <a:cs typeface="+mn-cs"/>
              </a:rPr>
              <a:t>11% rely on external partners</a:t>
            </a:r>
          </a:p>
          <a:p>
            <a:pPr marL="171450" lvl="0" indent="-171450">
              <a:buFont typeface="Arial"/>
              <a:buChar char="•"/>
            </a:pPr>
            <a:r>
              <a:rPr lang="en-GB" sz="1100" kern="1200" dirty="0" smtClean="0">
                <a:solidFill>
                  <a:schemeClr val="tx1"/>
                </a:solidFill>
                <a:effectLst/>
                <a:latin typeface="+mn-lt"/>
                <a:ea typeface="+mn-ea"/>
                <a:cs typeface="+mn-cs"/>
              </a:rPr>
              <a:t>9% use a combination of the approaches above</a:t>
            </a:r>
          </a:p>
          <a:p>
            <a:endParaRPr lang="en-GB" sz="1100" kern="1200" dirty="0" smtClean="0">
              <a:solidFill>
                <a:schemeClr val="tx1"/>
              </a:solidFill>
              <a:effectLst/>
              <a:latin typeface="+mn-lt"/>
              <a:ea typeface="+mn-ea"/>
              <a:cs typeface="+mn-cs"/>
            </a:endParaRPr>
          </a:p>
          <a:p>
            <a:pPr lvl="0"/>
            <a:r>
              <a:rPr lang="en-GB" sz="1100" kern="1200" dirty="0" smtClean="0">
                <a:solidFill>
                  <a:schemeClr val="tx1"/>
                </a:solidFill>
                <a:effectLst/>
                <a:latin typeface="+mn-lt"/>
                <a:ea typeface="+mn-ea"/>
                <a:cs typeface="+mn-cs"/>
              </a:rPr>
              <a:t>A majority (54%) of consultancy heads believe clients have mixed views as to which communications discipline ‘owns’ social media. 27% of respondents believe clients see social media communications as part of PR activity. The remaining 19% feel that a majority of clients do not view such services as part of public relations</a:t>
            </a:r>
          </a:p>
          <a:p>
            <a:endParaRPr lang="en-GB" sz="1100" b="1" kern="1200" dirty="0" smtClean="0">
              <a:solidFill>
                <a:schemeClr val="tx1"/>
              </a:solidFill>
              <a:effectLst/>
              <a:latin typeface="+mn-lt"/>
              <a:ea typeface="+mn-ea"/>
              <a:cs typeface="+mn-cs"/>
            </a:endParaRPr>
          </a:p>
          <a:p>
            <a:r>
              <a:rPr lang="en-GB" sz="1100" kern="1200" dirty="0" smtClean="0">
                <a:solidFill>
                  <a:schemeClr val="tx1"/>
                </a:solidFill>
                <a:effectLst/>
                <a:latin typeface="+mn-lt"/>
                <a:ea typeface="+mn-ea"/>
                <a:cs typeface="+mn-cs"/>
              </a:rPr>
              <a:t>When asked if they “tweet” regularly, 42% of respondents replied “yes”.  34% claim to have a personal Twitter account they do not monitor, and 24% do not use Twitter at all. </a:t>
            </a:r>
          </a:p>
        </p:txBody>
      </p:sp>
      <p:sp>
        <p:nvSpPr>
          <p:cNvPr id="4" name="Slide Number Placeholder 3"/>
          <p:cNvSpPr>
            <a:spLocks noGrp="1"/>
          </p:cNvSpPr>
          <p:nvPr>
            <p:ph type="sldNum" sz="quarter" idx="10"/>
          </p:nvPr>
        </p:nvSpPr>
        <p:spPr/>
        <p:txBody>
          <a:bodyPr/>
          <a:lstStyle/>
          <a:p>
            <a:fld id="{EE109852-164D-A745-8419-563CE52CE798}" type="slidenum">
              <a:rPr lang="en-GB" smtClean="0"/>
              <a:t>12</a:t>
            </a:fld>
            <a:endParaRPr lang="en-GB"/>
          </a:p>
        </p:txBody>
      </p:sp>
    </p:spTree>
    <p:extLst>
      <p:ext uri="{BB962C8B-B14F-4D97-AF65-F5344CB8AC3E}">
        <p14:creationId xmlns:p14="http://schemas.microsoft.com/office/powerpoint/2010/main" val="429644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4409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000">
                <a:solidFill>
                  <a:schemeClr val="accent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28/11/2012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28/11/2012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28/11/2012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28/11/2012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US" dirty="0" smtClean="0"/>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000" b="0" cap="none">
                <a:solidFill>
                  <a:schemeClr val="bg1"/>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B8AEBBE-F8B2-42CF-9895-E86A608384EB}" type="datetime1">
              <a:rPr lang="en-US" smtClean="0"/>
              <a:pPr/>
              <a:t>28/11/2012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5" name="Date Placeholder 4"/>
          <p:cNvSpPr>
            <a:spLocks noGrp="1"/>
          </p:cNvSpPr>
          <p:nvPr>
            <p:ph type="dt" sz="half" idx="10"/>
          </p:nvPr>
        </p:nvSpPr>
        <p:spPr/>
        <p:txBody>
          <a:bodyPr/>
          <a:lstStyle/>
          <a:p>
            <a:fld id="{E1FAA6B6-10E5-4810-BC9F-DA72D8452E73}" type="datetime1">
              <a:rPr lang="en-US" smtClean="0"/>
              <a:pPr/>
              <a:t>28/11/2012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28/11/2012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B8CDBF60-6CC3-4B74-A60D-3486985E4346}" type="datetime1">
              <a:rPr lang="en-US" smtClean="0"/>
              <a:pPr/>
              <a:t>28/11/2012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28/11/2012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28/11/2012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28/11/2012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28/11/2012</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0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ts val="0"/>
        </a:spcBef>
        <a:spcAft>
          <a:spcPts val="1200"/>
        </a:spcAft>
        <a:buClr>
          <a:schemeClr val="accent2">
            <a:lumMod val="75000"/>
          </a:schemeClr>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ts val="0"/>
        </a:spcBef>
        <a:spcAft>
          <a:spcPts val="1200"/>
        </a:spcAft>
        <a:buClr>
          <a:schemeClr val="accent2">
            <a:lumMod val="75000"/>
          </a:schemeClr>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ts val="0"/>
        </a:spcBef>
        <a:spcAft>
          <a:spcPts val="1200"/>
        </a:spcAft>
        <a:buClr>
          <a:schemeClr val="accent2">
            <a:lumMod val="75000"/>
          </a:schemeClr>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ts val="0"/>
        </a:spcBef>
        <a:spcAft>
          <a:spcPts val="1200"/>
        </a:spcAft>
        <a:buClr>
          <a:schemeClr val="accent2">
            <a:lumMod val="75000"/>
          </a:schemeClr>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ts val="0"/>
        </a:spcBef>
        <a:spcAft>
          <a:spcPts val="1200"/>
        </a:spcAft>
        <a:buClr>
          <a:schemeClr val="accent2">
            <a:lumMod val="75000"/>
          </a:schemeClr>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insights.iccopr.com" TargetMode="External"/><Relationship Id="rId2" Type="http://schemas.openxmlformats.org/officeDocument/2006/relationships/notesSlide" Target="../notesSlides/notesSlide24.xml"/><Relationship Id="rId1" Type="http://schemas.openxmlformats.org/officeDocument/2006/relationships/slideLayout" Target="../slideLayouts/slideLayout9.xml"/><Relationship Id="rId5" Type="http://schemas.openxmlformats.org/officeDocument/2006/relationships/image" Target="../media/image5.jpeg"/><Relationship Id="rId4" Type="http://schemas.openxmlformats.org/officeDocument/2006/relationships/hyperlink" Target="http://www.iccopr.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normAutofit/>
          </a:bodyPr>
          <a:lstStyle/>
          <a:p>
            <a:r>
              <a:rPr lang="en-GB" dirty="0" smtClean="0">
                <a:solidFill>
                  <a:schemeClr val="accent2"/>
                </a:solidFill>
              </a:rPr>
              <a:t>“Innovating in PR”: International Trends &amp; Perspectives</a:t>
            </a:r>
            <a:endParaRPr lang="en-GB" dirty="0">
              <a:solidFill>
                <a:schemeClr val="accent2"/>
              </a:solidFill>
            </a:endParaRPr>
          </a:p>
        </p:txBody>
      </p:sp>
      <p:sp>
        <p:nvSpPr>
          <p:cNvPr id="7" name="Subtitle 6"/>
          <p:cNvSpPr>
            <a:spLocks noGrp="1"/>
          </p:cNvSpPr>
          <p:nvPr>
            <p:ph type="subTitle" idx="1"/>
          </p:nvPr>
        </p:nvSpPr>
        <p:spPr/>
        <p:txBody>
          <a:bodyPr/>
          <a:lstStyle/>
          <a:p>
            <a:pPr>
              <a:spcAft>
                <a:spcPts val="600"/>
              </a:spcAft>
            </a:pPr>
            <a:r>
              <a:rPr lang="en-GB" i="1" dirty="0" smtClean="0"/>
              <a:t>Global Congress of Islamic PR Practitioners</a:t>
            </a:r>
          </a:p>
          <a:p>
            <a:pPr>
              <a:spcAft>
                <a:spcPts val="600"/>
              </a:spcAft>
            </a:pPr>
            <a:r>
              <a:rPr lang="en-GB" i="1" dirty="0" smtClean="0"/>
              <a:t>8 December </a:t>
            </a:r>
            <a:r>
              <a:rPr lang="en-GB" i="1" dirty="0" smtClean="0"/>
              <a:t>2012</a:t>
            </a:r>
          </a:p>
        </p:txBody>
      </p:sp>
      <p:pic>
        <p:nvPicPr>
          <p:cNvPr id="8" name="Picture 7" descr="ICCO plain.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15008" y="5591726"/>
            <a:ext cx="827140" cy="1033924"/>
          </a:xfrm>
          <a:prstGeom prst="rect">
            <a:avLst/>
          </a:prstGeom>
        </p:spPr>
      </p:pic>
    </p:spTree>
    <p:extLst>
      <p:ext uri="{BB962C8B-B14F-4D97-AF65-F5344CB8AC3E}">
        <p14:creationId xmlns:p14="http://schemas.microsoft.com/office/powerpoint/2010/main" val="28004525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Pricing is viewed by consultancy heads as an important obstacle to revenue growth</a:t>
            </a:r>
          </a:p>
          <a:p>
            <a:r>
              <a:rPr lang="en-GB" dirty="0" smtClean="0"/>
              <a:t>69% perceive prevalent, downward pressure on the prices they can charge to clients</a:t>
            </a:r>
          </a:p>
          <a:p>
            <a:r>
              <a:rPr lang="en-GB" dirty="0" smtClean="0"/>
              <a:t>Pressure comes first and foremost from an increase in demands from clients for the same budget</a:t>
            </a:r>
          </a:p>
          <a:p>
            <a:r>
              <a:rPr lang="en-GB" dirty="0" smtClean="0"/>
              <a:t>61% are able to charge a premium for more strategic PR services</a:t>
            </a:r>
            <a:endParaRPr lang="en-GB" dirty="0"/>
          </a:p>
        </p:txBody>
      </p:sp>
      <p:sp>
        <p:nvSpPr>
          <p:cNvPr id="3" name="Title 2"/>
          <p:cNvSpPr>
            <a:spLocks noGrp="1"/>
          </p:cNvSpPr>
          <p:nvPr>
            <p:ph type="title"/>
          </p:nvPr>
        </p:nvSpPr>
        <p:spPr/>
        <p:txBody>
          <a:bodyPr>
            <a:normAutofit/>
          </a:bodyPr>
          <a:lstStyle/>
          <a:p>
            <a:r>
              <a:rPr lang="en-GB" dirty="0" smtClean="0"/>
              <a:t>Trends </a:t>
            </a:r>
            <a:r>
              <a:rPr lang="en-GB" dirty="0"/>
              <a:t>Barometer Insights</a:t>
            </a:r>
            <a:r>
              <a:rPr lang="en-GB" dirty="0" smtClean="0"/>
              <a:t/>
            </a:r>
            <a:br>
              <a:rPr lang="en-GB" dirty="0" smtClean="0"/>
            </a:br>
            <a:r>
              <a:rPr lang="en-GB" sz="3100" dirty="0" smtClean="0"/>
              <a:t>Pricing</a:t>
            </a:r>
            <a:endParaRPr lang="en-GB" sz="3100" dirty="0"/>
          </a:p>
        </p:txBody>
      </p:sp>
    </p:spTree>
    <p:extLst>
      <p:ext uri="{BB962C8B-B14F-4D97-AF65-F5344CB8AC3E}">
        <p14:creationId xmlns:p14="http://schemas.microsoft.com/office/powerpoint/2010/main" val="3603136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ormAutofit fontScale="85000" lnSpcReduction="20000"/>
          </a:bodyPr>
          <a:lstStyle/>
          <a:p>
            <a:r>
              <a:rPr lang="en-GB" sz="2600" dirty="0" smtClean="0"/>
              <a:t>There is no universal standard of measurement for PR</a:t>
            </a:r>
          </a:p>
          <a:p>
            <a:r>
              <a:rPr lang="en-GB" sz="2600" dirty="0" smtClean="0"/>
              <a:t>The most common evaluation methods measure outputs rather than outcomes </a:t>
            </a:r>
          </a:p>
          <a:p>
            <a:r>
              <a:rPr lang="en-GB" sz="2600" dirty="0" smtClean="0"/>
              <a:t>More </a:t>
            </a:r>
            <a:r>
              <a:rPr lang="en-GB" sz="2600" dirty="0"/>
              <a:t>than half of PR consultants </a:t>
            </a:r>
            <a:r>
              <a:rPr lang="en-GB" sz="2600" dirty="0" smtClean="0"/>
              <a:t>use </a:t>
            </a:r>
            <a:r>
              <a:rPr lang="en-GB" sz="2600" dirty="0"/>
              <a:t>AVE’s, though only 13% endorse </a:t>
            </a:r>
            <a:r>
              <a:rPr lang="en-GB" sz="2600" dirty="0" smtClean="0"/>
              <a:t>them</a:t>
            </a:r>
          </a:p>
          <a:p>
            <a:r>
              <a:rPr lang="en-GB" sz="2600" dirty="0" smtClean="0"/>
              <a:t>30% rely at times just on “gut feel” when evaluating the success of a campaign</a:t>
            </a:r>
          </a:p>
          <a:p>
            <a:r>
              <a:rPr lang="en-GB" sz="2600" dirty="0" smtClean="0"/>
              <a:t>Measurement criteria are agreed in advance with the client only 65% of the time</a:t>
            </a:r>
          </a:p>
          <a:p>
            <a:endParaRPr lang="en-GB" dirty="0"/>
          </a:p>
          <a:p>
            <a:endParaRPr lang="en-GB" dirty="0"/>
          </a:p>
        </p:txBody>
      </p:sp>
      <p:sp>
        <p:nvSpPr>
          <p:cNvPr id="3" name="Title 2"/>
          <p:cNvSpPr>
            <a:spLocks noGrp="1"/>
          </p:cNvSpPr>
          <p:nvPr>
            <p:ph type="title"/>
          </p:nvPr>
        </p:nvSpPr>
        <p:spPr/>
        <p:txBody>
          <a:bodyPr>
            <a:normAutofit/>
          </a:bodyPr>
          <a:lstStyle/>
          <a:p>
            <a:r>
              <a:rPr lang="en-GB" dirty="0" smtClean="0"/>
              <a:t>Trends </a:t>
            </a:r>
            <a:r>
              <a:rPr lang="en-GB" dirty="0"/>
              <a:t>Barometer Insights</a:t>
            </a:r>
            <a:r>
              <a:rPr lang="en-GB" dirty="0" smtClean="0"/>
              <a:t/>
            </a:r>
            <a:br>
              <a:rPr lang="en-GB" dirty="0" smtClean="0"/>
            </a:br>
            <a:r>
              <a:rPr lang="en-GB" sz="3100" dirty="0" smtClean="0"/>
              <a:t>Evaluating PR Campaigns</a:t>
            </a:r>
            <a:endParaRPr lang="en-GB" sz="3100" dirty="0"/>
          </a:p>
        </p:txBody>
      </p:sp>
    </p:spTree>
    <p:extLst>
      <p:ext uri="{BB962C8B-B14F-4D97-AF65-F5344CB8AC3E}">
        <p14:creationId xmlns:p14="http://schemas.microsoft.com/office/powerpoint/2010/main" val="21111361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How PR firms deliver social media services differs widely </a:t>
            </a:r>
          </a:p>
          <a:p>
            <a:r>
              <a:rPr lang="en-GB" dirty="0"/>
              <a:t>C</a:t>
            </a:r>
            <a:r>
              <a:rPr lang="en-GB" dirty="0" smtClean="0"/>
              <a:t>lients have mixed views as to which communications discipline “owns” social media</a:t>
            </a:r>
          </a:p>
          <a:p>
            <a:r>
              <a:rPr lang="en-GB" dirty="0" smtClean="0"/>
              <a:t>Among PR heads, regular Twitter users are a minority</a:t>
            </a:r>
            <a:endParaRPr lang="en-GB" dirty="0"/>
          </a:p>
        </p:txBody>
      </p:sp>
      <p:sp>
        <p:nvSpPr>
          <p:cNvPr id="3" name="Title 2"/>
          <p:cNvSpPr>
            <a:spLocks noGrp="1"/>
          </p:cNvSpPr>
          <p:nvPr>
            <p:ph type="title"/>
          </p:nvPr>
        </p:nvSpPr>
        <p:spPr/>
        <p:txBody>
          <a:bodyPr>
            <a:normAutofit/>
          </a:bodyPr>
          <a:lstStyle/>
          <a:p>
            <a:r>
              <a:rPr lang="en-GB" dirty="0" smtClean="0"/>
              <a:t>Trends Barometer Insights</a:t>
            </a:r>
            <a:br>
              <a:rPr lang="en-GB" dirty="0" smtClean="0"/>
            </a:br>
            <a:r>
              <a:rPr lang="en-GB" sz="3100" dirty="0" smtClean="0"/>
              <a:t>Social Media PR</a:t>
            </a:r>
            <a:endParaRPr lang="en-GB" sz="3100" dirty="0"/>
          </a:p>
        </p:txBody>
      </p:sp>
    </p:spTree>
    <p:extLst>
      <p:ext uri="{BB962C8B-B14F-4D97-AF65-F5344CB8AC3E}">
        <p14:creationId xmlns:p14="http://schemas.microsoft.com/office/powerpoint/2010/main" val="3446504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Managing reputation is seen as important for all organisations and individuals but “fundamental” for large corporations and governments</a:t>
            </a:r>
          </a:p>
          <a:p>
            <a:r>
              <a:rPr lang="en-GB" dirty="0" smtClean="0"/>
              <a:t>Reputation management services are universally offered by PR firms– more than by other suppliers</a:t>
            </a:r>
          </a:p>
          <a:p>
            <a:r>
              <a:rPr lang="en-GB" dirty="0" smtClean="0"/>
              <a:t>Clients look first to PR consultants when seeking expertise in the are of reputation</a:t>
            </a:r>
            <a:endParaRPr lang="en-GB" dirty="0"/>
          </a:p>
        </p:txBody>
      </p:sp>
      <p:sp>
        <p:nvSpPr>
          <p:cNvPr id="3" name="Title 2"/>
          <p:cNvSpPr>
            <a:spLocks noGrp="1"/>
          </p:cNvSpPr>
          <p:nvPr>
            <p:ph type="title"/>
          </p:nvPr>
        </p:nvSpPr>
        <p:spPr/>
        <p:txBody>
          <a:bodyPr>
            <a:normAutofit/>
          </a:bodyPr>
          <a:lstStyle/>
          <a:p>
            <a:r>
              <a:rPr lang="en-GB" dirty="0" smtClean="0"/>
              <a:t>Trends </a:t>
            </a:r>
            <a:r>
              <a:rPr lang="en-GB" dirty="0"/>
              <a:t>Barometer Insights</a:t>
            </a:r>
            <a:r>
              <a:rPr lang="en-GB" dirty="0" smtClean="0"/>
              <a:t/>
            </a:r>
            <a:br>
              <a:rPr lang="en-GB" dirty="0" smtClean="0"/>
            </a:br>
            <a:r>
              <a:rPr lang="en-GB" sz="3100" dirty="0" smtClean="0"/>
              <a:t>Reputation Management</a:t>
            </a:r>
            <a:endParaRPr lang="en-GB" sz="3100" dirty="0"/>
          </a:p>
        </p:txBody>
      </p:sp>
    </p:spTree>
    <p:extLst>
      <p:ext uri="{BB962C8B-B14F-4D97-AF65-F5344CB8AC3E}">
        <p14:creationId xmlns:p14="http://schemas.microsoft.com/office/powerpoint/2010/main" val="2111136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Looking Ahead</a:t>
            </a:r>
            <a:endParaRPr lang="en-GB" dirty="0"/>
          </a:p>
        </p:txBody>
      </p:sp>
    </p:spTree>
    <p:extLst>
      <p:ext uri="{BB962C8B-B14F-4D97-AF65-F5344CB8AC3E}">
        <p14:creationId xmlns:p14="http://schemas.microsoft.com/office/powerpoint/2010/main" val="1233837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Public Relations will continue to expand its role and grow in importance</a:t>
            </a:r>
          </a:p>
          <a:p>
            <a:r>
              <a:rPr lang="en-GB" dirty="0" smtClean="0"/>
              <a:t>PR will remain the fastest-growing marketing communications discipline</a:t>
            </a:r>
          </a:p>
          <a:p>
            <a:r>
              <a:rPr lang="en-GB" dirty="0" smtClean="0"/>
              <a:t>The shift toward project work and away from retainer work will continue</a:t>
            </a:r>
          </a:p>
          <a:p>
            <a:r>
              <a:rPr lang="en-GB" dirty="0"/>
              <a:t>Perpetual </a:t>
            </a:r>
            <a:r>
              <a:rPr lang="en-GB" dirty="0" smtClean="0"/>
              <a:t>innovation will become increasingly important</a:t>
            </a:r>
            <a:endParaRPr lang="en-GB" dirty="0"/>
          </a:p>
        </p:txBody>
      </p:sp>
      <p:sp>
        <p:nvSpPr>
          <p:cNvPr id="3" name="Title 2"/>
          <p:cNvSpPr>
            <a:spLocks noGrp="1"/>
          </p:cNvSpPr>
          <p:nvPr>
            <p:ph type="title"/>
          </p:nvPr>
        </p:nvSpPr>
        <p:spPr/>
        <p:txBody>
          <a:bodyPr>
            <a:normAutofit/>
          </a:bodyPr>
          <a:lstStyle/>
          <a:p>
            <a:r>
              <a:rPr lang="en-GB" dirty="0" smtClean="0"/>
              <a:t>Predictions From the West</a:t>
            </a:r>
            <a:endParaRPr lang="en-GB" dirty="0"/>
          </a:p>
        </p:txBody>
      </p:sp>
    </p:spTree>
    <p:extLst>
      <p:ext uri="{BB962C8B-B14F-4D97-AF65-F5344CB8AC3E}">
        <p14:creationId xmlns:p14="http://schemas.microsoft.com/office/powerpoint/2010/main" val="345646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As organisations shift their structures to find the right mix of global and local balance, the need for coherent communications will become more urgent</a:t>
            </a:r>
          </a:p>
          <a:p>
            <a:r>
              <a:rPr lang="en-GB" dirty="0" smtClean="0"/>
              <a:t>Companies will invest more in their brands</a:t>
            </a:r>
          </a:p>
          <a:p>
            <a:r>
              <a:rPr lang="en-GB" dirty="0" smtClean="0"/>
              <a:t>PR firms (and others) must strengthen their presence in Asia in order to meet client demand</a:t>
            </a:r>
          </a:p>
          <a:p>
            <a:r>
              <a:rPr lang="en-GB" dirty="0" smtClean="0"/>
              <a:t>Management consultancies will represent a bigger competitive threat to PR firms</a:t>
            </a:r>
          </a:p>
        </p:txBody>
      </p:sp>
      <p:sp>
        <p:nvSpPr>
          <p:cNvPr id="3" name="Title 2"/>
          <p:cNvSpPr>
            <a:spLocks noGrp="1"/>
          </p:cNvSpPr>
          <p:nvPr>
            <p:ph type="title"/>
          </p:nvPr>
        </p:nvSpPr>
        <p:spPr/>
        <p:txBody>
          <a:bodyPr/>
          <a:lstStyle/>
          <a:p>
            <a:r>
              <a:rPr lang="en-GB" dirty="0" smtClean="0"/>
              <a:t>The Global View</a:t>
            </a:r>
            <a:endParaRPr lang="en-GB" dirty="0"/>
          </a:p>
        </p:txBody>
      </p:sp>
    </p:spTree>
    <p:extLst>
      <p:ext uri="{BB962C8B-B14F-4D97-AF65-F5344CB8AC3E}">
        <p14:creationId xmlns:p14="http://schemas.microsoft.com/office/powerpoint/2010/main" val="16748694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Creativity &amp; Vision</a:t>
            </a:r>
            <a:endParaRPr lang="en-GB" dirty="0"/>
          </a:p>
        </p:txBody>
      </p:sp>
    </p:spTree>
    <p:extLst>
      <p:ext uri="{BB962C8B-B14F-4D97-AF65-F5344CB8AC3E}">
        <p14:creationId xmlns:p14="http://schemas.microsoft.com/office/powerpoint/2010/main" val="2057050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ormAutofit/>
          </a:bodyPr>
          <a:lstStyle/>
          <a:p>
            <a:r>
              <a:rPr lang="en-GB" dirty="0"/>
              <a:t>In competitive and economically challenging environments, innovation is especially important</a:t>
            </a:r>
          </a:p>
          <a:p>
            <a:r>
              <a:rPr lang="en-GB" dirty="0" smtClean="0"/>
              <a:t>95</a:t>
            </a:r>
            <a:r>
              <a:rPr lang="en-GB" dirty="0"/>
              <a:t>% of PR industry people believe being creative is a key skill for PR </a:t>
            </a:r>
            <a:r>
              <a:rPr lang="en-GB" dirty="0" smtClean="0"/>
              <a:t>professionals…</a:t>
            </a:r>
            <a:endParaRPr lang="en-GB" dirty="0"/>
          </a:p>
          <a:p>
            <a:r>
              <a:rPr lang="en-GB" dirty="0" smtClean="0"/>
              <a:t>But 40</a:t>
            </a:r>
            <a:r>
              <a:rPr lang="en-GB" dirty="0"/>
              <a:t>% think the quality of </a:t>
            </a:r>
            <a:r>
              <a:rPr lang="en-GB" dirty="0" smtClean="0"/>
              <a:t>current PR </a:t>
            </a:r>
            <a:r>
              <a:rPr lang="en-GB" dirty="0"/>
              <a:t>work is </a:t>
            </a:r>
            <a:r>
              <a:rPr lang="en-GB" dirty="0" smtClean="0"/>
              <a:t>just ordinary </a:t>
            </a:r>
            <a:endParaRPr lang="en-GB" dirty="0"/>
          </a:p>
        </p:txBody>
      </p:sp>
      <p:sp>
        <p:nvSpPr>
          <p:cNvPr id="3" name="Title 2"/>
          <p:cNvSpPr>
            <a:spLocks noGrp="1"/>
          </p:cNvSpPr>
          <p:nvPr>
            <p:ph type="title"/>
          </p:nvPr>
        </p:nvSpPr>
        <p:spPr/>
        <p:txBody>
          <a:bodyPr/>
          <a:lstStyle/>
          <a:p>
            <a:r>
              <a:rPr lang="en-GB" dirty="0" smtClean="0"/>
              <a:t>The Need for Creativity</a:t>
            </a:r>
            <a:endParaRPr lang="en-GB" dirty="0"/>
          </a:p>
        </p:txBody>
      </p:sp>
    </p:spTree>
    <p:extLst>
      <p:ext uri="{BB962C8B-B14F-4D97-AF65-F5344CB8AC3E}">
        <p14:creationId xmlns:p14="http://schemas.microsoft.com/office/powerpoint/2010/main" val="3125587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Different types of PR firms have different advantages in fostering creativity and innovation</a:t>
            </a:r>
          </a:p>
          <a:p>
            <a:pPr lvl="1">
              <a:buFont typeface="Courier New"/>
              <a:buChar char="o"/>
            </a:pPr>
            <a:r>
              <a:rPr lang="en-GB" dirty="0" smtClean="0"/>
              <a:t>Independent consultancies have greater flexibility and adaptability plus unique, “less constricting” cultures</a:t>
            </a:r>
            <a:endParaRPr lang="en-GB" dirty="0"/>
          </a:p>
          <a:p>
            <a:pPr lvl="1">
              <a:buFont typeface="Courier New"/>
              <a:buChar char="o"/>
            </a:pPr>
            <a:r>
              <a:rPr lang="en-GB" dirty="0" smtClean="0"/>
              <a:t>Multinational networks have more resources and international perspectives to develop ideas captured through formalised, bottom-up processes</a:t>
            </a:r>
            <a:endParaRPr lang="en-GB" dirty="0"/>
          </a:p>
        </p:txBody>
      </p:sp>
      <p:sp>
        <p:nvSpPr>
          <p:cNvPr id="3" name="Title 2"/>
          <p:cNvSpPr>
            <a:spLocks noGrp="1"/>
          </p:cNvSpPr>
          <p:nvPr>
            <p:ph type="title"/>
          </p:nvPr>
        </p:nvSpPr>
        <p:spPr/>
        <p:txBody>
          <a:bodyPr/>
          <a:lstStyle/>
          <a:p>
            <a:r>
              <a:rPr lang="en-GB" dirty="0" smtClean="0"/>
              <a:t>Flexibility vs. Process</a:t>
            </a:r>
            <a:endParaRPr lang="en-GB" dirty="0"/>
          </a:p>
        </p:txBody>
      </p:sp>
    </p:spTree>
    <p:extLst>
      <p:ext uri="{BB962C8B-B14F-4D97-AF65-F5344CB8AC3E}">
        <p14:creationId xmlns:p14="http://schemas.microsoft.com/office/powerpoint/2010/main" val="705321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b="1" dirty="0" smtClean="0"/>
              <a:t>Premise #1</a:t>
            </a:r>
            <a:r>
              <a:rPr lang="en-GB" dirty="0" smtClean="0"/>
              <a:t>: To innovate, you must understand what happened in the past, and then do things differently.</a:t>
            </a:r>
          </a:p>
          <a:p>
            <a:r>
              <a:rPr lang="en-GB" b="1" dirty="0" smtClean="0"/>
              <a:t>Premise #2</a:t>
            </a:r>
            <a:r>
              <a:rPr lang="en-GB" dirty="0" smtClean="0"/>
              <a:t>: Knowledge of current and future trends will allow you to adapt your business and services ahead of the demand curve – and ahead of competitors.</a:t>
            </a:r>
          </a:p>
          <a:p>
            <a:r>
              <a:rPr lang="en-GB" b="1" dirty="0" smtClean="0"/>
              <a:t>Premise #3</a:t>
            </a:r>
            <a:r>
              <a:rPr lang="en-GB" dirty="0" smtClean="0"/>
              <a:t>: Creativity and vision are prerequisite to innovation success.</a:t>
            </a:r>
            <a:endParaRPr lang="en-GB" dirty="0"/>
          </a:p>
        </p:txBody>
      </p:sp>
      <p:sp>
        <p:nvSpPr>
          <p:cNvPr id="3" name="Title 2"/>
          <p:cNvSpPr>
            <a:spLocks noGrp="1"/>
          </p:cNvSpPr>
          <p:nvPr>
            <p:ph type="title"/>
          </p:nvPr>
        </p:nvSpPr>
        <p:spPr/>
        <p:txBody>
          <a:bodyPr/>
          <a:lstStyle/>
          <a:p>
            <a:r>
              <a:rPr lang="en-GB" dirty="0" smtClean="0"/>
              <a:t>The Starting Point</a:t>
            </a:r>
            <a:endParaRPr lang="en-GB" dirty="0"/>
          </a:p>
        </p:txBody>
      </p:sp>
    </p:spTree>
    <p:extLst>
      <p:ext uri="{BB962C8B-B14F-4D97-AF65-F5344CB8AC3E}">
        <p14:creationId xmlns:p14="http://schemas.microsoft.com/office/powerpoint/2010/main" val="2401202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457200" indent="-457200">
              <a:buFont typeface="+mj-lt"/>
              <a:buAutoNum type="arabicParenR"/>
            </a:pPr>
            <a:r>
              <a:rPr lang="en-GB" u="sng" dirty="0" smtClean="0"/>
              <a:t>Prime</a:t>
            </a:r>
            <a:r>
              <a:rPr lang="en-GB" dirty="0" smtClean="0"/>
              <a:t> (Sweden): unique ownership structure and integrated business intelligence</a:t>
            </a:r>
          </a:p>
          <a:p>
            <a:pPr marL="457200" indent="-457200">
              <a:buFont typeface="+mj-lt"/>
              <a:buAutoNum type="arabicParenR"/>
            </a:pPr>
            <a:r>
              <a:rPr lang="en-GB" u="sng" dirty="0" err="1"/>
              <a:t>f</a:t>
            </a:r>
            <a:r>
              <a:rPr lang="en-GB" u="sng" dirty="0" err="1" smtClean="0"/>
              <a:t>ischerAppelt</a:t>
            </a:r>
            <a:r>
              <a:rPr lang="en-GB" dirty="0" smtClean="0"/>
              <a:t> (Germany): horizontal integration of 6 specialties – including design and TC – for an integrated approach</a:t>
            </a:r>
          </a:p>
          <a:p>
            <a:pPr marL="457200" indent="-457200">
              <a:buFont typeface="+mj-lt"/>
              <a:buAutoNum type="arabicParenR"/>
            </a:pPr>
            <a:r>
              <a:rPr lang="en-GB" u="sng" dirty="0" smtClean="0"/>
              <a:t>Blue Rubicon</a:t>
            </a:r>
            <a:r>
              <a:rPr lang="en-GB" dirty="0" smtClean="0"/>
              <a:t> (UK): rigorous research and strategy feed directly into creative output as part of a “campaigning” philosophy</a:t>
            </a:r>
          </a:p>
          <a:p>
            <a:pPr marL="457200" indent="-457200">
              <a:buFont typeface="+mj-lt"/>
              <a:buAutoNum type="arabicParenR"/>
            </a:pPr>
            <a:r>
              <a:rPr lang="en-GB" u="sng" dirty="0"/>
              <a:t>Apple </a:t>
            </a:r>
            <a:r>
              <a:rPr lang="en-GB" u="sng" dirty="0" smtClean="0"/>
              <a:t>Tree</a:t>
            </a:r>
            <a:r>
              <a:rPr lang="en-GB" dirty="0" smtClean="0"/>
              <a:t> </a:t>
            </a:r>
            <a:r>
              <a:rPr lang="en-GB" dirty="0"/>
              <a:t>(Spain</a:t>
            </a:r>
            <a:r>
              <a:rPr lang="en-GB" dirty="0" smtClean="0"/>
              <a:t>): dedicated </a:t>
            </a:r>
            <a:r>
              <a:rPr lang="en-GB" dirty="0"/>
              <a:t>creative </a:t>
            </a:r>
            <a:r>
              <a:rPr lang="en-GB" dirty="0" smtClean="0"/>
              <a:t>team, employees of different nationalities and backgrounds; ROI guarantee</a:t>
            </a:r>
            <a:endParaRPr lang="en-GB" dirty="0"/>
          </a:p>
          <a:p>
            <a:pPr marL="457200" indent="-457200">
              <a:buFont typeface="+mj-lt"/>
              <a:buAutoNum type="arabicParenR"/>
            </a:pPr>
            <a:r>
              <a:rPr lang="en-GB" u="sng" dirty="0" smtClean="0"/>
              <a:t>Ketchum</a:t>
            </a:r>
            <a:r>
              <a:rPr lang="en-GB" dirty="0" smtClean="0"/>
              <a:t> (global): known as a great place to work, very effective at packaging innovative products</a:t>
            </a:r>
          </a:p>
        </p:txBody>
      </p:sp>
      <p:sp>
        <p:nvSpPr>
          <p:cNvPr id="3" name="Title 2"/>
          <p:cNvSpPr>
            <a:spLocks noGrp="1"/>
          </p:cNvSpPr>
          <p:nvPr>
            <p:ph type="title"/>
          </p:nvPr>
        </p:nvSpPr>
        <p:spPr/>
        <p:txBody>
          <a:bodyPr/>
          <a:lstStyle/>
          <a:p>
            <a:r>
              <a:rPr lang="en-GB" dirty="0" smtClean="0"/>
              <a:t>Businesses with Vision</a:t>
            </a:r>
            <a:endParaRPr lang="en-GB" dirty="0"/>
          </a:p>
        </p:txBody>
      </p:sp>
    </p:spTree>
    <p:extLst>
      <p:ext uri="{BB962C8B-B14F-4D97-AF65-F5344CB8AC3E}">
        <p14:creationId xmlns:p14="http://schemas.microsoft.com/office/powerpoint/2010/main" val="8824649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Creative strategy, ideas and presentation have greater impact on clients during the pitching process</a:t>
            </a:r>
            <a:endParaRPr lang="en-GB" dirty="0"/>
          </a:p>
          <a:p>
            <a:r>
              <a:rPr lang="en-GB" dirty="0" smtClean="0"/>
              <a:t>The biggest international awards for advertising and marketing have all expanded to include PR but place high value on originality and creative expression</a:t>
            </a:r>
          </a:p>
          <a:p>
            <a:r>
              <a:rPr lang="en-GB" dirty="0"/>
              <a:t>T</a:t>
            </a:r>
            <a:r>
              <a:rPr lang="en-GB" dirty="0" smtClean="0"/>
              <a:t>rade associations can help with best-practice examples and by preparing members for high-profile awards competitions</a:t>
            </a:r>
          </a:p>
        </p:txBody>
      </p:sp>
      <p:sp>
        <p:nvSpPr>
          <p:cNvPr id="3" name="Title 2"/>
          <p:cNvSpPr>
            <a:spLocks noGrp="1"/>
          </p:cNvSpPr>
          <p:nvPr>
            <p:ph type="title"/>
          </p:nvPr>
        </p:nvSpPr>
        <p:spPr/>
        <p:txBody>
          <a:bodyPr/>
          <a:lstStyle/>
          <a:p>
            <a:r>
              <a:rPr lang="en-GB" dirty="0" smtClean="0"/>
              <a:t>Showcasing Creativity</a:t>
            </a:r>
            <a:endParaRPr lang="en-GB" dirty="0"/>
          </a:p>
        </p:txBody>
      </p:sp>
    </p:spTree>
    <p:extLst>
      <p:ext uri="{BB962C8B-B14F-4D97-AF65-F5344CB8AC3E}">
        <p14:creationId xmlns:p14="http://schemas.microsoft.com/office/powerpoint/2010/main" val="3118758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ICCO’s Role</a:t>
            </a:r>
            <a:endParaRPr lang="en-GB" dirty="0"/>
          </a:p>
        </p:txBody>
      </p:sp>
      <p:pic>
        <p:nvPicPr>
          <p:cNvPr id="6" name="Picture 5" descr="ICCO plain.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652244" y="4338805"/>
            <a:ext cx="1654290" cy="2067860"/>
          </a:xfrm>
          <a:prstGeom prst="rect">
            <a:avLst/>
          </a:prstGeom>
        </p:spPr>
      </p:pic>
      <p:sp>
        <p:nvSpPr>
          <p:cNvPr id="7" name="TextBox 6"/>
          <p:cNvSpPr txBox="1"/>
          <p:nvPr/>
        </p:nvSpPr>
        <p:spPr>
          <a:xfrm>
            <a:off x="2554710" y="6000284"/>
            <a:ext cx="6262653" cy="400110"/>
          </a:xfrm>
          <a:prstGeom prst="rect">
            <a:avLst/>
          </a:prstGeom>
          <a:noFill/>
        </p:spPr>
        <p:txBody>
          <a:bodyPr wrap="square" rtlCol="0">
            <a:spAutoFit/>
          </a:bodyPr>
          <a:lstStyle/>
          <a:p>
            <a:r>
              <a:rPr lang="en-GB" sz="2000" dirty="0" smtClean="0">
                <a:solidFill>
                  <a:schemeClr val="bg1">
                    <a:lumMod val="50000"/>
                  </a:schemeClr>
                </a:solidFill>
              </a:rPr>
              <a:t>International Communications Consultancy Organisation</a:t>
            </a:r>
            <a:endParaRPr lang="en-GB" sz="2000" dirty="0">
              <a:solidFill>
                <a:schemeClr val="bg1">
                  <a:lumMod val="50000"/>
                </a:schemeClr>
              </a:solidFill>
            </a:endParaRPr>
          </a:p>
        </p:txBody>
      </p:sp>
    </p:spTree>
    <p:extLst>
      <p:ext uri="{BB962C8B-B14F-4D97-AF65-F5344CB8AC3E}">
        <p14:creationId xmlns:p14="http://schemas.microsoft.com/office/powerpoint/2010/main" val="1946291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We Are</a:t>
            </a:r>
            <a:endParaRPr lang="en-GB" dirty="0"/>
          </a:p>
        </p:txBody>
      </p:sp>
      <p:sp>
        <p:nvSpPr>
          <p:cNvPr id="4" name="Content Placeholder 3"/>
          <p:cNvSpPr>
            <a:spLocks noGrp="1"/>
          </p:cNvSpPr>
          <p:nvPr>
            <p:ph idx="1"/>
          </p:nvPr>
        </p:nvSpPr>
        <p:spPr>
          <a:xfrm>
            <a:off x="872067" y="2719264"/>
            <a:ext cx="7408333" cy="3450696"/>
          </a:xfrm>
        </p:spPr>
        <p:txBody>
          <a:bodyPr>
            <a:normAutofit fontScale="92500" lnSpcReduction="10000"/>
          </a:bodyPr>
          <a:lstStyle/>
          <a:p>
            <a:r>
              <a:rPr lang="en-GB" dirty="0" smtClean="0"/>
              <a:t>Representatives of </a:t>
            </a:r>
            <a:r>
              <a:rPr lang="en-GB" dirty="0"/>
              <a:t>the world’s public relations consultancy </a:t>
            </a:r>
            <a:r>
              <a:rPr lang="en-GB" dirty="0" smtClean="0"/>
              <a:t>business</a:t>
            </a:r>
            <a:endParaRPr lang="en-GB" dirty="0"/>
          </a:p>
          <a:p>
            <a:r>
              <a:rPr lang="en-GB" dirty="0"/>
              <a:t>T</a:t>
            </a:r>
            <a:r>
              <a:rPr lang="en-GB" dirty="0" smtClean="0"/>
              <a:t>he </a:t>
            </a:r>
            <a:r>
              <a:rPr lang="en-GB" dirty="0"/>
              <a:t>umbrella organisation for more than 1500 PR agencies through </a:t>
            </a:r>
            <a:r>
              <a:rPr lang="en-GB" dirty="0" smtClean="0"/>
              <a:t>trade </a:t>
            </a:r>
            <a:r>
              <a:rPr lang="en-GB" dirty="0"/>
              <a:t>associations in 28 countries: from Europe, Asia, Africa, Australia and the </a:t>
            </a:r>
            <a:r>
              <a:rPr lang="en-GB" dirty="0" smtClean="0"/>
              <a:t>Americas.</a:t>
            </a:r>
            <a:endParaRPr lang="en-GB" dirty="0"/>
          </a:p>
          <a:p>
            <a:r>
              <a:rPr lang="en-GB" dirty="0" smtClean="0"/>
              <a:t>Catalysts for raising </a:t>
            </a:r>
            <a:r>
              <a:rPr lang="en-GB" dirty="0"/>
              <a:t>the profile of PR and </a:t>
            </a:r>
            <a:r>
              <a:rPr lang="en-GB" dirty="0" smtClean="0"/>
              <a:t>developing </a:t>
            </a:r>
            <a:r>
              <a:rPr lang="en-GB" dirty="0"/>
              <a:t>greater consistency of standards </a:t>
            </a:r>
            <a:r>
              <a:rPr lang="en-GB" dirty="0" smtClean="0"/>
              <a:t>internationally</a:t>
            </a:r>
          </a:p>
          <a:p>
            <a:r>
              <a:rPr lang="en-GB" dirty="0" smtClean="0"/>
              <a:t>Drivers of business </a:t>
            </a:r>
            <a:r>
              <a:rPr lang="en-GB" dirty="0"/>
              <a:t>opportunities for the consultancies affiliated to us so that they may grow and </a:t>
            </a:r>
            <a:r>
              <a:rPr lang="en-GB" dirty="0" smtClean="0"/>
              <a:t>thrive</a:t>
            </a:r>
            <a:endParaRPr lang="en-GB" dirty="0"/>
          </a:p>
        </p:txBody>
      </p:sp>
    </p:spTree>
    <p:extLst>
      <p:ext uri="{BB962C8B-B14F-4D97-AF65-F5344CB8AC3E}">
        <p14:creationId xmlns:p14="http://schemas.microsoft.com/office/powerpoint/2010/main" val="2967317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335760" y="1706147"/>
            <a:ext cx="8507318" cy="4834322"/>
            <a:chOff x="69850" y="1300163"/>
            <a:chExt cx="9005888" cy="4887912"/>
          </a:xfrm>
        </p:grpSpPr>
        <p:sp>
          <p:nvSpPr>
            <p:cNvPr id="2283" name="Freeform 40"/>
            <p:cNvSpPr>
              <a:spLocks/>
            </p:cNvSpPr>
            <p:nvPr/>
          </p:nvSpPr>
          <p:spPr bwMode="auto">
            <a:xfrm>
              <a:off x="69850" y="2036763"/>
              <a:ext cx="942975" cy="725214"/>
            </a:xfrm>
            <a:custGeom>
              <a:avLst/>
              <a:gdLst>
                <a:gd name="T0" fmla="*/ 540 w 594"/>
                <a:gd name="T1" fmla="*/ 354 h 414"/>
                <a:gd name="T2" fmla="*/ 510 w 594"/>
                <a:gd name="T3" fmla="*/ 318 h 414"/>
                <a:gd name="T4" fmla="*/ 500 w 594"/>
                <a:gd name="T5" fmla="*/ 332 h 414"/>
                <a:gd name="T6" fmla="*/ 464 w 594"/>
                <a:gd name="T7" fmla="*/ 324 h 414"/>
                <a:gd name="T8" fmla="*/ 414 w 594"/>
                <a:gd name="T9" fmla="*/ 298 h 414"/>
                <a:gd name="T10" fmla="*/ 362 w 594"/>
                <a:gd name="T11" fmla="*/ 288 h 414"/>
                <a:gd name="T12" fmla="*/ 318 w 594"/>
                <a:gd name="T13" fmla="*/ 272 h 414"/>
                <a:gd name="T14" fmla="*/ 314 w 594"/>
                <a:gd name="T15" fmla="*/ 294 h 414"/>
                <a:gd name="T16" fmla="*/ 278 w 594"/>
                <a:gd name="T17" fmla="*/ 304 h 414"/>
                <a:gd name="T18" fmla="*/ 252 w 594"/>
                <a:gd name="T19" fmla="*/ 298 h 414"/>
                <a:gd name="T20" fmla="*/ 270 w 594"/>
                <a:gd name="T21" fmla="*/ 274 h 414"/>
                <a:gd name="T22" fmla="*/ 274 w 594"/>
                <a:gd name="T23" fmla="*/ 266 h 414"/>
                <a:gd name="T24" fmla="*/ 236 w 594"/>
                <a:gd name="T25" fmla="*/ 298 h 414"/>
                <a:gd name="T26" fmla="*/ 222 w 594"/>
                <a:gd name="T27" fmla="*/ 322 h 414"/>
                <a:gd name="T28" fmla="*/ 196 w 594"/>
                <a:gd name="T29" fmla="*/ 348 h 414"/>
                <a:gd name="T30" fmla="*/ 146 w 594"/>
                <a:gd name="T31" fmla="*/ 384 h 414"/>
                <a:gd name="T32" fmla="*/ 112 w 594"/>
                <a:gd name="T33" fmla="*/ 398 h 414"/>
                <a:gd name="T34" fmla="*/ 90 w 594"/>
                <a:gd name="T35" fmla="*/ 408 h 414"/>
                <a:gd name="T36" fmla="*/ 84 w 594"/>
                <a:gd name="T37" fmla="*/ 394 h 414"/>
                <a:gd name="T38" fmla="*/ 114 w 594"/>
                <a:gd name="T39" fmla="*/ 382 h 414"/>
                <a:gd name="T40" fmla="*/ 156 w 594"/>
                <a:gd name="T41" fmla="*/ 354 h 414"/>
                <a:gd name="T42" fmla="*/ 170 w 594"/>
                <a:gd name="T43" fmla="*/ 320 h 414"/>
                <a:gd name="T44" fmla="*/ 138 w 594"/>
                <a:gd name="T45" fmla="*/ 328 h 414"/>
                <a:gd name="T46" fmla="*/ 100 w 594"/>
                <a:gd name="T47" fmla="*/ 328 h 414"/>
                <a:gd name="T48" fmla="*/ 86 w 594"/>
                <a:gd name="T49" fmla="*/ 286 h 414"/>
                <a:gd name="T50" fmla="*/ 56 w 594"/>
                <a:gd name="T51" fmla="*/ 300 h 414"/>
                <a:gd name="T52" fmla="*/ 48 w 594"/>
                <a:gd name="T53" fmla="*/ 274 h 414"/>
                <a:gd name="T54" fmla="*/ 24 w 594"/>
                <a:gd name="T55" fmla="*/ 258 h 414"/>
                <a:gd name="T56" fmla="*/ 46 w 594"/>
                <a:gd name="T57" fmla="*/ 226 h 414"/>
                <a:gd name="T58" fmla="*/ 80 w 594"/>
                <a:gd name="T59" fmla="*/ 214 h 414"/>
                <a:gd name="T60" fmla="*/ 102 w 594"/>
                <a:gd name="T61" fmla="*/ 184 h 414"/>
                <a:gd name="T62" fmla="*/ 86 w 594"/>
                <a:gd name="T63" fmla="*/ 180 h 414"/>
                <a:gd name="T64" fmla="*/ 20 w 594"/>
                <a:gd name="T65" fmla="*/ 168 h 414"/>
                <a:gd name="T66" fmla="*/ 10 w 594"/>
                <a:gd name="T67" fmla="*/ 150 h 414"/>
                <a:gd name="T68" fmla="*/ 60 w 594"/>
                <a:gd name="T69" fmla="*/ 132 h 414"/>
                <a:gd name="T70" fmla="*/ 100 w 594"/>
                <a:gd name="T71" fmla="*/ 142 h 414"/>
                <a:gd name="T72" fmla="*/ 102 w 594"/>
                <a:gd name="T73" fmla="*/ 132 h 414"/>
                <a:gd name="T74" fmla="*/ 84 w 594"/>
                <a:gd name="T75" fmla="*/ 116 h 414"/>
                <a:gd name="T76" fmla="*/ 44 w 594"/>
                <a:gd name="T77" fmla="*/ 94 h 414"/>
                <a:gd name="T78" fmla="*/ 22 w 594"/>
                <a:gd name="T79" fmla="*/ 68 h 414"/>
                <a:gd name="T80" fmla="*/ 88 w 594"/>
                <a:gd name="T81" fmla="*/ 28 h 414"/>
                <a:gd name="T82" fmla="*/ 132 w 594"/>
                <a:gd name="T83" fmla="*/ 12 h 414"/>
                <a:gd name="T84" fmla="*/ 186 w 594"/>
                <a:gd name="T85" fmla="*/ 8 h 414"/>
                <a:gd name="T86" fmla="*/ 244 w 594"/>
                <a:gd name="T87" fmla="*/ 16 h 414"/>
                <a:gd name="T88" fmla="*/ 318 w 594"/>
                <a:gd name="T89" fmla="*/ 30 h 414"/>
                <a:gd name="T90" fmla="*/ 400 w 594"/>
                <a:gd name="T91" fmla="*/ 40 h 414"/>
                <a:gd name="T92" fmla="*/ 438 w 594"/>
                <a:gd name="T93" fmla="*/ 288 h 414"/>
                <a:gd name="T94" fmla="*/ 478 w 594"/>
                <a:gd name="T95" fmla="*/ 316 h 414"/>
                <a:gd name="T96" fmla="*/ 508 w 594"/>
                <a:gd name="T97" fmla="*/ 300 h 414"/>
                <a:gd name="T98" fmla="*/ 556 w 594"/>
                <a:gd name="T99" fmla="*/ 358 h 414"/>
                <a:gd name="T100" fmla="*/ 594 w 594"/>
                <a:gd name="T101" fmla="*/ 394 h 414"/>
                <a:gd name="T102" fmla="*/ 582 w 594"/>
                <a:gd name="T103" fmla="*/ 394 h 41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94" h="414">
                  <a:moveTo>
                    <a:pt x="568" y="384"/>
                  </a:moveTo>
                  <a:lnTo>
                    <a:pt x="552" y="370"/>
                  </a:lnTo>
                  <a:lnTo>
                    <a:pt x="542" y="362"/>
                  </a:lnTo>
                  <a:lnTo>
                    <a:pt x="540" y="354"/>
                  </a:lnTo>
                  <a:lnTo>
                    <a:pt x="530" y="342"/>
                  </a:lnTo>
                  <a:lnTo>
                    <a:pt x="522" y="336"/>
                  </a:lnTo>
                  <a:lnTo>
                    <a:pt x="518" y="330"/>
                  </a:lnTo>
                  <a:lnTo>
                    <a:pt x="510" y="318"/>
                  </a:lnTo>
                  <a:lnTo>
                    <a:pt x="506" y="322"/>
                  </a:lnTo>
                  <a:lnTo>
                    <a:pt x="510" y="334"/>
                  </a:lnTo>
                  <a:lnTo>
                    <a:pt x="506" y="338"/>
                  </a:lnTo>
                  <a:lnTo>
                    <a:pt x="500" y="332"/>
                  </a:lnTo>
                  <a:lnTo>
                    <a:pt x="496" y="328"/>
                  </a:lnTo>
                  <a:lnTo>
                    <a:pt x="492" y="336"/>
                  </a:lnTo>
                  <a:lnTo>
                    <a:pt x="480" y="332"/>
                  </a:lnTo>
                  <a:lnTo>
                    <a:pt x="464" y="324"/>
                  </a:lnTo>
                  <a:lnTo>
                    <a:pt x="440" y="310"/>
                  </a:lnTo>
                  <a:lnTo>
                    <a:pt x="438" y="302"/>
                  </a:lnTo>
                  <a:lnTo>
                    <a:pt x="426" y="304"/>
                  </a:lnTo>
                  <a:lnTo>
                    <a:pt x="414" y="298"/>
                  </a:lnTo>
                  <a:lnTo>
                    <a:pt x="400" y="296"/>
                  </a:lnTo>
                  <a:lnTo>
                    <a:pt x="378" y="296"/>
                  </a:lnTo>
                  <a:lnTo>
                    <a:pt x="368" y="296"/>
                  </a:lnTo>
                  <a:lnTo>
                    <a:pt x="362" y="288"/>
                  </a:lnTo>
                  <a:lnTo>
                    <a:pt x="348" y="286"/>
                  </a:lnTo>
                  <a:lnTo>
                    <a:pt x="344" y="280"/>
                  </a:lnTo>
                  <a:lnTo>
                    <a:pt x="332" y="274"/>
                  </a:lnTo>
                  <a:lnTo>
                    <a:pt x="318" y="272"/>
                  </a:lnTo>
                  <a:lnTo>
                    <a:pt x="306" y="272"/>
                  </a:lnTo>
                  <a:lnTo>
                    <a:pt x="306" y="280"/>
                  </a:lnTo>
                  <a:lnTo>
                    <a:pt x="310" y="286"/>
                  </a:lnTo>
                  <a:lnTo>
                    <a:pt x="314" y="294"/>
                  </a:lnTo>
                  <a:lnTo>
                    <a:pt x="310" y="296"/>
                  </a:lnTo>
                  <a:lnTo>
                    <a:pt x="294" y="296"/>
                  </a:lnTo>
                  <a:lnTo>
                    <a:pt x="286" y="298"/>
                  </a:lnTo>
                  <a:lnTo>
                    <a:pt x="278" y="304"/>
                  </a:lnTo>
                  <a:lnTo>
                    <a:pt x="268" y="312"/>
                  </a:lnTo>
                  <a:lnTo>
                    <a:pt x="256" y="316"/>
                  </a:lnTo>
                  <a:lnTo>
                    <a:pt x="250" y="308"/>
                  </a:lnTo>
                  <a:lnTo>
                    <a:pt x="252" y="298"/>
                  </a:lnTo>
                  <a:lnTo>
                    <a:pt x="256" y="290"/>
                  </a:lnTo>
                  <a:lnTo>
                    <a:pt x="258" y="280"/>
                  </a:lnTo>
                  <a:lnTo>
                    <a:pt x="262" y="276"/>
                  </a:lnTo>
                  <a:lnTo>
                    <a:pt x="270" y="274"/>
                  </a:lnTo>
                  <a:lnTo>
                    <a:pt x="280" y="272"/>
                  </a:lnTo>
                  <a:lnTo>
                    <a:pt x="284" y="264"/>
                  </a:lnTo>
                  <a:lnTo>
                    <a:pt x="286" y="260"/>
                  </a:lnTo>
                  <a:lnTo>
                    <a:pt x="274" y="266"/>
                  </a:lnTo>
                  <a:lnTo>
                    <a:pt x="264" y="268"/>
                  </a:lnTo>
                  <a:lnTo>
                    <a:pt x="244" y="282"/>
                  </a:lnTo>
                  <a:lnTo>
                    <a:pt x="236" y="290"/>
                  </a:lnTo>
                  <a:lnTo>
                    <a:pt x="236" y="298"/>
                  </a:lnTo>
                  <a:lnTo>
                    <a:pt x="230" y="304"/>
                  </a:lnTo>
                  <a:lnTo>
                    <a:pt x="220" y="306"/>
                  </a:lnTo>
                  <a:lnTo>
                    <a:pt x="216" y="314"/>
                  </a:lnTo>
                  <a:lnTo>
                    <a:pt x="222" y="322"/>
                  </a:lnTo>
                  <a:lnTo>
                    <a:pt x="224" y="326"/>
                  </a:lnTo>
                  <a:lnTo>
                    <a:pt x="218" y="332"/>
                  </a:lnTo>
                  <a:lnTo>
                    <a:pt x="208" y="340"/>
                  </a:lnTo>
                  <a:lnTo>
                    <a:pt x="196" y="348"/>
                  </a:lnTo>
                  <a:lnTo>
                    <a:pt x="176" y="360"/>
                  </a:lnTo>
                  <a:lnTo>
                    <a:pt x="154" y="372"/>
                  </a:lnTo>
                  <a:lnTo>
                    <a:pt x="148" y="378"/>
                  </a:lnTo>
                  <a:lnTo>
                    <a:pt x="146" y="384"/>
                  </a:lnTo>
                  <a:lnTo>
                    <a:pt x="134" y="390"/>
                  </a:lnTo>
                  <a:lnTo>
                    <a:pt x="130" y="394"/>
                  </a:lnTo>
                  <a:lnTo>
                    <a:pt x="116" y="394"/>
                  </a:lnTo>
                  <a:lnTo>
                    <a:pt x="112" y="398"/>
                  </a:lnTo>
                  <a:lnTo>
                    <a:pt x="104" y="402"/>
                  </a:lnTo>
                  <a:lnTo>
                    <a:pt x="98" y="398"/>
                  </a:lnTo>
                  <a:lnTo>
                    <a:pt x="94" y="400"/>
                  </a:lnTo>
                  <a:lnTo>
                    <a:pt x="90" y="408"/>
                  </a:lnTo>
                  <a:lnTo>
                    <a:pt x="84" y="412"/>
                  </a:lnTo>
                  <a:lnTo>
                    <a:pt x="76" y="410"/>
                  </a:lnTo>
                  <a:lnTo>
                    <a:pt x="78" y="402"/>
                  </a:lnTo>
                  <a:lnTo>
                    <a:pt x="84" y="394"/>
                  </a:lnTo>
                  <a:lnTo>
                    <a:pt x="90" y="390"/>
                  </a:lnTo>
                  <a:lnTo>
                    <a:pt x="100" y="388"/>
                  </a:lnTo>
                  <a:lnTo>
                    <a:pt x="110" y="388"/>
                  </a:lnTo>
                  <a:lnTo>
                    <a:pt x="114" y="382"/>
                  </a:lnTo>
                  <a:lnTo>
                    <a:pt x="124" y="378"/>
                  </a:lnTo>
                  <a:lnTo>
                    <a:pt x="140" y="366"/>
                  </a:lnTo>
                  <a:lnTo>
                    <a:pt x="150" y="356"/>
                  </a:lnTo>
                  <a:lnTo>
                    <a:pt x="156" y="354"/>
                  </a:lnTo>
                  <a:lnTo>
                    <a:pt x="160" y="342"/>
                  </a:lnTo>
                  <a:lnTo>
                    <a:pt x="160" y="332"/>
                  </a:lnTo>
                  <a:lnTo>
                    <a:pt x="168" y="328"/>
                  </a:lnTo>
                  <a:lnTo>
                    <a:pt x="170" y="320"/>
                  </a:lnTo>
                  <a:lnTo>
                    <a:pt x="160" y="322"/>
                  </a:lnTo>
                  <a:lnTo>
                    <a:pt x="148" y="328"/>
                  </a:lnTo>
                  <a:lnTo>
                    <a:pt x="142" y="322"/>
                  </a:lnTo>
                  <a:lnTo>
                    <a:pt x="138" y="328"/>
                  </a:lnTo>
                  <a:lnTo>
                    <a:pt x="134" y="330"/>
                  </a:lnTo>
                  <a:lnTo>
                    <a:pt x="126" y="322"/>
                  </a:lnTo>
                  <a:lnTo>
                    <a:pt x="110" y="320"/>
                  </a:lnTo>
                  <a:lnTo>
                    <a:pt x="100" y="328"/>
                  </a:lnTo>
                  <a:lnTo>
                    <a:pt x="90" y="330"/>
                  </a:lnTo>
                  <a:lnTo>
                    <a:pt x="88" y="304"/>
                  </a:lnTo>
                  <a:lnTo>
                    <a:pt x="86" y="296"/>
                  </a:lnTo>
                  <a:lnTo>
                    <a:pt x="86" y="286"/>
                  </a:lnTo>
                  <a:lnTo>
                    <a:pt x="80" y="286"/>
                  </a:lnTo>
                  <a:lnTo>
                    <a:pt x="78" y="296"/>
                  </a:lnTo>
                  <a:lnTo>
                    <a:pt x="74" y="300"/>
                  </a:lnTo>
                  <a:lnTo>
                    <a:pt x="56" y="300"/>
                  </a:lnTo>
                  <a:lnTo>
                    <a:pt x="48" y="292"/>
                  </a:lnTo>
                  <a:lnTo>
                    <a:pt x="40" y="280"/>
                  </a:lnTo>
                  <a:lnTo>
                    <a:pt x="42" y="274"/>
                  </a:lnTo>
                  <a:lnTo>
                    <a:pt x="48" y="274"/>
                  </a:lnTo>
                  <a:lnTo>
                    <a:pt x="40" y="268"/>
                  </a:lnTo>
                  <a:lnTo>
                    <a:pt x="40" y="260"/>
                  </a:lnTo>
                  <a:lnTo>
                    <a:pt x="36" y="268"/>
                  </a:lnTo>
                  <a:lnTo>
                    <a:pt x="24" y="258"/>
                  </a:lnTo>
                  <a:lnTo>
                    <a:pt x="30" y="246"/>
                  </a:lnTo>
                  <a:lnTo>
                    <a:pt x="34" y="242"/>
                  </a:lnTo>
                  <a:lnTo>
                    <a:pt x="46" y="234"/>
                  </a:lnTo>
                  <a:lnTo>
                    <a:pt x="46" y="226"/>
                  </a:lnTo>
                  <a:lnTo>
                    <a:pt x="50" y="220"/>
                  </a:lnTo>
                  <a:lnTo>
                    <a:pt x="58" y="220"/>
                  </a:lnTo>
                  <a:lnTo>
                    <a:pt x="72" y="222"/>
                  </a:lnTo>
                  <a:lnTo>
                    <a:pt x="80" y="214"/>
                  </a:lnTo>
                  <a:lnTo>
                    <a:pt x="88" y="210"/>
                  </a:lnTo>
                  <a:lnTo>
                    <a:pt x="110" y="208"/>
                  </a:lnTo>
                  <a:lnTo>
                    <a:pt x="108" y="194"/>
                  </a:lnTo>
                  <a:lnTo>
                    <a:pt x="102" y="184"/>
                  </a:lnTo>
                  <a:lnTo>
                    <a:pt x="108" y="178"/>
                  </a:lnTo>
                  <a:lnTo>
                    <a:pt x="104" y="174"/>
                  </a:lnTo>
                  <a:lnTo>
                    <a:pt x="94" y="174"/>
                  </a:lnTo>
                  <a:lnTo>
                    <a:pt x="86" y="180"/>
                  </a:lnTo>
                  <a:lnTo>
                    <a:pt x="76" y="186"/>
                  </a:lnTo>
                  <a:lnTo>
                    <a:pt x="22" y="184"/>
                  </a:lnTo>
                  <a:lnTo>
                    <a:pt x="14" y="176"/>
                  </a:lnTo>
                  <a:lnTo>
                    <a:pt x="20" y="168"/>
                  </a:lnTo>
                  <a:lnTo>
                    <a:pt x="20" y="164"/>
                  </a:lnTo>
                  <a:lnTo>
                    <a:pt x="4" y="164"/>
                  </a:lnTo>
                  <a:lnTo>
                    <a:pt x="0" y="156"/>
                  </a:lnTo>
                  <a:lnTo>
                    <a:pt x="10" y="150"/>
                  </a:lnTo>
                  <a:lnTo>
                    <a:pt x="22" y="140"/>
                  </a:lnTo>
                  <a:lnTo>
                    <a:pt x="36" y="136"/>
                  </a:lnTo>
                  <a:lnTo>
                    <a:pt x="52" y="130"/>
                  </a:lnTo>
                  <a:lnTo>
                    <a:pt x="60" y="132"/>
                  </a:lnTo>
                  <a:lnTo>
                    <a:pt x="62" y="140"/>
                  </a:lnTo>
                  <a:lnTo>
                    <a:pt x="72" y="146"/>
                  </a:lnTo>
                  <a:lnTo>
                    <a:pt x="88" y="144"/>
                  </a:lnTo>
                  <a:lnTo>
                    <a:pt x="100" y="142"/>
                  </a:lnTo>
                  <a:lnTo>
                    <a:pt x="114" y="136"/>
                  </a:lnTo>
                  <a:lnTo>
                    <a:pt x="118" y="130"/>
                  </a:lnTo>
                  <a:lnTo>
                    <a:pt x="108" y="128"/>
                  </a:lnTo>
                  <a:lnTo>
                    <a:pt x="102" y="132"/>
                  </a:lnTo>
                  <a:lnTo>
                    <a:pt x="88" y="130"/>
                  </a:lnTo>
                  <a:lnTo>
                    <a:pt x="88" y="122"/>
                  </a:lnTo>
                  <a:lnTo>
                    <a:pt x="92" y="118"/>
                  </a:lnTo>
                  <a:lnTo>
                    <a:pt x="84" y="116"/>
                  </a:lnTo>
                  <a:lnTo>
                    <a:pt x="66" y="120"/>
                  </a:lnTo>
                  <a:lnTo>
                    <a:pt x="60" y="108"/>
                  </a:lnTo>
                  <a:lnTo>
                    <a:pt x="50" y="100"/>
                  </a:lnTo>
                  <a:lnTo>
                    <a:pt x="44" y="94"/>
                  </a:lnTo>
                  <a:lnTo>
                    <a:pt x="38" y="90"/>
                  </a:lnTo>
                  <a:lnTo>
                    <a:pt x="26" y="90"/>
                  </a:lnTo>
                  <a:lnTo>
                    <a:pt x="20" y="82"/>
                  </a:lnTo>
                  <a:lnTo>
                    <a:pt x="22" y="68"/>
                  </a:lnTo>
                  <a:lnTo>
                    <a:pt x="58" y="64"/>
                  </a:lnTo>
                  <a:lnTo>
                    <a:pt x="70" y="54"/>
                  </a:lnTo>
                  <a:lnTo>
                    <a:pt x="74" y="42"/>
                  </a:lnTo>
                  <a:lnTo>
                    <a:pt x="88" y="28"/>
                  </a:lnTo>
                  <a:lnTo>
                    <a:pt x="104" y="28"/>
                  </a:lnTo>
                  <a:lnTo>
                    <a:pt x="120" y="20"/>
                  </a:lnTo>
                  <a:lnTo>
                    <a:pt x="128" y="20"/>
                  </a:lnTo>
                  <a:lnTo>
                    <a:pt x="132" y="12"/>
                  </a:lnTo>
                  <a:lnTo>
                    <a:pt x="158" y="10"/>
                  </a:lnTo>
                  <a:lnTo>
                    <a:pt x="176" y="0"/>
                  </a:lnTo>
                  <a:lnTo>
                    <a:pt x="190" y="2"/>
                  </a:lnTo>
                  <a:lnTo>
                    <a:pt x="186" y="8"/>
                  </a:lnTo>
                  <a:lnTo>
                    <a:pt x="190" y="14"/>
                  </a:lnTo>
                  <a:lnTo>
                    <a:pt x="204" y="8"/>
                  </a:lnTo>
                  <a:lnTo>
                    <a:pt x="212" y="12"/>
                  </a:lnTo>
                  <a:lnTo>
                    <a:pt x="244" y="16"/>
                  </a:lnTo>
                  <a:lnTo>
                    <a:pt x="244" y="22"/>
                  </a:lnTo>
                  <a:lnTo>
                    <a:pt x="268" y="24"/>
                  </a:lnTo>
                  <a:lnTo>
                    <a:pt x="296" y="24"/>
                  </a:lnTo>
                  <a:lnTo>
                    <a:pt x="318" y="30"/>
                  </a:lnTo>
                  <a:lnTo>
                    <a:pt x="344" y="36"/>
                  </a:lnTo>
                  <a:lnTo>
                    <a:pt x="364" y="40"/>
                  </a:lnTo>
                  <a:lnTo>
                    <a:pt x="394" y="36"/>
                  </a:lnTo>
                  <a:lnTo>
                    <a:pt x="400" y="40"/>
                  </a:lnTo>
                  <a:lnTo>
                    <a:pt x="420" y="48"/>
                  </a:lnTo>
                  <a:lnTo>
                    <a:pt x="420" y="288"/>
                  </a:lnTo>
                  <a:lnTo>
                    <a:pt x="430" y="292"/>
                  </a:lnTo>
                  <a:lnTo>
                    <a:pt x="438" y="288"/>
                  </a:lnTo>
                  <a:lnTo>
                    <a:pt x="446" y="286"/>
                  </a:lnTo>
                  <a:lnTo>
                    <a:pt x="454" y="296"/>
                  </a:lnTo>
                  <a:lnTo>
                    <a:pt x="470" y="308"/>
                  </a:lnTo>
                  <a:lnTo>
                    <a:pt x="478" y="316"/>
                  </a:lnTo>
                  <a:lnTo>
                    <a:pt x="488" y="314"/>
                  </a:lnTo>
                  <a:lnTo>
                    <a:pt x="490" y="308"/>
                  </a:lnTo>
                  <a:lnTo>
                    <a:pt x="498" y="304"/>
                  </a:lnTo>
                  <a:lnTo>
                    <a:pt x="508" y="300"/>
                  </a:lnTo>
                  <a:lnTo>
                    <a:pt x="520" y="312"/>
                  </a:lnTo>
                  <a:lnTo>
                    <a:pt x="530" y="322"/>
                  </a:lnTo>
                  <a:lnTo>
                    <a:pt x="546" y="338"/>
                  </a:lnTo>
                  <a:lnTo>
                    <a:pt x="556" y="358"/>
                  </a:lnTo>
                  <a:lnTo>
                    <a:pt x="566" y="370"/>
                  </a:lnTo>
                  <a:lnTo>
                    <a:pt x="578" y="378"/>
                  </a:lnTo>
                  <a:lnTo>
                    <a:pt x="592" y="386"/>
                  </a:lnTo>
                  <a:lnTo>
                    <a:pt x="594" y="394"/>
                  </a:lnTo>
                  <a:lnTo>
                    <a:pt x="590" y="410"/>
                  </a:lnTo>
                  <a:lnTo>
                    <a:pt x="576" y="414"/>
                  </a:lnTo>
                  <a:lnTo>
                    <a:pt x="580" y="404"/>
                  </a:lnTo>
                  <a:lnTo>
                    <a:pt x="582" y="394"/>
                  </a:lnTo>
                  <a:lnTo>
                    <a:pt x="576" y="392"/>
                  </a:lnTo>
                  <a:lnTo>
                    <a:pt x="570" y="386"/>
                  </a:lnTo>
                  <a:lnTo>
                    <a:pt x="568" y="384"/>
                  </a:lnTo>
                  <a:close/>
                </a:path>
              </a:pathLst>
            </a:custGeom>
            <a:solidFill>
              <a:srgbClr val="DDF53D"/>
            </a:solidFill>
            <a:ln w="6350" cmpd="sng">
              <a:solidFill>
                <a:schemeClr val="tx1"/>
              </a:solidFill>
              <a:prstDash val="solid"/>
              <a:round/>
              <a:headEnd/>
              <a:tailEnd/>
            </a:ln>
          </p:spPr>
          <p:txBody>
            <a:bodyPr/>
            <a:lstStyle/>
            <a:p>
              <a:endParaRPr lang="en-GB"/>
            </a:p>
          </p:txBody>
        </p:sp>
        <p:sp>
          <p:nvSpPr>
            <p:cNvPr id="2284" name="Freeform 41"/>
            <p:cNvSpPr>
              <a:spLocks/>
            </p:cNvSpPr>
            <p:nvPr/>
          </p:nvSpPr>
          <p:spPr bwMode="auto">
            <a:xfrm>
              <a:off x="396875" y="2635853"/>
              <a:ext cx="60325" cy="45545"/>
            </a:xfrm>
            <a:custGeom>
              <a:avLst/>
              <a:gdLst>
                <a:gd name="T0" fmla="*/ 28 w 38"/>
                <a:gd name="T1" fmla="*/ 2 h 26"/>
                <a:gd name="T2" fmla="*/ 20 w 38"/>
                <a:gd name="T3" fmla="*/ 4 h 26"/>
                <a:gd name="T4" fmla="*/ 14 w 38"/>
                <a:gd name="T5" fmla="*/ 6 h 26"/>
                <a:gd name="T6" fmla="*/ 14 w 38"/>
                <a:gd name="T7" fmla="*/ 14 h 26"/>
                <a:gd name="T8" fmla="*/ 8 w 38"/>
                <a:gd name="T9" fmla="*/ 12 h 26"/>
                <a:gd name="T10" fmla="*/ 4 w 38"/>
                <a:gd name="T11" fmla="*/ 8 h 26"/>
                <a:gd name="T12" fmla="*/ 0 w 38"/>
                <a:gd name="T13" fmla="*/ 12 h 26"/>
                <a:gd name="T14" fmla="*/ 2 w 38"/>
                <a:gd name="T15" fmla="*/ 20 h 26"/>
                <a:gd name="T16" fmla="*/ 8 w 38"/>
                <a:gd name="T17" fmla="*/ 26 h 26"/>
                <a:gd name="T18" fmla="*/ 26 w 38"/>
                <a:gd name="T19" fmla="*/ 24 h 26"/>
                <a:gd name="T20" fmla="*/ 32 w 38"/>
                <a:gd name="T21" fmla="*/ 16 h 26"/>
                <a:gd name="T22" fmla="*/ 38 w 38"/>
                <a:gd name="T23" fmla="*/ 10 h 26"/>
                <a:gd name="T24" fmla="*/ 34 w 38"/>
                <a:gd name="T25" fmla="*/ 0 h 26"/>
                <a:gd name="T26" fmla="*/ 28 w 38"/>
                <a:gd name="T27" fmla="*/ 2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8" h="26">
                  <a:moveTo>
                    <a:pt x="28" y="2"/>
                  </a:moveTo>
                  <a:lnTo>
                    <a:pt x="20" y="4"/>
                  </a:lnTo>
                  <a:lnTo>
                    <a:pt x="14" y="6"/>
                  </a:lnTo>
                  <a:lnTo>
                    <a:pt x="14" y="14"/>
                  </a:lnTo>
                  <a:lnTo>
                    <a:pt x="8" y="12"/>
                  </a:lnTo>
                  <a:lnTo>
                    <a:pt x="4" y="8"/>
                  </a:lnTo>
                  <a:lnTo>
                    <a:pt x="0" y="12"/>
                  </a:lnTo>
                  <a:lnTo>
                    <a:pt x="2" y="20"/>
                  </a:lnTo>
                  <a:lnTo>
                    <a:pt x="8" y="26"/>
                  </a:lnTo>
                  <a:lnTo>
                    <a:pt x="26" y="24"/>
                  </a:lnTo>
                  <a:lnTo>
                    <a:pt x="32" y="16"/>
                  </a:lnTo>
                  <a:lnTo>
                    <a:pt x="38" y="10"/>
                  </a:lnTo>
                  <a:lnTo>
                    <a:pt x="34" y="0"/>
                  </a:lnTo>
                  <a:lnTo>
                    <a:pt x="28" y="2"/>
                  </a:lnTo>
                  <a:close/>
                </a:path>
              </a:pathLst>
            </a:custGeom>
            <a:solidFill>
              <a:srgbClr val="DDF53D"/>
            </a:solidFill>
            <a:ln w="6350" cmpd="sng">
              <a:solidFill>
                <a:schemeClr val="tx1"/>
              </a:solidFill>
              <a:prstDash val="solid"/>
              <a:round/>
              <a:headEnd/>
              <a:tailEnd/>
            </a:ln>
          </p:spPr>
          <p:txBody>
            <a:bodyPr/>
            <a:lstStyle/>
            <a:p>
              <a:endParaRPr lang="en-GB"/>
            </a:p>
          </p:txBody>
        </p:sp>
        <p:sp>
          <p:nvSpPr>
            <p:cNvPr id="2285" name="Freeform 42"/>
            <p:cNvSpPr>
              <a:spLocks/>
            </p:cNvSpPr>
            <p:nvPr/>
          </p:nvSpPr>
          <p:spPr bwMode="auto">
            <a:xfrm>
              <a:off x="79375" y="2541260"/>
              <a:ext cx="41275" cy="28028"/>
            </a:xfrm>
            <a:custGeom>
              <a:avLst/>
              <a:gdLst>
                <a:gd name="T0" fmla="*/ 22 w 26"/>
                <a:gd name="T1" fmla="*/ 0 h 16"/>
                <a:gd name="T2" fmla="*/ 26 w 26"/>
                <a:gd name="T3" fmla="*/ 4 h 16"/>
                <a:gd name="T4" fmla="*/ 26 w 26"/>
                <a:gd name="T5" fmla="*/ 8 h 16"/>
                <a:gd name="T6" fmla="*/ 22 w 26"/>
                <a:gd name="T7" fmla="*/ 16 h 16"/>
                <a:gd name="T8" fmla="*/ 14 w 26"/>
                <a:gd name="T9" fmla="*/ 14 h 16"/>
                <a:gd name="T10" fmla="*/ 10 w 26"/>
                <a:gd name="T11" fmla="*/ 16 h 16"/>
                <a:gd name="T12" fmla="*/ 4 w 26"/>
                <a:gd name="T13" fmla="*/ 10 h 16"/>
                <a:gd name="T14" fmla="*/ 0 w 26"/>
                <a:gd name="T15" fmla="*/ 6 h 16"/>
                <a:gd name="T16" fmla="*/ 2 w 26"/>
                <a:gd name="T17" fmla="*/ 0 h 16"/>
                <a:gd name="T18" fmla="*/ 8 w 26"/>
                <a:gd name="T19" fmla="*/ 0 h 16"/>
                <a:gd name="T20" fmla="*/ 22 w 26"/>
                <a:gd name="T21" fmla="*/ 0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16">
                  <a:moveTo>
                    <a:pt x="22" y="0"/>
                  </a:moveTo>
                  <a:lnTo>
                    <a:pt x="26" y="4"/>
                  </a:lnTo>
                  <a:lnTo>
                    <a:pt x="26" y="8"/>
                  </a:lnTo>
                  <a:lnTo>
                    <a:pt x="22" y="16"/>
                  </a:lnTo>
                  <a:lnTo>
                    <a:pt x="14" y="14"/>
                  </a:lnTo>
                  <a:lnTo>
                    <a:pt x="10" y="16"/>
                  </a:lnTo>
                  <a:lnTo>
                    <a:pt x="4" y="10"/>
                  </a:lnTo>
                  <a:lnTo>
                    <a:pt x="0" y="6"/>
                  </a:lnTo>
                  <a:lnTo>
                    <a:pt x="2" y="0"/>
                  </a:lnTo>
                  <a:lnTo>
                    <a:pt x="8" y="0"/>
                  </a:lnTo>
                  <a:lnTo>
                    <a:pt x="22" y="0"/>
                  </a:lnTo>
                  <a:close/>
                </a:path>
              </a:pathLst>
            </a:custGeom>
            <a:solidFill>
              <a:srgbClr val="DDF53D"/>
            </a:solidFill>
            <a:ln w="6350" cmpd="sng">
              <a:solidFill>
                <a:schemeClr val="tx1"/>
              </a:solidFill>
              <a:prstDash val="solid"/>
              <a:round/>
              <a:headEnd/>
              <a:tailEnd/>
            </a:ln>
          </p:spPr>
          <p:txBody>
            <a:bodyPr/>
            <a:lstStyle/>
            <a:p>
              <a:endParaRPr lang="en-GB"/>
            </a:p>
          </p:txBody>
        </p:sp>
        <p:sp>
          <p:nvSpPr>
            <p:cNvPr id="2286" name="Freeform 43"/>
            <p:cNvSpPr>
              <a:spLocks/>
            </p:cNvSpPr>
            <p:nvPr/>
          </p:nvSpPr>
          <p:spPr bwMode="auto">
            <a:xfrm>
              <a:off x="857250" y="2632349"/>
              <a:ext cx="38100" cy="70069"/>
            </a:xfrm>
            <a:custGeom>
              <a:avLst/>
              <a:gdLst>
                <a:gd name="T0" fmla="*/ 0 w 24"/>
                <a:gd name="T1" fmla="*/ 0 h 40"/>
                <a:gd name="T2" fmla="*/ 10 w 24"/>
                <a:gd name="T3" fmla="*/ 2 h 40"/>
                <a:gd name="T4" fmla="*/ 16 w 24"/>
                <a:gd name="T5" fmla="*/ 6 h 40"/>
                <a:gd name="T6" fmla="*/ 18 w 24"/>
                <a:gd name="T7" fmla="*/ 20 h 40"/>
                <a:gd name="T8" fmla="*/ 24 w 24"/>
                <a:gd name="T9" fmla="*/ 30 h 40"/>
                <a:gd name="T10" fmla="*/ 24 w 24"/>
                <a:gd name="T11" fmla="*/ 40 h 40"/>
                <a:gd name="T12" fmla="*/ 16 w 24"/>
                <a:gd name="T13" fmla="*/ 32 h 40"/>
                <a:gd name="T14" fmla="*/ 8 w 24"/>
                <a:gd name="T15" fmla="*/ 22 h 40"/>
                <a:gd name="T16" fmla="*/ 4 w 24"/>
                <a:gd name="T17" fmla="*/ 16 h 40"/>
                <a:gd name="T18" fmla="*/ 0 w 24"/>
                <a:gd name="T19" fmla="*/ 8 h 40"/>
                <a:gd name="T20" fmla="*/ 0 w 24"/>
                <a:gd name="T21" fmla="*/ 0 h 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4" h="40">
                  <a:moveTo>
                    <a:pt x="0" y="0"/>
                  </a:moveTo>
                  <a:lnTo>
                    <a:pt x="10" y="2"/>
                  </a:lnTo>
                  <a:lnTo>
                    <a:pt x="16" y="6"/>
                  </a:lnTo>
                  <a:lnTo>
                    <a:pt x="18" y="20"/>
                  </a:lnTo>
                  <a:lnTo>
                    <a:pt x="24" y="30"/>
                  </a:lnTo>
                  <a:lnTo>
                    <a:pt x="24" y="40"/>
                  </a:lnTo>
                  <a:lnTo>
                    <a:pt x="16" y="32"/>
                  </a:lnTo>
                  <a:lnTo>
                    <a:pt x="8" y="22"/>
                  </a:lnTo>
                  <a:lnTo>
                    <a:pt x="4" y="16"/>
                  </a:lnTo>
                  <a:lnTo>
                    <a:pt x="0" y="8"/>
                  </a:lnTo>
                  <a:lnTo>
                    <a:pt x="0" y="0"/>
                  </a:lnTo>
                  <a:close/>
                </a:path>
              </a:pathLst>
            </a:custGeom>
            <a:solidFill>
              <a:srgbClr val="DDF53D"/>
            </a:solidFill>
            <a:ln w="6350" cmpd="sng">
              <a:solidFill>
                <a:schemeClr val="tx1"/>
              </a:solidFill>
              <a:prstDash val="solid"/>
              <a:round/>
              <a:headEnd/>
              <a:tailEnd/>
            </a:ln>
          </p:spPr>
          <p:txBody>
            <a:bodyPr/>
            <a:lstStyle/>
            <a:p>
              <a:endParaRPr lang="en-GB"/>
            </a:p>
          </p:txBody>
        </p:sp>
        <p:sp>
          <p:nvSpPr>
            <p:cNvPr id="2287" name="Freeform 44"/>
            <p:cNvSpPr>
              <a:spLocks/>
            </p:cNvSpPr>
            <p:nvPr/>
          </p:nvSpPr>
          <p:spPr bwMode="auto">
            <a:xfrm>
              <a:off x="927100" y="2702418"/>
              <a:ext cx="34925" cy="66566"/>
            </a:xfrm>
            <a:custGeom>
              <a:avLst/>
              <a:gdLst>
                <a:gd name="T0" fmla="*/ 0 w 22"/>
                <a:gd name="T1" fmla="*/ 8 h 38"/>
                <a:gd name="T2" fmla="*/ 0 w 22"/>
                <a:gd name="T3" fmla="*/ 0 h 38"/>
                <a:gd name="T4" fmla="*/ 8 w 22"/>
                <a:gd name="T5" fmla="*/ 2 h 38"/>
                <a:gd name="T6" fmla="*/ 14 w 22"/>
                <a:gd name="T7" fmla="*/ 14 h 38"/>
                <a:gd name="T8" fmla="*/ 22 w 22"/>
                <a:gd name="T9" fmla="*/ 24 h 38"/>
                <a:gd name="T10" fmla="*/ 22 w 22"/>
                <a:gd name="T11" fmla="*/ 32 h 38"/>
                <a:gd name="T12" fmla="*/ 18 w 22"/>
                <a:gd name="T13" fmla="*/ 38 h 38"/>
                <a:gd name="T14" fmla="*/ 12 w 22"/>
                <a:gd name="T15" fmla="*/ 30 h 38"/>
                <a:gd name="T16" fmla="*/ 6 w 22"/>
                <a:gd name="T17" fmla="*/ 24 h 38"/>
                <a:gd name="T18" fmla="*/ 4 w 22"/>
                <a:gd name="T19" fmla="*/ 16 h 38"/>
                <a:gd name="T20" fmla="*/ 0 w 22"/>
                <a:gd name="T21" fmla="*/ 8 h 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2" h="38">
                  <a:moveTo>
                    <a:pt x="0" y="8"/>
                  </a:moveTo>
                  <a:lnTo>
                    <a:pt x="0" y="0"/>
                  </a:lnTo>
                  <a:lnTo>
                    <a:pt x="8" y="2"/>
                  </a:lnTo>
                  <a:lnTo>
                    <a:pt x="14" y="14"/>
                  </a:lnTo>
                  <a:lnTo>
                    <a:pt x="22" y="24"/>
                  </a:lnTo>
                  <a:lnTo>
                    <a:pt x="22" y="32"/>
                  </a:lnTo>
                  <a:lnTo>
                    <a:pt x="18" y="38"/>
                  </a:lnTo>
                  <a:lnTo>
                    <a:pt x="12" y="30"/>
                  </a:lnTo>
                  <a:lnTo>
                    <a:pt x="6" y="24"/>
                  </a:lnTo>
                  <a:lnTo>
                    <a:pt x="4" y="16"/>
                  </a:lnTo>
                  <a:lnTo>
                    <a:pt x="0" y="8"/>
                  </a:lnTo>
                  <a:close/>
                </a:path>
              </a:pathLst>
            </a:custGeom>
            <a:solidFill>
              <a:srgbClr val="DDF53D"/>
            </a:solidFill>
            <a:ln w="6350" cmpd="sng">
              <a:solidFill>
                <a:schemeClr val="tx1"/>
              </a:solidFill>
              <a:prstDash val="solid"/>
              <a:round/>
              <a:headEnd/>
              <a:tailEnd/>
            </a:ln>
          </p:spPr>
          <p:txBody>
            <a:bodyPr/>
            <a:lstStyle/>
            <a:p>
              <a:endParaRPr lang="en-GB"/>
            </a:p>
          </p:txBody>
        </p:sp>
        <p:sp>
          <p:nvSpPr>
            <p:cNvPr id="2288" name="Freeform 45"/>
            <p:cNvSpPr>
              <a:spLocks/>
            </p:cNvSpPr>
            <p:nvPr/>
          </p:nvSpPr>
          <p:spPr bwMode="auto">
            <a:xfrm>
              <a:off x="933450" y="2790004"/>
              <a:ext cx="41275" cy="59559"/>
            </a:xfrm>
            <a:custGeom>
              <a:avLst/>
              <a:gdLst>
                <a:gd name="T0" fmla="*/ 0 w 26"/>
                <a:gd name="T1" fmla="*/ 0 h 34"/>
                <a:gd name="T2" fmla="*/ 10 w 26"/>
                <a:gd name="T3" fmla="*/ 4 h 34"/>
                <a:gd name="T4" fmla="*/ 18 w 26"/>
                <a:gd name="T5" fmla="*/ 4 h 34"/>
                <a:gd name="T6" fmla="*/ 20 w 26"/>
                <a:gd name="T7" fmla="*/ 8 h 34"/>
                <a:gd name="T8" fmla="*/ 18 w 26"/>
                <a:gd name="T9" fmla="*/ 16 h 34"/>
                <a:gd name="T10" fmla="*/ 22 w 26"/>
                <a:gd name="T11" fmla="*/ 22 h 34"/>
                <a:gd name="T12" fmla="*/ 26 w 26"/>
                <a:gd name="T13" fmla="*/ 34 h 34"/>
                <a:gd name="T14" fmla="*/ 18 w 26"/>
                <a:gd name="T15" fmla="*/ 32 h 34"/>
                <a:gd name="T16" fmla="*/ 8 w 26"/>
                <a:gd name="T17" fmla="*/ 20 h 34"/>
                <a:gd name="T18" fmla="*/ 2 w 26"/>
                <a:gd name="T19" fmla="*/ 12 h 34"/>
                <a:gd name="T20" fmla="*/ 0 w 26"/>
                <a:gd name="T21" fmla="*/ 0 h 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6" h="34">
                  <a:moveTo>
                    <a:pt x="0" y="0"/>
                  </a:moveTo>
                  <a:lnTo>
                    <a:pt x="10" y="4"/>
                  </a:lnTo>
                  <a:lnTo>
                    <a:pt x="18" y="4"/>
                  </a:lnTo>
                  <a:lnTo>
                    <a:pt x="20" y="8"/>
                  </a:lnTo>
                  <a:lnTo>
                    <a:pt x="18" y="16"/>
                  </a:lnTo>
                  <a:lnTo>
                    <a:pt x="22" y="22"/>
                  </a:lnTo>
                  <a:lnTo>
                    <a:pt x="26" y="34"/>
                  </a:lnTo>
                  <a:lnTo>
                    <a:pt x="18" y="32"/>
                  </a:lnTo>
                  <a:lnTo>
                    <a:pt x="8" y="20"/>
                  </a:lnTo>
                  <a:lnTo>
                    <a:pt x="2" y="12"/>
                  </a:lnTo>
                  <a:lnTo>
                    <a:pt x="0" y="0"/>
                  </a:lnTo>
                  <a:close/>
                </a:path>
              </a:pathLst>
            </a:custGeom>
            <a:solidFill>
              <a:srgbClr val="DDF53D"/>
            </a:solidFill>
            <a:ln w="6350" cmpd="sng">
              <a:solidFill>
                <a:schemeClr val="tx1"/>
              </a:solidFill>
              <a:prstDash val="solid"/>
              <a:round/>
              <a:headEnd/>
              <a:tailEnd/>
            </a:ln>
          </p:spPr>
          <p:txBody>
            <a:bodyPr/>
            <a:lstStyle/>
            <a:p>
              <a:endParaRPr lang="en-GB"/>
            </a:p>
          </p:txBody>
        </p:sp>
        <p:sp>
          <p:nvSpPr>
            <p:cNvPr id="2289" name="Freeform 46"/>
            <p:cNvSpPr>
              <a:spLocks/>
            </p:cNvSpPr>
            <p:nvPr/>
          </p:nvSpPr>
          <p:spPr bwMode="auto">
            <a:xfrm>
              <a:off x="133350" y="2747963"/>
              <a:ext cx="50800" cy="35034"/>
            </a:xfrm>
            <a:custGeom>
              <a:avLst/>
              <a:gdLst>
                <a:gd name="T0" fmla="*/ 32 w 32"/>
                <a:gd name="T1" fmla="*/ 4 h 20"/>
                <a:gd name="T2" fmla="*/ 28 w 32"/>
                <a:gd name="T3" fmla="*/ 10 h 20"/>
                <a:gd name="T4" fmla="*/ 22 w 32"/>
                <a:gd name="T5" fmla="*/ 12 h 20"/>
                <a:gd name="T6" fmla="*/ 12 w 32"/>
                <a:gd name="T7" fmla="*/ 14 h 20"/>
                <a:gd name="T8" fmla="*/ 6 w 32"/>
                <a:gd name="T9" fmla="*/ 20 h 20"/>
                <a:gd name="T10" fmla="*/ 0 w 32"/>
                <a:gd name="T11" fmla="*/ 18 h 20"/>
                <a:gd name="T12" fmla="*/ 6 w 32"/>
                <a:gd name="T13" fmla="*/ 8 h 20"/>
                <a:gd name="T14" fmla="*/ 14 w 32"/>
                <a:gd name="T15" fmla="*/ 4 h 20"/>
                <a:gd name="T16" fmla="*/ 26 w 32"/>
                <a:gd name="T17" fmla="*/ 0 h 20"/>
                <a:gd name="T18" fmla="*/ 32 w 32"/>
                <a:gd name="T19" fmla="*/ 4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2" h="20">
                  <a:moveTo>
                    <a:pt x="32" y="4"/>
                  </a:moveTo>
                  <a:lnTo>
                    <a:pt x="28" y="10"/>
                  </a:lnTo>
                  <a:lnTo>
                    <a:pt x="22" y="12"/>
                  </a:lnTo>
                  <a:lnTo>
                    <a:pt x="12" y="14"/>
                  </a:lnTo>
                  <a:lnTo>
                    <a:pt x="6" y="20"/>
                  </a:lnTo>
                  <a:lnTo>
                    <a:pt x="0" y="18"/>
                  </a:lnTo>
                  <a:lnTo>
                    <a:pt x="6" y="8"/>
                  </a:lnTo>
                  <a:lnTo>
                    <a:pt x="14" y="4"/>
                  </a:lnTo>
                  <a:lnTo>
                    <a:pt x="26" y="0"/>
                  </a:lnTo>
                  <a:lnTo>
                    <a:pt x="32" y="4"/>
                  </a:lnTo>
                  <a:close/>
                </a:path>
              </a:pathLst>
            </a:custGeom>
            <a:solidFill>
              <a:srgbClr val="DDF53D"/>
            </a:solidFill>
            <a:ln w="6350" cmpd="sng">
              <a:solidFill>
                <a:schemeClr val="tx1"/>
              </a:solidFill>
              <a:prstDash val="solid"/>
              <a:round/>
              <a:headEnd/>
              <a:tailEnd/>
            </a:ln>
          </p:spPr>
          <p:txBody>
            <a:bodyPr/>
            <a:lstStyle/>
            <a:p>
              <a:endParaRPr lang="en-GB"/>
            </a:p>
          </p:txBody>
        </p:sp>
        <p:sp>
          <p:nvSpPr>
            <p:cNvPr id="2290" name="Freeform 47"/>
            <p:cNvSpPr>
              <a:spLocks/>
            </p:cNvSpPr>
            <p:nvPr/>
          </p:nvSpPr>
          <p:spPr bwMode="auto">
            <a:xfrm>
              <a:off x="889000" y="2628846"/>
              <a:ext cx="25400" cy="52552"/>
            </a:xfrm>
            <a:custGeom>
              <a:avLst/>
              <a:gdLst>
                <a:gd name="T0" fmla="*/ 0 w 16"/>
                <a:gd name="T1" fmla="*/ 0 h 30"/>
                <a:gd name="T2" fmla="*/ 10 w 16"/>
                <a:gd name="T3" fmla="*/ 4 h 30"/>
                <a:gd name="T4" fmla="*/ 16 w 16"/>
                <a:gd name="T5" fmla="*/ 16 h 30"/>
                <a:gd name="T6" fmla="*/ 14 w 16"/>
                <a:gd name="T7" fmla="*/ 24 h 30"/>
                <a:gd name="T8" fmla="*/ 10 w 16"/>
                <a:gd name="T9" fmla="*/ 30 h 30"/>
                <a:gd name="T10" fmla="*/ 4 w 16"/>
                <a:gd name="T11" fmla="*/ 22 h 30"/>
                <a:gd name="T12" fmla="*/ 4 w 16"/>
                <a:gd name="T13" fmla="*/ 16 h 30"/>
                <a:gd name="T14" fmla="*/ 0 w 16"/>
                <a:gd name="T15" fmla="*/ 8 h 30"/>
                <a:gd name="T16" fmla="*/ 0 w 16"/>
                <a:gd name="T17" fmla="*/ 0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30">
                  <a:moveTo>
                    <a:pt x="0" y="0"/>
                  </a:moveTo>
                  <a:lnTo>
                    <a:pt x="10" y="4"/>
                  </a:lnTo>
                  <a:lnTo>
                    <a:pt x="16" y="16"/>
                  </a:lnTo>
                  <a:lnTo>
                    <a:pt x="14" y="24"/>
                  </a:lnTo>
                  <a:lnTo>
                    <a:pt x="10" y="30"/>
                  </a:lnTo>
                  <a:lnTo>
                    <a:pt x="4" y="22"/>
                  </a:lnTo>
                  <a:lnTo>
                    <a:pt x="4" y="16"/>
                  </a:lnTo>
                  <a:lnTo>
                    <a:pt x="0" y="8"/>
                  </a:lnTo>
                  <a:lnTo>
                    <a:pt x="0" y="0"/>
                  </a:lnTo>
                  <a:close/>
                </a:path>
              </a:pathLst>
            </a:custGeom>
            <a:solidFill>
              <a:schemeClr val="accent6"/>
            </a:solidFill>
            <a:ln w="6350" cmpd="sng">
              <a:solidFill>
                <a:schemeClr val="tx1"/>
              </a:solidFill>
              <a:prstDash val="solid"/>
              <a:round/>
              <a:headEnd/>
              <a:tailEnd/>
            </a:ln>
          </p:spPr>
          <p:txBody>
            <a:bodyPr/>
            <a:lstStyle/>
            <a:p>
              <a:endParaRPr lang="en-GB"/>
            </a:p>
          </p:txBody>
        </p:sp>
        <p:sp>
          <p:nvSpPr>
            <p:cNvPr id="2291" name="Freeform 48"/>
            <p:cNvSpPr>
              <a:spLocks/>
            </p:cNvSpPr>
            <p:nvPr/>
          </p:nvSpPr>
          <p:spPr bwMode="auto">
            <a:xfrm>
              <a:off x="965200" y="2719935"/>
              <a:ext cx="22225" cy="35034"/>
            </a:xfrm>
            <a:custGeom>
              <a:avLst/>
              <a:gdLst>
                <a:gd name="T0" fmla="*/ 0 w 14"/>
                <a:gd name="T1" fmla="*/ 0 h 20"/>
                <a:gd name="T2" fmla="*/ 6 w 14"/>
                <a:gd name="T3" fmla="*/ 4 h 20"/>
                <a:gd name="T4" fmla="*/ 14 w 14"/>
                <a:gd name="T5" fmla="*/ 6 h 20"/>
                <a:gd name="T6" fmla="*/ 12 w 14"/>
                <a:gd name="T7" fmla="*/ 16 h 20"/>
                <a:gd name="T8" fmla="*/ 6 w 14"/>
                <a:gd name="T9" fmla="*/ 20 h 20"/>
                <a:gd name="T10" fmla="*/ 0 w 14"/>
                <a:gd name="T11" fmla="*/ 12 h 20"/>
                <a:gd name="T12" fmla="*/ 0 w 14"/>
                <a:gd name="T13" fmla="*/ 0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 h="20">
                  <a:moveTo>
                    <a:pt x="0" y="0"/>
                  </a:moveTo>
                  <a:lnTo>
                    <a:pt x="6" y="4"/>
                  </a:lnTo>
                  <a:lnTo>
                    <a:pt x="14" y="6"/>
                  </a:lnTo>
                  <a:lnTo>
                    <a:pt x="12" y="16"/>
                  </a:lnTo>
                  <a:lnTo>
                    <a:pt x="6" y="20"/>
                  </a:lnTo>
                  <a:lnTo>
                    <a:pt x="0" y="12"/>
                  </a:lnTo>
                  <a:lnTo>
                    <a:pt x="0" y="0"/>
                  </a:lnTo>
                  <a:close/>
                </a:path>
              </a:pathLst>
            </a:custGeom>
            <a:solidFill>
              <a:schemeClr val="accent6"/>
            </a:solidFill>
            <a:ln w="6350" cmpd="sng">
              <a:solidFill>
                <a:schemeClr val="tx1"/>
              </a:solidFill>
              <a:prstDash val="solid"/>
              <a:round/>
              <a:headEnd/>
              <a:tailEnd/>
            </a:ln>
          </p:spPr>
          <p:txBody>
            <a:bodyPr/>
            <a:lstStyle/>
            <a:p>
              <a:endParaRPr lang="en-GB"/>
            </a:p>
          </p:txBody>
        </p:sp>
        <p:sp>
          <p:nvSpPr>
            <p:cNvPr id="2292" name="Freeform 49"/>
            <p:cNvSpPr>
              <a:spLocks/>
            </p:cNvSpPr>
            <p:nvPr/>
          </p:nvSpPr>
          <p:spPr bwMode="auto">
            <a:xfrm>
              <a:off x="889000" y="2628846"/>
              <a:ext cx="25400" cy="52552"/>
            </a:xfrm>
            <a:custGeom>
              <a:avLst/>
              <a:gdLst>
                <a:gd name="T0" fmla="*/ 0 w 16"/>
                <a:gd name="T1" fmla="*/ 0 h 30"/>
                <a:gd name="T2" fmla="*/ 10 w 16"/>
                <a:gd name="T3" fmla="*/ 4 h 30"/>
                <a:gd name="T4" fmla="*/ 16 w 16"/>
                <a:gd name="T5" fmla="*/ 16 h 30"/>
                <a:gd name="T6" fmla="*/ 14 w 16"/>
                <a:gd name="T7" fmla="*/ 24 h 30"/>
                <a:gd name="T8" fmla="*/ 10 w 16"/>
                <a:gd name="T9" fmla="*/ 30 h 30"/>
                <a:gd name="T10" fmla="*/ 4 w 16"/>
                <a:gd name="T11" fmla="*/ 22 h 30"/>
                <a:gd name="T12" fmla="*/ 4 w 16"/>
                <a:gd name="T13" fmla="*/ 16 h 30"/>
                <a:gd name="T14" fmla="*/ 0 w 16"/>
                <a:gd name="T15" fmla="*/ 8 h 30"/>
                <a:gd name="T16" fmla="*/ 0 w 16"/>
                <a:gd name="T17" fmla="*/ 0 h 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30">
                  <a:moveTo>
                    <a:pt x="0" y="0"/>
                  </a:moveTo>
                  <a:lnTo>
                    <a:pt x="10" y="4"/>
                  </a:lnTo>
                  <a:lnTo>
                    <a:pt x="16" y="16"/>
                  </a:lnTo>
                  <a:lnTo>
                    <a:pt x="14" y="24"/>
                  </a:lnTo>
                  <a:lnTo>
                    <a:pt x="10" y="30"/>
                  </a:lnTo>
                  <a:lnTo>
                    <a:pt x="4" y="22"/>
                  </a:lnTo>
                  <a:lnTo>
                    <a:pt x="4" y="16"/>
                  </a:lnTo>
                  <a:lnTo>
                    <a:pt x="0" y="8"/>
                  </a:lnTo>
                  <a:lnTo>
                    <a:pt x="0" y="0"/>
                  </a:lnTo>
                  <a:close/>
                </a:path>
              </a:pathLst>
            </a:custGeom>
            <a:solidFill>
              <a:srgbClr val="DDF53D"/>
            </a:solidFill>
            <a:ln w="6350" cmpd="sng">
              <a:solidFill>
                <a:schemeClr val="tx1"/>
              </a:solidFill>
              <a:round/>
              <a:headEnd/>
              <a:tailEnd/>
            </a:ln>
          </p:spPr>
          <p:txBody>
            <a:bodyPr/>
            <a:lstStyle/>
            <a:p>
              <a:endParaRPr lang="en-GB"/>
            </a:p>
          </p:txBody>
        </p:sp>
        <p:sp>
          <p:nvSpPr>
            <p:cNvPr id="2293" name="Freeform 50"/>
            <p:cNvSpPr>
              <a:spLocks/>
            </p:cNvSpPr>
            <p:nvPr/>
          </p:nvSpPr>
          <p:spPr bwMode="auto">
            <a:xfrm>
              <a:off x="965200" y="2719935"/>
              <a:ext cx="22225" cy="35034"/>
            </a:xfrm>
            <a:custGeom>
              <a:avLst/>
              <a:gdLst>
                <a:gd name="T0" fmla="*/ 0 w 14"/>
                <a:gd name="T1" fmla="*/ 0 h 20"/>
                <a:gd name="T2" fmla="*/ 6 w 14"/>
                <a:gd name="T3" fmla="*/ 4 h 20"/>
                <a:gd name="T4" fmla="*/ 14 w 14"/>
                <a:gd name="T5" fmla="*/ 6 h 20"/>
                <a:gd name="T6" fmla="*/ 12 w 14"/>
                <a:gd name="T7" fmla="*/ 16 h 20"/>
                <a:gd name="T8" fmla="*/ 6 w 14"/>
                <a:gd name="T9" fmla="*/ 20 h 20"/>
                <a:gd name="T10" fmla="*/ 0 w 14"/>
                <a:gd name="T11" fmla="*/ 12 h 20"/>
                <a:gd name="T12" fmla="*/ 0 w 14"/>
                <a:gd name="T13" fmla="*/ 0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 h="20">
                  <a:moveTo>
                    <a:pt x="0" y="0"/>
                  </a:moveTo>
                  <a:lnTo>
                    <a:pt x="6" y="4"/>
                  </a:lnTo>
                  <a:lnTo>
                    <a:pt x="14" y="6"/>
                  </a:lnTo>
                  <a:lnTo>
                    <a:pt x="12" y="16"/>
                  </a:lnTo>
                  <a:lnTo>
                    <a:pt x="6" y="20"/>
                  </a:lnTo>
                  <a:lnTo>
                    <a:pt x="0" y="12"/>
                  </a:lnTo>
                  <a:lnTo>
                    <a:pt x="0" y="0"/>
                  </a:lnTo>
                  <a:close/>
                </a:path>
              </a:pathLst>
            </a:custGeom>
            <a:solidFill>
              <a:srgbClr val="DDF53D"/>
            </a:solidFill>
            <a:ln w="6350" cmpd="sng">
              <a:solidFill>
                <a:schemeClr val="tx1"/>
              </a:solidFill>
              <a:round/>
              <a:headEnd/>
              <a:tailEnd/>
            </a:ln>
          </p:spPr>
          <p:txBody>
            <a:bodyPr/>
            <a:lstStyle/>
            <a:p>
              <a:endParaRPr lang="en-GB"/>
            </a:p>
          </p:txBody>
        </p:sp>
        <p:sp>
          <p:nvSpPr>
            <p:cNvPr id="2294" name="Freeform 51"/>
            <p:cNvSpPr>
              <a:spLocks/>
            </p:cNvSpPr>
            <p:nvPr/>
          </p:nvSpPr>
          <p:spPr bwMode="auto">
            <a:xfrm>
              <a:off x="914400" y="2677894"/>
              <a:ext cx="22225" cy="24524"/>
            </a:xfrm>
            <a:custGeom>
              <a:avLst/>
              <a:gdLst>
                <a:gd name="T0" fmla="*/ 4 w 14"/>
                <a:gd name="T1" fmla="*/ 0 h 14"/>
                <a:gd name="T2" fmla="*/ 8 w 14"/>
                <a:gd name="T3" fmla="*/ 0 h 14"/>
                <a:gd name="T4" fmla="*/ 14 w 14"/>
                <a:gd name="T5" fmla="*/ 6 h 14"/>
                <a:gd name="T6" fmla="*/ 8 w 14"/>
                <a:gd name="T7" fmla="*/ 10 h 14"/>
                <a:gd name="T8" fmla="*/ 2 w 14"/>
                <a:gd name="T9" fmla="*/ 14 h 14"/>
                <a:gd name="T10" fmla="*/ 0 w 14"/>
                <a:gd name="T11" fmla="*/ 6 h 14"/>
                <a:gd name="T12" fmla="*/ 4 w 14"/>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 h="14">
                  <a:moveTo>
                    <a:pt x="4" y="0"/>
                  </a:moveTo>
                  <a:lnTo>
                    <a:pt x="8" y="0"/>
                  </a:lnTo>
                  <a:lnTo>
                    <a:pt x="14" y="6"/>
                  </a:lnTo>
                  <a:lnTo>
                    <a:pt x="8" y="10"/>
                  </a:lnTo>
                  <a:lnTo>
                    <a:pt x="2" y="14"/>
                  </a:lnTo>
                  <a:lnTo>
                    <a:pt x="0" y="6"/>
                  </a:lnTo>
                  <a:lnTo>
                    <a:pt x="4" y="0"/>
                  </a:lnTo>
                  <a:close/>
                </a:path>
              </a:pathLst>
            </a:custGeom>
            <a:solidFill>
              <a:srgbClr val="DDF53D"/>
            </a:solidFill>
            <a:ln w="6350" cmpd="sng">
              <a:solidFill>
                <a:schemeClr val="tx1"/>
              </a:solidFill>
              <a:prstDash val="solid"/>
              <a:round/>
              <a:headEnd/>
              <a:tailEnd/>
            </a:ln>
          </p:spPr>
          <p:txBody>
            <a:bodyPr/>
            <a:lstStyle/>
            <a:p>
              <a:endParaRPr lang="en-GB"/>
            </a:p>
          </p:txBody>
        </p:sp>
        <p:sp>
          <p:nvSpPr>
            <p:cNvPr id="2049" name="Freeform 4"/>
            <p:cNvSpPr>
              <a:spLocks/>
            </p:cNvSpPr>
            <p:nvPr/>
          </p:nvSpPr>
          <p:spPr bwMode="auto">
            <a:xfrm>
              <a:off x="3679825" y="2266950"/>
              <a:ext cx="263525" cy="144463"/>
            </a:xfrm>
            <a:custGeom>
              <a:avLst/>
              <a:gdLst>
                <a:gd name="T0" fmla="*/ 22225 w 166"/>
                <a:gd name="T1" fmla="*/ 49328 h 82"/>
                <a:gd name="T2" fmla="*/ 0 w 166"/>
                <a:gd name="T3" fmla="*/ 49328 h 82"/>
                <a:gd name="T4" fmla="*/ 9525 w 166"/>
                <a:gd name="T5" fmla="*/ 31711 h 82"/>
                <a:gd name="T6" fmla="*/ 15875 w 166"/>
                <a:gd name="T7" fmla="*/ 17617 h 82"/>
                <a:gd name="T8" fmla="*/ 31750 w 166"/>
                <a:gd name="T9" fmla="*/ 3523 h 82"/>
                <a:gd name="T10" fmla="*/ 47625 w 166"/>
                <a:gd name="T11" fmla="*/ 10570 h 82"/>
                <a:gd name="T12" fmla="*/ 66675 w 166"/>
                <a:gd name="T13" fmla="*/ 24664 h 82"/>
                <a:gd name="T14" fmla="*/ 69850 w 166"/>
                <a:gd name="T15" fmla="*/ 42282 h 82"/>
                <a:gd name="T16" fmla="*/ 76200 w 166"/>
                <a:gd name="T17" fmla="*/ 49328 h 82"/>
                <a:gd name="T18" fmla="*/ 85725 w 166"/>
                <a:gd name="T19" fmla="*/ 42282 h 82"/>
                <a:gd name="T20" fmla="*/ 92075 w 166"/>
                <a:gd name="T21" fmla="*/ 31711 h 82"/>
                <a:gd name="T22" fmla="*/ 101600 w 166"/>
                <a:gd name="T23" fmla="*/ 21141 h 82"/>
                <a:gd name="T24" fmla="*/ 107950 w 166"/>
                <a:gd name="T25" fmla="*/ 28188 h 82"/>
                <a:gd name="T26" fmla="*/ 114300 w 166"/>
                <a:gd name="T27" fmla="*/ 38758 h 82"/>
                <a:gd name="T28" fmla="*/ 127000 w 166"/>
                <a:gd name="T29" fmla="*/ 24664 h 82"/>
                <a:gd name="T30" fmla="*/ 136525 w 166"/>
                <a:gd name="T31" fmla="*/ 14094 h 82"/>
                <a:gd name="T32" fmla="*/ 146050 w 166"/>
                <a:gd name="T33" fmla="*/ 21141 h 82"/>
                <a:gd name="T34" fmla="*/ 165100 w 166"/>
                <a:gd name="T35" fmla="*/ 24664 h 82"/>
                <a:gd name="T36" fmla="*/ 187325 w 166"/>
                <a:gd name="T37" fmla="*/ 14094 h 82"/>
                <a:gd name="T38" fmla="*/ 203200 w 166"/>
                <a:gd name="T39" fmla="*/ 0 h 82"/>
                <a:gd name="T40" fmla="*/ 222250 w 166"/>
                <a:gd name="T41" fmla="*/ 21141 h 82"/>
                <a:gd name="T42" fmla="*/ 238125 w 166"/>
                <a:gd name="T43" fmla="*/ 28188 h 82"/>
                <a:gd name="T44" fmla="*/ 250825 w 166"/>
                <a:gd name="T45" fmla="*/ 42282 h 82"/>
                <a:gd name="T46" fmla="*/ 263525 w 166"/>
                <a:gd name="T47" fmla="*/ 59899 h 82"/>
                <a:gd name="T48" fmla="*/ 263525 w 166"/>
                <a:gd name="T49" fmla="*/ 73993 h 82"/>
                <a:gd name="T50" fmla="*/ 247650 w 166"/>
                <a:gd name="T51" fmla="*/ 88087 h 82"/>
                <a:gd name="T52" fmla="*/ 222250 w 166"/>
                <a:gd name="T53" fmla="*/ 105704 h 82"/>
                <a:gd name="T54" fmla="*/ 190500 w 166"/>
                <a:gd name="T55" fmla="*/ 119798 h 82"/>
                <a:gd name="T56" fmla="*/ 161925 w 166"/>
                <a:gd name="T57" fmla="*/ 130368 h 82"/>
                <a:gd name="T58" fmla="*/ 139700 w 166"/>
                <a:gd name="T59" fmla="*/ 144462 h 82"/>
                <a:gd name="T60" fmla="*/ 117475 w 166"/>
                <a:gd name="T61" fmla="*/ 144462 h 82"/>
                <a:gd name="T62" fmla="*/ 92075 w 166"/>
                <a:gd name="T63" fmla="*/ 133892 h 82"/>
                <a:gd name="T64" fmla="*/ 76200 w 166"/>
                <a:gd name="T65" fmla="*/ 123321 h 82"/>
                <a:gd name="T66" fmla="*/ 28575 w 166"/>
                <a:gd name="T67" fmla="*/ 123321 h 82"/>
                <a:gd name="T68" fmla="*/ 50800 w 166"/>
                <a:gd name="T69" fmla="*/ 109227 h 82"/>
                <a:gd name="T70" fmla="*/ 53975 w 166"/>
                <a:gd name="T71" fmla="*/ 91610 h 82"/>
                <a:gd name="T72" fmla="*/ 41275 w 166"/>
                <a:gd name="T73" fmla="*/ 84563 h 82"/>
                <a:gd name="T74" fmla="*/ 22225 w 166"/>
                <a:gd name="T75" fmla="*/ 81040 h 82"/>
                <a:gd name="T76" fmla="*/ 3175 w 166"/>
                <a:gd name="T77" fmla="*/ 77516 h 82"/>
                <a:gd name="T78" fmla="*/ 28575 w 166"/>
                <a:gd name="T79" fmla="*/ 66946 h 82"/>
                <a:gd name="T80" fmla="*/ 47625 w 166"/>
                <a:gd name="T81" fmla="*/ 56375 h 82"/>
                <a:gd name="T82" fmla="*/ 38100 w 166"/>
                <a:gd name="T83" fmla="*/ 49328 h 82"/>
                <a:gd name="T84" fmla="*/ 22225 w 166"/>
                <a:gd name="T85" fmla="*/ 49328 h 8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66" h="82">
                  <a:moveTo>
                    <a:pt x="14" y="28"/>
                  </a:moveTo>
                  <a:lnTo>
                    <a:pt x="0" y="28"/>
                  </a:lnTo>
                  <a:lnTo>
                    <a:pt x="6" y="18"/>
                  </a:lnTo>
                  <a:lnTo>
                    <a:pt x="10" y="10"/>
                  </a:lnTo>
                  <a:lnTo>
                    <a:pt x="20" y="2"/>
                  </a:lnTo>
                  <a:lnTo>
                    <a:pt x="30" y="6"/>
                  </a:lnTo>
                  <a:lnTo>
                    <a:pt x="42" y="14"/>
                  </a:lnTo>
                  <a:lnTo>
                    <a:pt x="44" y="24"/>
                  </a:lnTo>
                  <a:lnTo>
                    <a:pt x="48" y="28"/>
                  </a:lnTo>
                  <a:lnTo>
                    <a:pt x="54" y="24"/>
                  </a:lnTo>
                  <a:lnTo>
                    <a:pt x="58" y="18"/>
                  </a:lnTo>
                  <a:lnTo>
                    <a:pt x="64" y="12"/>
                  </a:lnTo>
                  <a:lnTo>
                    <a:pt x="68" y="16"/>
                  </a:lnTo>
                  <a:lnTo>
                    <a:pt x="72" y="22"/>
                  </a:lnTo>
                  <a:lnTo>
                    <a:pt x="80" y="14"/>
                  </a:lnTo>
                  <a:lnTo>
                    <a:pt x="86" y="8"/>
                  </a:lnTo>
                  <a:lnTo>
                    <a:pt x="92" y="12"/>
                  </a:lnTo>
                  <a:lnTo>
                    <a:pt x="104" y="14"/>
                  </a:lnTo>
                  <a:lnTo>
                    <a:pt x="118" y="8"/>
                  </a:lnTo>
                  <a:lnTo>
                    <a:pt x="128" y="0"/>
                  </a:lnTo>
                  <a:lnTo>
                    <a:pt x="140" y="12"/>
                  </a:lnTo>
                  <a:lnTo>
                    <a:pt x="150" y="16"/>
                  </a:lnTo>
                  <a:lnTo>
                    <a:pt x="158" y="24"/>
                  </a:lnTo>
                  <a:lnTo>
                    <a:pt x="166" y="34"/>
                  </a:lnTo>
                  <a:lnTo>
                    <a:pt x="166" y="42"/>
                  </a:lnTo>
                  <a:lnTo>
                    <a:pt x="156" y="50"/>
                  </a:lnTo>
                  <a:lnTo>
                    <a:pt x="140" y="60"/>
                  </a:lnTo>
                  <a:lnTo>
                    <a:pt x="120" y="68"/>
                  </a:lnTo>
                  <a:lnTo>
                    <a:pt x="102" y="74"/>
                  </a:lnTo>
                  <a:lnTo>
                    <a:pt x="88" y="82"/>
                  </a:lnTo>
                  <a:lnTo>
                    <a:pt x="74" y="82"/>
                  </a:lnTo>
                  <a:lnTo>
                    <a:pt x="58" y="76"/>
                  </a:lnTo>
                  <a:lnTo>
                    <a:pt x="48" y="70"/>
                  </a:lnTo>
                  <a:lnTo>
                    <a:pt x="18" y="70"/>
                  </a:lnTo>
                  <a:lnTo>
                    <a:pt x="32" y="62"/>
                  </a:lnTo>
                  <a:lnTo>
                    <a:pt x="34" y="52"/>
                  </a:lnTo>
                  <a:lnTo>
                    <a:pt x="26" y="48"/>
                  </a:lnTo>
                  <a:lnTo>
                    <a:pt x="14" y="46"/>
                  </a:lnTo>
                  <a:lnTo>
                    <a:pt x="2" y="44"/>
                  </a:lnTo>
                  <a:lnTo>
                    <a:pt x="18" y="38"/>
                  </a:lnTo>
                  <a:lnTo>
                    <a:pt x="30" y="32"/>
                  </a:lnTo>
                  <a:lnTo>
                    <a:pt x="24" y="28"/>
                  </a:lnTo>
                  <a:lnTo>
                    <a:pt x="14" y="28"/>
                  </a:lnTo>
                  <a:close/>
                </a:path>
              </a:pathLst>
            </a:custGeom>
            <a:solidFill>
              <a:srgbClr val="FFFFFF"/>
            </a:solidFill>
            <a:ln w="7938">
              <a:solidFill>
                <a:schemeClr val="tx1"/>
              </a:solidFill>
              <a:prstDash val="solid"/>
              <a:round/>
              <a:headEnd/>
              <a:tailEnd/>
            </a:ln>
          </p:spPr>
          <p:txBody>
            <a:bodyPr/>
            <a:lstStyle/>
            <a:p>
              <a:endParaRPr lang="en-GB"/>
            </a:p>
          </p:txBody>
        </p:sp>
        <p:sp>
          <p:nvSpPr>
            <p:cNvPr id="2050" name="Freeform 5"/>
            <p:cNvSpPr>
              <a:spLocks/>
            </p:cNvSpPr>
            <p:nvPr/>
          </p:nvSpPr>
          <p:spPr bwMode="auto">
            <a:xfrm>
              <a:off x="2454275" y="1300163"/>
              <a:ext cx="1527175" cy="1254125"/>
            </a:xfrm>
            <a:custGeom>
              <a:avLst/>
              <a:gdLst>
                <a:gd name="T0" fmla="*/ 1073150 w 962"/>
                <a:gd name="T1" fmla="*/ 889798 h 716"/>
                <a:gd name="T2" fmla="*/ 996950 w 962"/>
                <a:gd name="T3" fmla="*/ 921326 h 716"/>
                <a:gd name="T4" fmla="*/ 866775 w 962"/>
                <a:gd name="T5" fmla="*/ 1001899 h 716"/>
                <a:gd name="T6" fmla="*/ 809625 w 962"/>
                <a:gd name="T7" fmla="*/ 1036930 h 716"/>
                <a:gd name="T8" fmla="*/ 796925 w 962"/>
                <a:gd name="T9" fmla="*/ 1113999 h 716"/>
                <a:gd name="T10" fmla="*/ 765175 w 962"/>
                <a:gd name="T11" fmla="*/ 1163043 h 716"/>
                <a:gd name="T12" fmla="*/ 679450 w 962"/>
                <a:gd name="T13" fmla="*/ 1229603 h 716"/>
                <a:gd name="T14" fmla="*/ 619125 w 962"/>
                <a:gd name="T15" fmla="*/ 1226100 h 716"/>
                <a:gd name="T16" fmla="*/ 552450 w 962"/>
                <a:gd name="T17" fmla="*/ 1110496 h 716"/>
                <a:gd name="T18" fmla="*/ 539750 w 962"/>
                <a:gd name="T19" fmla="*/ 1050943 h 716"/>
                <a:gd name="T20" fmla="*/ 495300 w 962"/>
                <a:gd name="T21" fmla="*/ 956358 h 716"/>
                <a:gd name="T22" fmla="*/ 495300 w 962"/>
                <a:gd name="T23" fmla="*/ 903811 h 716"/>
                <a:gd name="T24" fmla="*/ 549275 w 962"/>
                <a:gd name="T25" fmla="*/ 914320 h 716"/>
                <a:gd name="T26" fmla="*/ 565150 w 962"/>
                <a:gd name="T27" fmla="*/ 816232 h 716"/>
                <a:gd name="T28" fmla="*/ 469900 w 962"/>
                <a:gd name="T29" fmla="*/ 763685 h 716"/>
                <a:gd name="T30" fmla="*/ 523875 w 962"/>
                <a:gd name="T31" fmla="*/ 725150 h 716"/>
                <a:gd name="T32" fmla="*/ 434975 w 962"/>
                <a:gd name="T33" fmla="*/ 725150 h 716"/>
                <a:gd name="T34" fmla="*/ 377825 w 962"/>
                <a:gd name="T35" fmla="*/ 535981 h 716"/>
                <a:gd name="T36" fmla="*/ 234950 w 962"/>
                <a:gd name="T37" fmla="*/ 458912 h 716"/>
                <a:gd name="T38" fmla="*/ 158750 w 962"/>
                <a:gd name="T39" fmla="*/ 476427 h 716"/>
                <a:gd name="T40" fmla="*/ 107950 w 962"/>
                <a:gd name="T41" fmla="*/ 448402 h 716"/>
                <a:gd name="T42" fmla="*/ 38100 w 962"/>
                <a:gd name="T43" fmla="*/ 420377 h 716"/>
                <a:gd name="T44" fmla="*/ 161925 w 962"/>
                <a:gd name="T45" fmla="*/ 388849 h 716"/>
                <a:gd name="T46" fmla="*/ 12700 w 962"/>
                <a:gd name="T47" fmla="*/ 360824 h 716"/>
                <a:gd name="T48" fmla="*/ 92075 w 962"/>
                <a:gd name="T49" fmla="*/ 315283 h 716"/>
                <a:gd name="T50" fmla="*/ 196850 w 962"/>
                <a:gd name="T51" fmla="*/ 234711 h 716"/>
                <a:gd name="T52" fmla="*/ 203200 w 962"/>
                <a:gd name="T53" fmla="*/ 178660 h 716"/>
                <a:gd name="T54" fmla="*/ 288925 w 962"/>
                <a:gd name="T55" fmla="*/ 122610 h 716"/>
                <a:gd name="T56" fmla="*/ 365125 w 962"/>
                <a:gd name="T57" fmla="*/ 119107 h 716"/>
                <a:gd name="T58" fmla="*/ 469900 w 962"/>
                <a:gd name="T59" fmla="*/ 87579 h 716"/>
                <a:gd name="T60" fmla="*/ 546100 w 962"/>
                <a:gd name="T61" fmla="*/ 115604 h 716"/>
                <a:gd name="T62" fmla="*/ 593725 w 962"/>
                <a:gd name="T63" fmla="*/ 77069 h 716"/>
                <a:gd name="T64" fmla="*/ 635000 w 962"/>
                <a:gd name="T65" fmla="*/ 70063 h 716"/>
                <a:gd name="T66" fmla="*/ 758825 w 962"/>
                <a:gd name="T67" fmla="*/ 24522 h 716"/>
                <a:gd name="T68" fmla="*/ 981075 w 962"/>
                <a:gd name="T69" fmla="*/ 0 h 716"/>
                <a:gd name="T70" fmla="*/ 1200150 w 962"/>
                <a:gd name="T71" fmla="*/ 31528 h 716"/>
                <a:gd name="T72" fmla="*/ 1171575 w 962"/>
                <a:gd name="T73" fmla="*/ 98088 h 716"/>
                <a:gd name="T74" fmla="*/ 1196975 w 962"/>
                <a:gd name="T75" fmla="*/ 115604 h 716"/>
                <a:gd name="T76" fmla="*/ 1206500 w 962"/>
                <a:gd name="T77" fmla="*/ 133119 h 716"/>
                <a:gd name="T78" fmla="*/ 1279525 w 962"/>
                <a:gd name="T79" fmla="*/ 115604 h 716"/>
                <a:gd name="T80" fmla="*/ 1257300 w 962"/>
                <a:gd name="T81" fmla="*/ 178660 h 716"/>
                <a:gd name="T82" fmla="*/ 1403350 w 962"/>
                <a:gd name="T83" fmla="*/ 119107 h 716"/>
                <a:gd name="T84" fmla="*/ 1504950 w 962"/>
                <a:gd name="T85" fmla="*/ 157641 h 716"/>
                <a:gd name="T86" fmla="*/ 1384300 w 962"/>
                <a:gd name="T87" fmla="*/ 192673 h 716"/>
                <a:gd name="T88" fmla="*/ 1409700 w 962"/>
                <a:gd name="T89" fmla="*/ 227704 h 716"/>
                <a:gd name="T90" fmla="*/ 1374775 w 962"/>
                <a:gd name="T91" fmla="*/ 241717 h 716"/>
                <a:gd name="T92" fmla="*/ 1336675 w 962"/>
                <a:gd name="T93" fmla="*/ 297767 h 716"/>
                <a:gd name="T94" fmla="*/ 1346200 w 962"/>
                <a:gd name="T95" fmla="*/ 371333 h 716"/>
                <a:gd name="T96" fmla="*/ 1333500 w 962"/>
                <a:gd name="T97" fmla="*/ 399358 h 716"/>
                <a:gd name="T98" fmla="*/ 1365250 w 962"/>
                <a:gd name="T99" fmla="*/ 451905 h 716"/>
                <a:gd name="T100" fmla="*/ 1292225 w 962"/>
                <a:gd name="T101" fmla="*/ 434390 h 716"/>
                <a:gd name="T102" fmla="*/ 1346200 w 962"/>
                <a:gd name="T103" fmla="*/ 518465 h 716"/>
                <a:gd name="T104" fmla="*/ 1349375 w 962"/>
                <a:gd name="T105" fmla="*/ 567509 h 716"/>
                <a:gd name="T106" fmla="*/ 1317625 w 962"/>
                <a:gd name="T107" fmla="*/ 613050 h 716"/>
                <a:gd name="T108" fmla="*/ 1200150 w 962"/>
                <a:gd name="T109" fmla="*/ 630566 h 716"/>
                <a:gd name="T110" fmla="*/ 1270000 w 962"/>
                <a:gd name="T111" fmla="*/ 700628 h 716"/>
                <a:gd name="T112" fmla="*/ 1276350 w 962"/>
                <a:gd name="T113" fmla="*/ 718144 h 716"/>
                <a:gd name="T114" fmla="*/ 1200150 w 962"/>
                <a:gd name="T115" fmla="*/ 728654 h 716"/>
                <a:gd name="T116" fmla="*/ 1235075 w 962"/>
                <a:gd name="T117" fmla="*/ 791710 h 71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62" h="716">
                  <a:moveTo>
                    <a:pt x="790" y="462"/>
                  </a:moveTo>
                  <a:lnTo>
                    <a:pt x="752" y="484"/>
                  </a:lnTo>
                  <a:lnTo>
                    <a:pt x="736" y="496"/>
                  </a:lnTo>
                  <a:lnTo>
                    <a:pt x="676" y="508"/>
                  </a:lnTo>
                  <a:lnTo>
                    <a:pt x="658" y="512"/>
                  </a:lnTo>
                  <a:lnTo>
                    <a:pt x="646" y="506"/>
                  </a:lnTo>
                  <a:lnTo>
                    <a:pt x="642" y="514"/>
                  </a:lnTo>
                  <a:lnTo>
                    <a:pt x="628" y="526"/>
                  </a:lnTo>
                  <a:lnTo>
                    <a:pt x="608" y="552"/>
                  </a:lnTo>
                  <a:lnTo>
                    <a:pt x="582" y="564"/>
                  </a:lnTo>
                  <a:lnTo>
                    <a:pt x="560" y="572"/>
                  </a:lnTo>
                  <a:lnTo>
                    <a:pt x="546" y="572"/>
                  </a:lnTo>
                  <a:lnTo>
                    <a:pt x="524" y="576"/>
                  </a:lnTo>
                  <a:lnTo>
                    <a:pt x="518" y="582"/>
                  </a:lnTo>
                  <a:lnTo>
                    <a:pt x="518" y="588"/>
                  </a:lnTo>
                  <a:lnTo>
                    <a:pt x="510" y="592"/>
                  </a:lnTo>
                  <a:lnTo>
                    <a:pt x="512" y="606"/>
                  </a:lnTo>
                  <a:lnTo>
                    <a:pt x="504" y="612"/>
                  </a:lnTo>
                  <a:lnTo>
                    <a:pt x="508" y="620"/>
                  </a:lnTo>
                  <a:lnTo>
                    <a:pt x="502" y="636"/>
                  </a:lnTo>
                  <a:lnTo>
                    <a:pt x="486" y="648"/>
                  </a:lnTo>
                  <a:lnTo>
                    <a:pt x="474" y="650"/>
                  </a:lnTo>
                  <a:lnTo>
                    <a:pt x="480" y="658"/>
                  </a:lnTo>
                  <a:lnTo>
                    <a:pt x="482" y="664"/>
                  </a:lnTo>
                  <a:lnTo>
                    <a:pt x="476" y="686"/>
                  </a:lnTo>
                  <a:lnTo>
                    <a:pt x="462" y="716"/>
                  </a:lnTo>
                  <a:lnTo>
                    <a:pt x="444" y="714"/>
                  </a:lnTo>
                  <a:lnTo>
                    <a:pt x="428" y="702"/>
                  </a:lnTo>
                  <a:lnTo>
                    <a:pt x="426" y="690"/>
                  </a:lnTo>
                  <a:lnTo>
                    <a:pt x="416" y="694"/>
                  </a:lnTo>
                  <a:lnTo>
                    <a:pt x="406" y="694"/>
                  </a:lnTo>
                  <a:lnTo>
                    <a:pt x="390" y="700"/>
                  </a:lnTo>
                  <a:lnTo>
                    <a:pt x="374" y="672"/>
                  </a:lnTo>
                  <a:lnTo>
                    <a:pt x="356" y="654"/>
                  </a:lnTo>
                  <a:lnTo>
                    <a:pt x="362" y="644"/>
                  </a:lnTo>
                  <a:lnTo>
                    <a:pt x="348" y="634"/>
                  </a:lnTo>
                  <a:lnTo>
                    <a:pt x="348" y="618"/>
                  </a:lnTo>
                  <a:lnTo>
                    <a:pt x="360" y="604"/>
                  </a:lnTo>
                  <a:lnTo>
                    <a:pt x="354" y="594"/>
                  </a:lnTo>
                  <a:lnTo>
                    <a:pt x="340" y="600"/>
                  </a:lnTo>
                  <a:lnTo>
                    <a:pt x="324" y="588"/>
                  </a:lnTo>
                  <a:lnTo>
                    <a:pt x="312" y="572"/>
                  </a:lnTo>
                  <a:lnTo>
                    <a:pt x="304" y="560"/>
                  </a:lnTo>
                  <a:lnTo>
                    <a:pt x="312" y="546"/>
                  </a:lnTo>
                  <a:lnTo>
                    <a:pt x="316" y="540"/>
                  </a:lnTo>
                  <a:lnTo>
                    <a:pt x="304" y="540"/>
                  </a:lnTo>
                  <a:lnTo>
                    <a:pt x="302" y="528"/>
                  </a:lnTo>
                  <a:lnTo>
                    <a:pt x="312" y="516"/>
                  </a:lnTo>
                  <a:lnTo>
                    <a:pt x="318" y="516"/>
                  </a:lnTo>
                  <a:lnTo>
                    <a:pt x="336" y="520"/>
                  </a:lnTo>
                  <a:lnTo>
                    <a:pt x="342" y="522"/>
                  </a:lnTo>
                  <a:lnTo>
                    <a:pt x="346" y="522"/>
                  </a:lnTo>
                  <a:lnTo>
                    <a:pt x="348" y="520"/>
                  </a:lnTo>
                  <a:lnTo>
                    <a:pt x="344" y="500"/>
                  </a:lnTo>
                  <a:lnTo>
                    <a:pt x="344" y="478"/>
                  </a:lnTo>
                  <a:lnTo>
                    <a:pt x="356" y="466"/>
                  </a:lnTo>
                  <a:lnTo>
                    <a:pt x="352" y="456"/>
                  </a:lnTo>
                  <a:lnTo>
                    <a:pt x="330" y="456"/>
                  </a:lnTo>
                  <a:lnTo>
                    <a:pt x="310" y="444"/>
                  </a:lnTo>
                  <a:lnTo>
                    <a:pt x="296" y="436"/>
                  </a:lnTo>
                  <a:lnTo>
                    <a:pt x="318" y="434"/>
                  </a:lnTo>
                  <a:lnTo>
                    <a:pt x="342" y="442"/>
                  </a:lnTo>
                  <a:lnTo>
                    <a:pt x="344" y="430"/>
                  </a:lnTo>
                  <a:lnTo>
                    <a:pt x="330" y="414"/>
                  </a:lnTo>
                  <a:lnTo>
                    <a:pt x="320" y="410"/>
                  </a:lnTo>
                  <a:lnTo>
                    <a:pt x="304" y="400"/>
                  </a:lnTo>
                  <a:lnTo>
                    <a:pt x="296" y="412"/>
                  </a:lnTo>
                  <a:lnTo>
                    <a:pt x="274" y="414"/>
                  </a:lnTo>
                  <a:lnTo>
                    <a:pt x="274" y="398"/>
                  </a:lnTo>
                  <a:lnTo>
                    <a:pt x="288" y="378"/>
                  </a:lnTo>
                  <a:lnTo>
                    <a:pt x="264" y="332"/>
                  </a:lnTo>
                  <a:lnTo>
                    <a:pt x="238" y="306"/>
                  </a:lnTo>
                  <a:lnTo>
                    <a:pt x="228" y="294"/>
                  </a:lnTo>
                  <a:lnTo>
                    <a:pt x="226" y="284"/>
                  </a:lnTo>
                  <a:lnTo>
                    <a:pt x="196" y="274"/>
                  </a:lnTo>
                  <a:lnTo>
                    <a:pt x="148" y="262"/>
                  </a:lnTo>
                  <a:lnTo>
                    <a:pt x="138" y="266"/>
                  </a:lnTo>
                  <a:lnTo>
                    <a:pt x="118" y="274"/>
                  </a:lnTo>
                  <a:lnTo>
                    <a:pt x="106" y="264"/>
                  </a:lnTo>
                  <a:lnTo>
                    <a:pt x="100" y="272"/>
                  </a:lnTo>
                  <a:lnTo>
                    <a:pt x="94" y="276"/>
                  </a:lnTo>
                  <a:lnTo>
                    <a:pt x="76" y="272"/>
                  </a:lnTo>
                  <a:lnTo>
                    <a:pt x="52" y="262"/>
                  </a:lnTo>
                  <a:lnTo>
                    <a:pt x="68" y="256"/>
                  </a:lnTo>
                  <a:lnTo>
                    <a:pt x="76" y="252"/>
                  </a:lnTo>
                  <a:lnTo>
                    <a:pt x="62" y="250"/>
                  </a:lnTo>
                  <a:lnTo>
                    <a:pt x="42" y="250"/>
                  </a:lnTo>
                  <a:lnTo>
                    <a:pt x="24" y="240"/>
                  </a:lnTo>
                  <a:lnTo>
                    <a:pt x="30" y="234"/>
                  </a:lnTo>
                  <a:lnTo>
                    <a:pt x="60" y="234"/>
                  </a:lnTo>
                  <a:lnTo>
                    <a:pt x="100" y="230"/>
                  </a:lnTo>
                  <a:lnTo>
                    <a:pt x="102" y="222"/>
                  </a:lnTo>
                  <a:lnTo>
                    <a:pt x="84" y="222"/>
                  </a:lnTo>
                  <a:lnTo>
                    <a:pt x="62" y="224"/>
                  </a:lnTo>
                  <a:lnTo>
                    <a:pt x="40" y="220"/>
                  </a:lnTo>
                  <a:lnTo>
                    <a:pt x="8" y="206"/>
                  </a:lnTo>
                  <a:lnTo>
                    <a:pt x="0" y="196"/>
                  </a:lnTo>
                  <a:lnTo>
                    <a:pt x="8" y="188"/>
                  </a:lnTo>
                  <a:lnTo>
                    <a:pt x="32" y="184"/>
                  </a:lnTo>
                  <a:lnTo>
                    <a:pt x="58" y="180"/>
                  </a:lnTo>
                  <a:lnTo>
                    <a:pt x="76" y="170"/>
                  </a:lnTo>
                  <a:lnTo>
                    <a:pt x="106" y="170"/>
                  </a:lnTo>
                  <a:lnTo>
                    <a:pt x="122" y="156"/>
                  </a:lnTo>
                  <a:lnTo>
                    <a:pt x="124" y="134"/>
                  </a:lnTo>
                  <a:lnTo>
                    <a:pt x="112" y="140"/>
                  </a:lnTo>
                  <a:lnTo>
                    <a:pt x="82" y="128"/>
                  </a:lnTo>
                  <a:lnTo>
                    <a:pt x="102" y="114"/>
                  </a:lnTo>
                  <a:lnTo>
                    <a:pt x="128" y="102"/>
                  </a:lnTo>
                  <a:lnTo>
                    <a:pt x="160" y="92"/>
                  </a:lnTo>
                  <a:lnTo>
                    <a:pt x="184" y="100"/>
                  </a:lnTo>
                  <a:lnTo>
                    <a:pt x="190" y="80"/>
                  </a:lnTo>
                  <a:lnTo>
                    <a:pt x="182" y="70"/>
                  </a:lnTo>
                  <a:lnTo>
                    <a:pt x="212" y="66"/>
                  </a:lnTo>
                  <a:lnTo>
                    <a:pt x="222" y="76"/>
                  </a:lnTo>
                  <a:lnTo>
                    <a:pt x="238" y="80"/>
                  </a:lnTo>
                  <a:lnTo>
                    <a:pt x="230" y="68"/>
                  </a:lnTo>
                  <a:lnTo>
                    <a:pt x="226" y="62"/>
                  </a:lnTo>
                  <a:lnTo>
                    <a:pt x="224" y="60"/>
                  </a:lnTo>
                  <a:lnTo>
                    <a:pt x="224" y="58"/>
                  </a:lnTo>
                  <a:lnTo>
                    <a:pt x="296" y="50"/>
                  </a:lnTo>
                  <a:lnTo>
                    <a:pt x="304" y="70"/>
                  </a:lnTo>
                  <a:lnTo>
                    <a:pt x="316" y="66"/>
                  </a:lnTo>
                  <a:lnTo>
                    <a:pt x="312" y="48"/>
                  </a:lnTo>
                  <a:lnTo>
                    <a:pt x="344" y="66"/>
                  </a:lnTo>
                  <a:lnTo>
                    <a:pt x="366" y="66"/>
                  </a:lnTo>
                  <a:lnTo>
                    <a:pt x="350" y="56"/>
                  </a:lnTo>
                  <a:lnTo>
                    <a:pt x="358" y="44"/>
                  </a:lnTo>
                  <a:lnTo>
                    <a:pt x="374" y="44"/>
                  </a:lnTo>
                  <a:lnTo>
                    <a:pt x="404" y="56"/>
                  </a:lnTo>
                  <a:lnTo>
                    <a:pt x="442" y="74"/>
                  </a:lnTo>
                  <a:lnTo>
                    <a:pt x="450" y="68"/>
                  </a:lnTo>
                  <a:lnTo>
                    <a:pt x="400" y="40"/>
                  </a:lnTo>
                  <a:lnTo>
                    <a:pt x="422" y="34"/>
                  </a:lnTo>
                  <a:lnTo>
                    <a:pt x="424" y="24"/>
                  </a:lnTo>
                  <a:lnTo>
                    <a:pt x="450" y="16"/>
                  </a:lnTo>
                  <a:lnTo>
                    <a:pt x="478" y="14"/>
                  </a:lnTo>
                  <a:lnTo>
                    <a:pt x="510" y="18"/>
                  </a:lnTo>
                  <a:lnTo>
                    <a:pt x="534" y="16"/>
                  </a:lnTo>
                  <a:lnTo>
                    <a:pt x="562" y="4"/>
                  </a:lnTo>
                  <a:lnTo>
                    <a:pt x="618" y="0"/>
                  </a:lnTo>
                  <a:lnTo>
                    <a:pt x="680" y="0"/>
                  </a:lnTo>
                  <a:lnTo>
                    <a:pt x="716" y="4"/>
                  </a:lnTo>
                  <a:lnTo>
                    <a:pt x="746" y="12"/>
                  </a:lnTo>
                  <a:lnTo>
                    <a:pt x="756" y="18"/>
                  </a:lnTo>
                  <a:lnTo>
                    <a:pt x="760" y="24"/>
                  </a:lnTo>
                  <a:lnTo>
                    <a:pt x="814" y="38"/>
                  </a:lnTo>
                  <a:lnTo>
                    <a:pt x="800" y="48"/>
                  </a:lnTo>
                  <a:lnTo>
                    <a:pt x="738" y="56"/>
                  </a:lnTo>
                  <a:lnTo>
                    <a:pt x="676" y="58"/>
                  </a:lnTo>
                  <a:lnTo>
                    <a:pt x="668" y="70"/>
                  </a:lnTo>
                  <a:lnTo>
                    <a:pt x="694" y="64"/>
                  </a:lnTo>
                  <a:lnTo>
                    <a:pt x="754" y="66"/>
                  </a:lnTo>
                  <a:lnTo>
                    <a:pt x="740" y="76"/>
                  </a:lnTo>
                  <a:lnTo>
                    <a:pt x="726" y="80"/>
                  </a:lnTo>
                  <a:lnTo>
                    <a:pt x="734" y="82"/>
                  </a:lnTo>
                  <a:lnTo>
                    <a:pt x="760" y="76"/>
                  </a:lnTo>
                  <a:lnTo>
                    <a:pt x="774" y="68"/>
                  </a:lnTo>
                  <a:lnTo>
                    <a:pt x="782" y="58"/>
                  </a:lnTo>
                  <a:lnTo>
                    <a:pt x="800" y="58"/>
                  </a:lnTo>
                  <a:lnTo>
                    <a:pt x="806" y="66"/>
                  </a:lnTo>
                  <a:lnTo>
                    <a:pt x="806" y="82"/>
                  </a:lnTo>
                  <a:lnTo>
                    <a:pt x="774" y="104"/>
                  </a:lnTo>
                  <a:lnTo>
                    <a:pt x="770" y="114"/>
                  </a:lnTo>
                  <a:lnTo>
                    <a:pt x="792" y="102"/>
                  </a:lnTo>
                  <a:lnTo>
                    <a:pt x="820" y="86"/>
                  </a:lnTo>
                  <a:lnTo>
                    <a:pt x="836" y="74"/>
                  </a:lnTo>
                  <a:lnTo>
                    <a:pt x="868" y="84"/>
                  </a:lnTo>
                  <a:lnTo>
                    <a:pt x="884" y="68"/>
                  </a:lnTo>
                  <a:lnTo>
                    <a:pt x="914" y="66"/>
                  </a:lnTo>
                  <a:lnTo>
                    <a:pt x="946" y="70"/>
                  </a:lnTo>
                  <a:lnTo>
                    <a:pt x="962" y="80"/>
                  </a:lnTo>
                  <a:lnTo>
                    <a:pt x="948" y="90"/>
                  </a:lnTo>
                  <a:lnTo>
                    <a:pt x="922" y="98"/>
                  </a:lnTo>
                  <a:lnTo>
                    <a:pt x="916" y="106"/>
                  </a:lnTo>
                  <a:lnTo>
                    <a:pt x="906" y="110"/>
                  </a:lnTo>
                  <a:lnTo>
                    <a:pt x="872" y="110"/>
                  </a:lnTo>
                  <a:lnTo>
                    <a:pt x="852" y="116"/>
                  </a:lnTo>
                  <a:lnTo>
                    <a:pt x="870" y="120"/>
                  </a:lnTo>
                  <a:lnTo>
                    <a:pt x="896" y="122"/>
                  </a:lnTo>
                  <a:lnTo>
                    <a:pt x="888" y="130"/>
                  </a:lnTo>
                  <a:lnTo>
                    <a:pt x="850" y="128"/>
                  </a:lnTo>
                  <a:lnTo>
                    <a:pt x="832" y="132"/>
                  </a:lnTo>
                  <a:lnTo>
                    <a:pt x="840" y="140"/>
                  </a:lnTo>
                  <a:lnTo>
                    <a:pt x="866" y="138"/>
                  </a:lnTo>
                  <a:lnTo>
                    <a:pt x="876" y="138"/>
                  </a:lnTo>
                  <a:lnTo>
                    <a:pt x="868" y="146"/>
                  </a:lnTo>
                  <a:lnTo>
                    <a:pt x="844" y="152"/>
                  </a:lnTo>
                  <a:lnTo>
                    <a:pt x="842" y="170"/>
                  </a:lnTo>
                  <a:lnTo>
                    <a:pt x="822" y="180"/>
                  </a:lnTo>
                  <a:lnTo>
                    <a:pt x="812" y="208"/>
                  </a:lnTo>
                  <a:lnTo>
                    <a:pt x="822" y="210"/>
                  </a:lnTo>
                  <a:lnTo>
                    <a:pt x="848" y="212"/>
                  </a:lnTo>
                  <a:lnTo>
                    <a:pt x="836" y="220"/>
                  </a:lnTo>
                  <a:lnTo>
                    <a:pt x="836" y="224"/>
                  </a:lnTo>
                  <a:lnTo>
                    <a:pt x="838" y="226"/>
                  </a:lnTo>
                  <a:lnTo>
                    <a:pt x="840" y="228"/>
                  </a:lnTo>
                  <a:lnTo>
                    <a:pt x="854" y="234"/>
                  </a:lnTo>
                  <a:lnTo>
                    <a:pt x="868" y="238"/>
                  </a:lnTo>
                  <a:lnTo>
                    <a:pt x="864" y="250"/>
                  </a:lnTo>
                  <a:lnTo>
                    <a:pt x="860" y="258"/>
                  </a:lnTo>
                  <a:lnTo>
                    <a:pt x="858" y="260"/>
                  </a:lnTo>
                  <a:lnTo>
                    <a:pt x="846" y="252"/>
                  </a:lnTo>
                  <a:lnTo>
                    <a:pt x="836" y="244"/>
                  </a:lnTo>
                  <a:lnTo>
                    <a:pt x="814" y="248"/>
                  </a:lnTo>
                  <a:lnTo>
                    <a:pt x="814" y="262"/>
                  </a:lnTo>
                  <a:lnTo>
                    <a:pt x="834" y="268"/>
                  </a:lnTo>
                  <a:lnTo>
                    <a:pt x="850" y="280"/>
                  </a:lnTo>
                  <a:lnTo>
                    <a:pt x="848" y="296"/>
                  </a:lnTo>
                  <a:lnTo>
                    <a:pt x="828" y="298"/>
                  </a:lnTo>
                  <a:lnTo>
                    <a:pt x="840" y="312"/>
                  </a:lnTo>
                  <a:lnTo>
                    <a:pt x="846" y="320"/>
                  </a:lnTo>
                  <a:lnTo>
                    <a:pt x="850" y="324"/>
                  </a:lnTo>
                  <a:lnTo>
                    <a:pt x="850" y="328"/>
                  </a:lnTo>
                  <a:lnTo>
                    <a:pt x="838" y="334"/>
                  </a:lnTo>
                  <a:lnTo>
                    <a:pt x="826" y="336"/>
                  </a:lnTo>
                  <a:lnTo>
                    <a:pt x="830" y="350"/>
                  </a:lnTo>
                  <a:lnTo>
                    <a:pt x="812" y="356"/>
                  </a:lnTo>
                  <a:lnTo>
                    <a:pt x="790" y="356"/>
                  </a:lnTo>
                  <a:lnTo>
                    <a:pt x="768" y="354"/>
                  </a:lnTo>
                  <a:lnTo>
                    <a:pt x="756" y="360"/>
                  </a:lnTo>
                  <a:lnTo>
                    <a:pt x="768" y="372"/>
                  </a:lnTo>
                  <a:lnTo>
                    <a:pt x="800" y="372"/>
                  </a:lnTo>
                  <a:lnTo>
                    <a:pt x="804" y="382"/>
                  </a:lnTo>
                  <a:lnTo>
                    <a:pt x="800" y="400"/>
                  </a:lnTo>
                  <a:lnTo>
                    <a:pt x="782" y="386"/>
                  </a:lnTo>
                  <a:lnTo>
                    <a:pt x="774" y="386"/>
                  </a:lnTo>
                  <a:lnTo>
                    <a:pt x="776" y="392"/>
                  </a:lnTo>
                  <a:lnTo>
                    <a:pt x="804" y="410"/>
                  </a:lnTo>
                  <a:lnTo>
                    <a:pt x="810" y="446"/>
                  </a:lnTo>
                  <a:lnTo>
                    <a:pt x="790" y="444"/>
                  </a:lnTo>
                  <a:lnTo>
                    <a:pt x="770" y="430"/>
                  </a:lnTo>
                  <a:lnTo>
                    <a:pt x="756" y="416"/>
                  </a:lnTo>
                  <a:lnTo>
                    <a:pt x="750" y="414"/>
                  </a:lnTo>
                  <a:lnTo>
                    <a:pt x="750" y="432"/>
                  </a:lnTo>
                  <a:lnTo>
                    <a:pt x="756" y="446"/>
                  </a:lnTo>
                  <a:lnTo>
                    <a:pt x="778" y="452"/>
                  </a:lnTo>
                  <a:lnTo>
                    <a:pt x="804" y="454"/>
                  </a:lnTo>
                  <a:lnTo>
                    <a:pt x="790" y="462"/>
                  </a:lnTo>
                  <a:close/>
                </a:path>
              </a:pathLst>
            </a:custGeom>
            <a:solidFill>
              <a:srgbClr val="DDF53D"/>
            </a:solidFill>
            <a:ln w="7938">
              <a:solidFill>
                <a:schemeClr val="tx1"/>
              </a:solidFill>
              <a:prstDash val="solid"/>
              <a:round/>
              <a:headEnd/>
              <a:tailEnd/>
            </a:ln>
          </p:spPr>
          <p:txBody>
            <a:bodyPr/>
            <a:lstStyle/>
            <a:p>
              <a:endParaRPr lang="en-GB"/>
            </a:p>
          </p:txBody>
        </p:sp>
        <p:sp>
          <p:nvSpPr>
            <p:cNvPr id="2051" name="Freeform 6"/>
            <p:cNvSpPr>
              <a:spLocks/>
            </p:cNvSpPr>
            <p:nvPr/>
          </p:nvSpPr>
          <p:spPr bwMode="auto">
            <a:xfrm>
              <a:off x="1333500" y="3517900"/>
              <a:ext cx="765175" cy="536575"/>
            </a:xfrm>
            <a:custGeom>
              <a:avLst/>
              <a:gdLst>
                <a:gd name="T0" fmla="*/ 120650 w 482"/>
                <a:gd name="T1" fmla="*/ 31563 h 306"/>
                <a:gd name="T2" fmla="*/ 231775 w 482"/>
                <a:gd name="T3" fmla="*/ 31563 h 306"/>
                <a:gd name="T4" fmla="*/ 311150 w 482"/>
                <a:gd name="T5" fmla="*/ 66633 h 306"/>
                <a:gd name="T6" fmla="*/ 358775 w 482"/>
                <a:gd name="T7" fmla="*/ 108718 h 306"/>
                <a:gd name="T8" fmla="*/ 409575 w 482"/>
                <a:gd name="T9" fmla="*/ 101704 h 306"/>
                <a:gd name="T10" fmla="*/ 447675 w 482"/>
                <a:gd name="T11" fmla="*/ 168337 h 306"/>
                <a:gd name="T12" fmla="*/ 504825 w 482"/>
                <a:gd name="T13" fmla="*/ 203408 h 306"/>
                <a:gd name="T14" fmla="*/ 488950 w 482"/>
                <a:gd name="T15" fmla="*/ 266534 h 306"/>
                <a:gd name="T16" fmla="*/ 495300 w 482"/>
                <a:gd name="T17" fmla="*/ 336675 h 306"/>
                <a:gd name="T18" fmla="*/ 536575 w 482"/>
                <a:gd name="T19" fmla="*/ 410322 h 306"/>
                <a:gd name="T20" fmla="*/ 596900 w 482"/>
                <a:gd name="T21" fmla="*/ 427857 h 306"/>
                <a:gd name="T22" fmla="*/ 673100 w 482"/>
                <a:gd name="T23" fmla="*/ 385773 h 306"/>
                <a:gd name="T24" fmla="*/ 701675 w 482"/>
                <a:gd name="T25" fmla="*/ 336675 h 306"/>
                <a:gd name="T26" fmla="*/ 765175 w 482"/>
                <a:gd name="T27" fmla="*/ 340182 h 306"/>
                <a:gd name="T28" fmla="*/ 746125 w 482"/>
                <a:gd name="T29" fmla="*/ 385773 h 306"/>
                <a:gd name="T30" fmla="*/ 736600 w 482"/>
                <a:gd name="T31" fmla="*/ 431364 h 306"/>
                <a:gd name="T32" fmla="*/ 717550 w 482"/>
                <a:gd name="T33" fmla="*/ 431364 h 306"/>
                <a:gd name="T34" fmla="*/ 660400 w 482"/>
                <a:gd name="T35" fmla="*/ 445392 h 306"/>
                <a:gd name="T36" fmla="*/ 673100 w 482"/>
                <a:gd name="T37" fmla="*/ 476956 h 306"/>
                <a:gd name="T38" fmla="*/ 654050 w 482"/>
                <a:gd name="T39" fmla="*/ 494491 h 306"/>
                <a:gd name="T40" fmla="*/ 638175 w 482"/>
                <a:gd name="T41" fmla="*/ 505012 h 306"/>
                <a:gd name="T42" fmla="*/ 622300 w 482"/>
                <a:gd name="T43" fmla="*/ 526054 h 306"/>
                <a:gd name="T44" fmla="*/ 577850 w 482"/>
                <a:gd name="T45" fmla="*/ 490984 h 306"/>
                <a:gd name="T46" fmla="*/ 536575 w 482"/>
                <a:gd name="T47" fmla="*/ 497998 h 306"/>
                <a:gd name="T48" fmla="*/ 473075 w 482"/>
                <a:gd name="T49" fmla="*/ 483970 h 306"/>
                <a:gd name="T50" fmla="*/ 403225 w 482"/>
                <a:gd name="T51" fmla="*/ 455913 h 306"/>
                <a:gd name="T52" fmla="*/ 346075 w 482"/>
                <a:gd name="T53" fmla="*/ 420843 h 306"/>
                <a:gd name="T54" fmla="*/ 295275 w 482"/>
                <a:gd name="T55" fmla="*/ 371745 h 306"/>
                <a:gd name="T56" fmla="*/ 304800 w 482"/>
                <a:gd name="T57" fmla="*/ 326153 h 306"/>
                <a:gd name="T58" fmla="*/ 247650 w 482"/>
                <a:gd name="T59" fmla="*/ 256013 h 306"/>
                <a:gd name="T60" fmla="*/ 200025 w 482"/>
                <a:gd name="T61" fmla="*/ 210422 h 306"/>
                <a:gd name="T62" fmla="*/ 158750 w 482"/>
                <a:gd name="T63" fmla="*/ 150802 h 306"/>
                <a:gd name="T64" fmla="*/ 114300 w 482"/>
                <a:gd name="T65" fmla="*/ 84169 h 306"/>
                <a:gd name="T66" fmla="*/ 79375 w 482"/>
                <a:gd name="T67" fmla="*/ 35070 h 306"/>
                <a:gd name="T68" fmla="*/ 63500 w 482"/>
                <a:gd name="T69" fmla="*/ 66633 h 306"/>
                <a:gd name="T70" fmla="*/ 101600 w 482"/>
                <a:gd name="T71" fmla="*/ 133267 h 306"/>
                <a:gd name="T72" fmla="*/ 142875 w 482"/>
                <a:gd name="T73" fmla="*/ 189379 h 306"/>
                <a:gd name="T74" fmla="*/ 168275 w 482"/>
                <a:gd name="T75" fmla="*/ 256013 h 306"/>
                <a:gd name="T76" fmla="*/ 190500 w 482"/>
                <a:gd name="T77" fmla="*/ 273548 h 306"/>
                <a:gd name="T78" fmla="*/ 171450 w 482"/>
                <a:gd name="T79" fmla="*/ 277055 h 306"/>
                <a:gd name="T80" fmla="*/ 133350 w 482"/>
                <a:gd name="T81" fmla="*/ 234971 h 306"/>
                <a:gd name="T82" fmla="*/ 114300 w 482"/>
                <a:gd name="T83" fmla="*/ 189379 h 306"/>
                <a:gd name="T84" fmla="*/ 76200 w 482"/>
                <a:gd name="T85" fmla="*/ 171844 h 306"/>
                <a:gd name="T86" fmla="*/ 66675 w 482"/>
                <a:gd name="T87" fmla="*/ 147295 h 306"/>
                <a:gd name="T88" fmla="*/ 73025 w 482"/>
                <a:gd name="T89" fmla="*/ 129760 h 306"/>
                <a:gd name="T90" fmla="*/ 47625 w 482"/>
                <a:gd name="T91" fmla="*/ 98197 h 306"/>
                <a:gd name="T92" fmla="*/ 19050 w 482"/>
                <a:gd name="T93" fmla="*/ 42084 h 30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82" h="306">
                  <a:moveTo>
                    <a:pt x="0" y="2"/>
                  </a:moveTo>
                  <a:lnTo>
                    <a:pt x="32" y="0"/>
                  </a:lnTo>
                  <a:lnTo>
                    <a:pt x="76" y="18"/>
                  </a:lnTo>
                  <a:lnTo>
                    <a:pt x="92" y="24"/>
                  </a:lnTo>
                  <a:lnTo>
                    <a:pt x="138" y="24"/>
                  </a:lnTo>
                  <a:lnTo>
                    <a:pt x="146" y="18"/>
                  </a:lnTo>
                  <a:lnTo>
                    <a:pt x="166" y="14"/>
                  </a:lnTo>
                  <a:lnTo>
                    <a:pt x="186" y="30"/>
                  </a:lnTo>
                  <a:lnTo>
                    <a:pt x="196" y="38"/>
                  </a:lnTo>
                  <a:lnTo>
                    <a:pt x="198" y="54"/>
                  </a:lnTo>
                  <a:lnTo>
                    <a:pt x="214" y="64"/>
                  </a:lnTo>
                  <a:lnTo>
                    <a:pt x="226" y="62"/>
                  </a:lnTo>
                  <a:lnTo>
                    <a:pt x="228" y="52"/>
                  </a:lnTo>
                  <a:lnTo>
                    <a:pt x="236" y="48"/>
                  </a:lnTo>
                  <a:lnTo>
                    <a:pt x="258" y="58"/>
                  </a:lnTo>
                  <a:lnTo>
                    <a:pt x="264" y="72"/>
                  </a:lnTo>
                  <a:lnTo>
                    <a:pt x="274" y="84"/>
                  </a:lnTo>
                  <a:lnTo>
                    <a:pt x="282" y="96"/>
                  </a:lnTo>
                  <a:lnTo>
                    <a:pt x="290" y="108"/>
                  </a:lnTo>
                  <a:lnTo>
                    <a:pt x="306" y="114"/>
                  </a:lnTo>
                  <a:lnTo>
                    <a:pt x="318" y="116"/>
                  </a:lnTo>
                  <a:lnTo>
                    <a:pt x="314" y="124"/>
                  </a:lnTo>
                  <a:lnTo>
                    <a:pt x="310" y="136"/>
                  </a:lnTo>
                  <a:lnTo>
                    <a:pt x="308" y="152"/>
                  </a:lnTo>
                  <a:lnTo>
                    <a:pt x="308" y="162"/>
                  </a:lnTo>
                  <a:lnTo>
                    <a:pt x="308" y="174"/>
                  </a:lnTo>
                  <a:lnTo>
                    <a:pt x="312" y="192"/>
                  </a:lnTo>
                  <a:lnTo>
                    <a:pt x="322" y="210"/>
                  </a:lnTo>
                  <a:lnTo>
                    <a:pt x="330" y="222"/>
                  </a:lnTo>
                  <a:lnTo>
                    <a:pt x="338" y="234"/>
                  </a:lnTo>
                  <a:lnTo>
                    <a:pt x="348" y="240"/>
                  </a:lnTo>
                  <a:lnTo>
                    <a:pt x="360" y="244"/>
                  </a:lnTo>
                  <a:lnTo>
                    <a:pt x="376" y="244"/>
                  </a:lnTo>
                  <a:lnTo>
                    <a:pt x="396" y="240"/>
                  </a:lnTo>
                  <a:lnTo>
                    <a:pt x="416" y="236"/>
                  </a:lnTo>
                  <a:lnTo>
                    <a:pt x="424" y="220"/>
                  </a:lnTo>
                  <a:lnTo>
                    <a:pt x="424" y="210"/>
                  </a:lnTo>
                  <a:lnTo>
                    <a:pt x="428" y="200"/>
                  </a:lnTo>
                  <a:lnTo>
                    <a:pt x="442" y="192"/>
                  </a:lnTo>
                  <a:lnTo>
                    <a:pt x="452" y="192"/>
                  </a:lnTo>
                  <a:lnTo>
                    <a:pt x="470" y="192"/>
                  </a:lnTo>
                  <a:lnTo>
                    <a:pt x="482" y="194"/>
                  </a:lnTo>
                  <a:lnTo>
                    <a:pt x="478" y="206"/>
                  </a:lnTo>
                  <a:lnTo>
                    <a:pt x="472" y="214"/>
                  </a:lnTo>
                  <a:lnTo>
                    <a:pt x="470" y="220"/>
                  </a:lnTo>
                  <a:lnTo>
                    <a:pt x="468" y="232"/>
                  </a:lnTo>
                  <a:lnTo>
                    <a:pt x="468" y="244"/>
                  </a:lnTo>
                  <a:lnTo>
                    <a:pt x="464" y="246"/>
                  </a:lnTo>
                  <a:lnTo>
                    <a:pt x="460" y="240"/>
                  </a:lnTo>
                  <a:lnTo>
                    <a:pt x="456" y="242"/>
                  </a:lnTo>
                  <a:lnTo>
                    <a:pt x="452" y="246"/>
                  </a:lnTo>
                  <a:lnTo>
                    <a:pt x="446" y="252"/>
                  </a:lnTo>
                  <a:lnTo>
                    <a:pt x="434" y="252"/>
                  </a:lnTo>
                  <a:lnTo>
                    <a:pt x="416" y="254"/>
                  </a:lnTo>
                  <a:lnTo>
                    <a:pt x="414" y="258"/>
                  </a:lnTo>
                  <a:lnTo>
                    <a:pt x="416" y="266"/>
                  </a:lnTo>
                  <a:lnTo>
                    <a:pt x="424" y="272"/>
                  </a:lnTo>
                  <a:lnTo>
                    <a:pt x="428" y="278"/>
                  </a:lnTo>
                  <a:lnTo>
                    <a:pt x="424" y="280"/>
                  </a:lnTo>
                  <a:lnTo>
                    <a:pt x="412" y="282"/>
                  </a:lnTo>
                  <a:lnTo>
                    <a:pt x="408" y="280"/>
                  </a:lnTo>
                  <a:lnTo>
                    <a:pt x="406" y="284"/>
                  </a:lnTo>
                  <a:lnTo>
                    <a:pt x="402" y="288"/>
                  </a:lnTo>
                  <a:lnTo>
                    <a:pt x="400" y="294"/>
                  </a:lnTo>
                  <a:lnTo>
                    <a:pt x="398" y="306"/>
                  </a:lnTo>
                  <a:lnTo>
                    <a:pt x="392" y="300"/>
                  </a:lnTo>
                  <a:lnTo>
                    <a:pt x="382" y="290"/>
                  </a:lnTo>
                  <a:lnTo>
                    <a:pt x="372" y="284"/>
                  </a:lnTo>
                  <a:lnTo>
                    <a:pt x="364" y="280"/>
                  </a:lnTo>
                  <a:lnTo>
                    <a:pt x="356" y="278"/>
                  </a:lnTo>
                  <a:lnTo>
                    <a:pt x="346" y="280"/>
                  </a:lnTo>
                  <a:lnTo>
                    <a:pt x="338" y="284"/>
                  </a:lnTo>
                  <a:lnTo>
                    <a:pt x="328" y="286"/>
                  </a:lnTo>
                  <a:lnTo>
                    <a:pt x="312" y="282"/>
                  </a:lnTo>
                  <a:lnTo>
                    <a:pt x="298" y="276"/>
                  </a:lnTo>
                  <a:lnTo>
                    <a:pt x="282" y="270"/>
                  </a:lnTo>
                  <a:lnTo>
                    <a:pt x="264" y="264"/>
                  </a:lnTo>
                  <a:lnTo>
                    <a:pt x="254" y="260"/>
                  </a:lnTo>
                  <a:lnTo>
                    <a:pt x="246" y="248"/>
                  </a:lnTo>
                  <a:lnTo>
                    <a:pt x="232" y="248"/>
                  </a:lnTo>
                  <a:lnTo>
                    <a:pt x="218" y="240"/>
                  </a:lnTo>
                  <a:lnTo>
                    <a:pt x="204" y="232"/>
                  </a:lnTo>
                  <a:lnTo>
                    <a:pt x="192" y="222"/>
                  </a:lnTo>
                  <a:lnTo>
                    <a:pt x="186" y="212"/>
                  </a:lnTo>
                  <a:lnTo>
                    <a:pt x="186" y="202"/>
                  </a:lnTo>
                  <a:lnTo>
                    <a:pt x="192" y="196"/>
                  </a:lnTo>
                  <a:lnTo>
                    <a:pt x="192" y="186"/>
                  </a:lnTo>
                  <a:lnTo>
                    <a:pt x="178" y="168"/>
                  </a:lnTo>
                  <a:lnTo>
                    <a:pt x="168" y="156"/>
                  </a:lnTo>
                  <a:lnTo>
                    <a:pt x="156" y="146"/>
                  </a:lnTo>
                  <a:lnTo>
                    <a:pt x="146" y="134"/>
                  </a:lnTo>
                  <a:lnTo>
                    <a:pt x="134" y="126"/>
                  </a:lnTo>
                  <a:lnTo>
                    <a:pt x="126" y="120"/>
                  </a:lnTo>
                  <a:lnTo>
                    <a:pt x="126" y="106"/>
                  </a:lnTo>
                  <a:lnTo>
                    <a:pt x="110" y="96"/>
                  </a:lnTo>
                  <a:lnTo>
                    <a:pt x="100" y="86"/>
                  </a:lnTo>
                  <a:lnTo>
                    <a:pt x="88" y="70"/>
                  </a:lnTo>
                  <a:lnTo>
                    <a:pt x="78" y="60"/>
                  </a:lnTo>
                  <a:lnTo>
                    <a:pt x="72" y="48"/>
                  </a:lnTo>
                  <a:lnTo>
                    <a:pt x="66" y="34"/>
                  </a:lnTo>
                  <a:lnTo>
                    <a:pt x="64" y="28"/>
                  </a:lnTo>
                  <a:lnTo>
                    <a:pt x="50" y="20"/>
                  </a:lnTo>
                  <a:lnTo>
                    <a:pt x="38" y="20"/>
                  </a:lnTo>
                  <a:lnTo>
                    <a:pt x="36" y="26"/>
                  </a:lnTo>
                  <a:lnTo>
                    <a:pt x="40" y="38"/>
                  </a:lnTo>
                  <a:lnTo>
                    <a:pt x="46" y="52"/>
                  </a:lnTo>
                  <a:lnTo>
                    <a:pt x="56" y="62"/>
                  </a:lnTo>
                  <a:lnTo>
                    <a:pt x="64" y="76"/>
                  </a:lnTo>
                  <a:lnTo>
                    <a:pt x="72" y="86"/>
                  </a:lnTo>
                  <a:lnTo>
                    <a:pt x="80" y="96"/>
                  </a:lnTo>
                  <a:lnTo>
                    <a:pt x="90" y="108"/>
                  </a:lnTo>
                  <a:lnTo>
                    <a:pt x="98" y="124"/>
                  </a:lnTo>
                  <a:lnTo>
                    <a:pt x="104" y="136"/>
                  </a:lnTo>
                  <a:lnTo>
                    <a:pt x="106" y="146"/>
                  </a:lnTo>
                  <a:lnTo>
                    <a:pt x="114" y="146"/>
                  </a:lnTo>
                  <a:lnTo>
                    <a:pt x="118" y="152"/>
                  </a:lnTo>
                  <a:lnTo>
                    <a:pt x="120" y="156"/>
                  </a:lnTo>
                  <a:lnTo>
                    <a:pt x="122" y="166"/>
                  </a:lnTo>
                  <a:lnTo>
                    <a:pt x="114" y="170"/>
                  </a:lnTo>
                  <a:lnTo>
                    <a:pt x="108" y="158"/>
                  </a:lnTo>
                  <a:lnTo>
                    <a:pt x="100" y="152"/>
                  </a:lnTo>
                  <a:lnTo>
                    <a:pt x="92" y="144"/>
                  </a:lnTo>
                  <a:lnTo>
                    <a:pt x="84" y="134"/>
                  </a:lnTo>
                  <a:lnTo>
                    <a:pt x="82" y="126"/>
                  </a:lnTo>
                  <a:lnTo>
                    <a:pt x="80" y="116"/>
                  </a:lnTo>
                  <a:lnTo>
                    <a:pt x="72" y="108"/>
                  </a:lnTo>
                  <a:lnTo>
                    <a:pt x="66" y="104"/>
                  </a:lnTo>
                  <a:lnTo>
                    <a:pt x="56" y="102"/>
                  </a:lnTo>
                  <a:lnTo>
                    <a:pt x="48" y="98"/>
                  </a:lnTo>
                  <a:lnTo>
                    <a:pt x="40" y="90"/>
                  </a:lnTo>
                  <a:lnTo>
                    <a:pt x="38" y="86"/>
                  </a:lnTo>
                  <a:lnTo>
                    <a:pt x="42" y="84"/>
                  </a:lnTo>
                  <a:lnTo>
                    <a:pt x="46" y="84"/>
                  </a:lnTo>
                  <a:lnTo>
                    <a:pt x="48" y="80"/>
                  </a:lnTo>
                  <a:lnTo>
                    <a:pt x="46" y="74"/>
                  </a:lnTo>
                  <a:lnTo>
                    <a:pt x="42" y="64"/>
                  </a:lnTo>
                  <a:lnTo>
                    <a:pt x="38" y="60"/>
                  </a:lnTo>
                  <a:lnTo>
                    <a:pt x="30" y="56"/>
                  </a:lnTo>
                  <a:lnTo>
                    <a:pt x="22" y="46"/>
                  </a:lnTo>
                  <a:lnTo>
                    <a:pt x="16" y="32"/>
                  </a:lnTo>
                  <a:lnTo>
                    <a:pt x="12" y="24"/>
                  </a:lnTo>
                  <a:lnTo>
                    <a:pt x="8" y="14"/>
                  </a:lnTo>
                  <a:lnTo>
                    <a:pt x="0" y="2"/>
                  </a:lnTo>
                  <a:close/>
                </a:path>
              </a:pathLst>
            </a:custGeom>
            <a:solidFill>
              <a:srgbClr val="FFFFFF"/>
            </a:solidFill>
            <a:ln w="7938">
              <a:solidFill>
                <a:schemeClr val="tx1"/>
              </a:solidFill>
              <a:prstDash val="solid"/>
              <a:round/>
              <a:headEnd/>
              <a:tailEnd/>
            </a:ln>
          </p:spPr>
          <p:txBody>
            <a:bodyPr/>
            <a:lstStyle/>
            <a:p>
              <a:endParaRPr lang="en-GB"/>
            </a:p>
          </p:txBody>
        </p:sp>
        <p:sp>
          <p:nvSpPr>
            <p:cNvPr id="2052" name="Freeform 7"/>
            <p:cNvSpPr>
              <a:spLocks/>
            </p:cNvSpPr>
            <p:nvPr/>
          </p:nvSpPr>
          <p:spPr bwMode="auto">
            <a:xfrm>
              <a:off x="2784475" y="2887663"/>
              <a:ext cx="174625" cy="174625"/>
            </a:xfrm>
            <a:custGeom>
              <a:avLst/>
              <a:gdLst>
                <a:gd name="T0" fmla="*/ 47625 w 110"/>
                <a:gd name="T1" fmla="*/ 62865 h 100"/>
                <a:gd name="T2" fmla="*/ 63500 w 110"/>
                <a:gd name="T3" fmla="*/ 34925 h 100"/>
                <a:gd name="T4" fmla="*/ 85725 w 110"/>
                <a:gd name="T5" fmla="*/ 10478 h 100"/>
                <a:gd name="T6" fmla="*/ 104775 w 110"/>
                <a:gd name="T7" fmla="*/ 0 h 100"/>
                <a:gd name="T8" fmla="*/ 98425 w 110"/>
                <a:gd name="T9" fmla="*/ 13970 h 100"/>
                <a:gd name="T10" fmla="*/ 92075 w 110"/>
                <a:gd name="T11" fmla="*/ 34925 h 100"/>
                <a:gd name="T12" fmla="*/ 98425 w 110"/>
                <a:gd name="T13" fmla="*/ 59373 h 100"/>
                <a:gd name="T14" fmla="*/ 114300 w 110"/>
                <a:gd name="T15" fmla="*/ 76835 h 100"/>
                <a:gd name="T16" fmla="*/ 130175 w 110"/>
                <a:gd name="T17" fmla="*/ 66358 h 100"/>
                <a:gd name="T18" fmla="*/ 136525 w 110"/>
                <a:gd name="T19" fmla="*/ 76835 h 100"/>
                <a:gd name="T20" fmla="*/ 149225 w 110"/>
                <a:gd name="T21" fmla="*/ 80328 h 100"/>
                <a:gd name="T22" fmla="*/ 142875 w 110"/>
                <a:gd name="T23" fmla="*/ 94298 h 100"/>
                <a:gd name="T24" fmla="*/ 158750 w 110"/>
                <a:gd name="T25" fmla="*/ 111760 h 100"/>
                <a:gd name="T26" fmla="*/ 168275 w 110"/>
                <a:gd name="T27" fmla="*/ 115253 h 100"/>
                <a:gd name="T28" fmla="*/ 171450 w 110"/>
                <a:gd name="T29" fmla="*/ 129223 h 100"/>
                <a:gd name="T30" fmla="*/ 174625 w 110"/>
                <a:gd name="T31" fmla="*/ 150178 h 100"/>
                <a:gd name="T32" fmla="*/ 168275 w 110"/>
                <a:gd name="T33" fmla="*/ 167640 h 100"/>
                <a:gd name="T34" fmla="*/ 146050 w 110"/>
                <a:gd name="T35" fmla="*/ 174625 h 100"/>
                <a:gd name="T36" fmla="*/ 136525 w 110"/>
                <a:gd name="T37" fmla="*/ 157163 h 100"/>
                <a:gd name="T38" fmla="*/ 123825 w 110"/>
                <a:gd name="T39" fmla="*/ 143193 h 100"/>
                <a:gd name="T40" fmla="*/ 114300 w 110"/>
                <a:gd name="T41" fmla="*/ 153670 h 100"/>
                <a:gd name="T42" fmla="*/ 111125 w 110"/>
                <a:gd name="T43" fmla="*/ 164148 h 100"/>
                <a:gd name="T44" fmla="*/ 95250 w 110"/>
                <a:gd name="T45" fmla="*/ 157163 h 100"/>
                <a:gd name="T46" fmla="*/ 92075 w 110"/>
                <a:gd name="T47" fmla="*/ 136208 h 100"/>
                <a:gd name="T48" fmla="*/ 47625 w 110"/>
                <a:gd name="T49" fmla="*/ 143193 h 100"/>
                <a:gd name="T50" fmla="*/ 0 w 110"/>
                <a:gd name="T51" fmla="*/ 139700 h 100"/>
                <a:gd name="T52" fmla="*/ 3175 w 110"/>
                <a:gd name="T53" fmla="*/ 115253 h 100"/>
                <a:gd name="T54" fmla="*/ 25400 w 110"/>
                <a:gd name="T55" fmla="*/ 90805 h 100"/>
                <a:gd name="T56" fmla="*/ 34925 w 110"/>
                <a:gd name="T57" fmla="*/ 76835 h 100"/>
                <a:gd name="T58" fmla="*/ 47625 w 110"/>
                <a:gd name="T59" fmla="*/ 62865 h 10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10" h="100">
                  <a:moveTo>
                    <a:pt x="30" y="36"/>
                  </a:moveTo>
                  <a:lnTo>
                    <a:pt x="40" y="20"/>
                  </a:lnTo>
                  <a:lnTo>
                    <a:pt x="54" y="6"/>
                  </a:lnTo>
                  <a:lnTo>
                    <a:pt x="66" y="0"/>
                  </a:lnTo>
                  <a:lnTo>
                    <a:pt x="62" y="8"/>
                  </a:lnTo>
                  <a:lnTo>
                    <a:pt x="58" y="20"/>
                  </a:lnTo>
                  <a:lnTo>
                    <a:pt x="62" y="34"/>
                  </a:lnTo>
                  <a:lnTo>
                    <a:pt x="72" y="44"/>
                  </a:lnTo>
                  <a:lnTo>
                    <a:pt x="82" y="38"/>
                  </a:lnTo>
                  <a:lnTo>
                    <a:pt x="86" y="44"/>
                  </a:lnTo>
                  <a:lnTo>
                    <a:pt x="94" y="46"/>
                  </a:lnTo>
                  <a:lnTo>
                    <a:pt x="90" y="54"/>
                  </a:lnTo>
                  <a:lnTo>
                    <a:pt x="100" y="64"/>
                  </a:lnTo>
                  <a:lnTo>
                    <a:pt x="106" y="66"/>
                  </a:lnTo>
                  <a:lnTo>
                    <a:pt x="108" y="74"/>
                  </a:lnTo>
                  <a:lnTo>
                    <a:pt x="110" y="86"/>
                  </a:lnTo>
                  <a:lnTo>
                    <a:pt x="106" y="96"/>
                  </a:lnTo>
                  <a:lnTo>
                    <a:pt x="92" y="100"/>
                  </a:lnTo>
                  <a:lnTo>
                    <a:pt x="86" y="90"/>
                  </a:lnTo>
                  <a:lnTo>
                    <a:pt x="78" y="82"/>
                  </a:lnTo>
                  <a:lnTo>
                    <a:pt x="72" y="88"/>
                  </a:lnTo>
                  <a:lnTo>
                    <a:pt x="70" y="94"/>
                  </a:lnTo>
                  <a:lnTo>
                    <a:pt x="60" y="90"/>
                  </a:lnTo>
                  <a:lnTo>
                    <a:pt x="58" y="78"/>
                  </a:lnTo>
                  <a:lnTo>
                    <a:pt x="30" y="82"/>
                  </a:lnTo>
                  <a:lnTo>
                    <a:pt x="0" y="80"/>
                  </a:lnTo>
                  <a:lnTo>
                    <a:pt x="2" y="66"/>
                  </a:lnTo>
                  <a:lnTo>
                    <a:pt x="16" y="52"/>
                  </a:lnTo>
                  <a:lnTo>
                    <a:pt x="22" y="44"/>
                  </a:lnTo>
                  <a:lnTo>
                    <a:pt x="30" y="36"/>
                  </a:lnTo>
                  <a:close/>
                </a:path>
              </a:pathLst>
            </a:custGeom>
            <a:solidFill>
              <a:srgbClr val="FFFFFF"/>
            </a:solidFill>
            <a:ln w="7938">
              <a:solidFill>
                <a:schemeClr val="tx1"/>
              </a:solidFill>
              <a:prstDash val="solid"/>
              <a:round/>
              <a:headEnd/>
              <a:tailEnd/>
            </a:ln>
          </p:spPr>
          <p:txBody>
            <a:bodyPr/>
            <a:lstStyle/>
            <a:p>
              <a:endParaRPr lang="en-GB"/>
            </a:p>
          </p:txBody>
        </p:sp>
        <p:grpSp>
          <p:nvGrpSpPr>
            <p:cNvPr id="2053" name="Group 8"/>
            <p:cNvGrpSpPr>
              <a:grpSpLocks/>
            </p:cNvGrpSpPr>
            <p:nvPr/>
          </p:nvGrpSpPr>
          <p:grpSpPr bwMode="auto">
            <a:xfrm>
              <a:off x="736600" y="1331913"/>
              <a:ext cx="2143125" cy="1889125"/>
              <a:chOff x="464" y="783"/>
              <a:chExt cx="1350" cy="1078"/>
            </a:xfrm>
            <a:solidFill>
              <a:schemeClr val="accent5">
                <a:lumMod val="40000"/>
                <a:lumOff val="60000"/>
              </a:schemeClr>
            </a:solidFill>
          </p:grpSpPr>
          <p:sp>
            <p:nvSpPr>
              <p:cNvPr id="2295" name="Freeform 9"/>
              <p:cNvSpPr>
                <a:spLocks/>
              </p:cNvSpPr>
              <p:nvPr/>
            </p:nvSpPr>
            <p:spPr bwMode="auto">
              <a:xfrm>
                <a:off x="704" y="1087"/>
                <a:ext cx="166" cy="104"/>
              </a:xfrm>
              <a:custGeom>
                <a:avLst/>
                <a:gdLst>
                  <a:gd name="T0" fmla="*/ 20 w 166"/>
                  <a:gd name="T1" fmla="*/ 6 h 104"/>
                  <a:gd name="T2" fmla="*/ 20 w 166"/>
                  <a:gd name="T3" fmla="*/ 14 h 104"/>
                  <a:gd name="T4" fmla="*/ 28 w 166"/>
                  <a:gd name="T5" fmla="*/ 22 h 104"/>
                  <a:gd name="T6" fmla="*/ 28 w 166"/>
                  <a:gd name="T7" fmla="*/ 28 h 104"/>
                  <a:gd name="T8" fmla="*/ 24 w 166"/>
                  <a:gd name="T9" fmla="*/ 34 h 104"/>
                  <a:gd name="T10" fmla="*/ 20 w 166"/>
                  <a:gd name="T11" fmla="*/ 44 h 104"/>
                  <a:gd name="T12" fmla="*/ 12 w 166"/>
                  <a:gd name="T13" fmla="*/ 54 h 104"/>
                  <a:gd name="T14" fmla="*/ 8 w 166"/>
                  <a:gd name="T15" fmla="*/ 68 h 104"/>
                  <a:gd name="T16" fmla="*/ 0 w 166"/>
                  <a:gd name="T17" fmla="*/ 76 h 104"/>
                  <a:gd name="T18" fmla="*/ 12 w 166"/>
                  <a:gd name="T19" fmla="*/ 80 h 104"/>
                  <a:gd name="T20" fmla="*/ 20 w 166"/>
                  <a:gd name="T21" fmla="*/ 84 h 104"/>
                  <a:gd name="T22" fmla="*/ 32 w 166"/>
                  <a:gd name="T23" fmla="*/ 92 h 104"/>
                  <a:gd name="T24" fmla="*/ 42 w 166"/>
                  <a:gd name="T25" fmla="*/ 104 h 104"/>
                  <a:gd name="T26" fmla="*/ 54 w 166"/>
                  <a:gd name="T27" fmla="*/ 100 h 104"/>
                  <a:gd name="T28" fmla="*/ 68 w 166"/>
                  <a:gd name="T29" fmla="*/ 92 h 104"/>
                  <a:gd name="T30" fmla="*/ 80 w 166"/>
                  <a:gd name="T31" fmla="*/ 92 h 104"/>
                  <a:gd name="T32" fmla="*/ 86 w 166"/>
                  <a:gd name="T33" fmla="*/ 82 h 104"/>
                  <a:gd name="T34" fmla="*/ 90 w 166"/>
                  <a:gd name="T35" fmla="*/ 72 h 104"/>
                  <a:gd name="T36" fmla="*/ 102 w 166"/>
                  <a:gd name="T37" fmla="*/ 66 h 104"/>
                  <a:gd name="T38" fmla="*/ 106 w 166"/>
                  <a:gd name="T39" fmla="*/ 58 h 104"/>
                  <a:gd name="T40" fmla="*/ 120 w 166"/>
                  <a:gd name="T41" fmla="*/ 50 h 104"/>
                  <a:gd name="T42" fmla="*/ 140 w 166"/>
                  <a:gd name="T43" fmla="*/ 40 h 104"/>
                  <a:gd name="T44" fmla="*/ 166 w 166"/>
                  <a:gd name="T45" fmla="*/ 32 h 104"/>
                  <a:gd name="T46" fmla="*/ 158 w 166"/>
                  <a:gd name="T47" fmla="*/ 26 h 104"/>
                  <a:gd name="T48" fmla="*/ 142 w 166"/>
                  <a:gd name="T49" fmla="*/ 16 h 104"/>
                  <a:gd name="T50" fmla="*/ 128 w 166"/>
                  <a:gd name="T51" fmla="*/ 8 h 104"/>
                  <a:gd name="T52" fmla="*/ 114 w 166"/>
                  <a:gd name="T53" fmla="*/ 10 h 104"/>
                  <a:gd name="T54" fmla="*/ 106 w 166"/>
                  <a:gd name="T55" fmla="*/ 16 h 104"/>
                  <a:gd name="T56" fmla="*/ 94 w 166"/>
                  <a:gd name="T57" fmla="*/ 14 h 104"/>
                  <a:gd name="T58" fmla="*/ 74 w 166"/>
                  <a:gd name="T59" fmla="*/ 6 h 104"/>
                  <a:gd name="T60" fmla="*/ 72 w 166"/>
                  <a:gd name="T61" fmla="*/ 0 h 104"/>
                  <a:gd name="T62" fmla="*/ 54 w 166"/>
                  <a:gd name="T63" fmla="*/ 0 h 104"/>
                  <a:gd name="T64" fmla="*/ 52 w 166"/>
                  <a:gd name="T65" fmla="*/ 6 h 104"/>
                  <a:gd name="T66" fmla="*/ 34 w 166"/>
                  <a:gd name="T67" fmla="*/ 4 h 104"/>
                  <a:gd name="T68" fmla="*/ 20 w 166"/>
                  <a:gd name="T69" fmla="*/ 6 h 104"/>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66" h="104">
                    <a:moveTo>
                      <a:pt x="20" y="6"/>
                    </a:moveTo>
                    <a:lnTo>
                      <a:pt x="20" y="14"/>
                    </a:lnTo>
                    <a:lnTo>
                      <a:pt x="28" y="22"/>
                    </a:lnTo>
                    <a:lnTo>
                      <a:pt x="28" y="28"/>
                    </a:lnTo>
                    <a:lnTo>
                      <a:pt x="24" y="34"/>
                    </a:lnTo>
                    <a:lnTo>
                      <a:pt x="20" y="44"/>
                    </a:lnTo>
                    <a:lnTo>
                      <a:pt x="12" y="54"/>
                    </a:lnTo>
                    <a:lnTo>
                      <a:pt x="8" y="68"/>
                    </a:lnTo>
                    <a:lnTo>
                      <a:pt x="0" y="76"/>
                    </a:lnTo>
                    <a:lnTo>
                      <a:pt x="12" y="80"/>
                    </a:lnTo>
                    <a:lnTo>
                      <a:pt x="20" y="84"/>
                    </a:lnTo>
                    <a:lnTo>
                      <a:pt x="32" y="92"/>
                    </a:lnTo>
                    <a:lnTo>
                      <a:pt x="42" y="104"/>
                    </a:lnTo>
                    <a:lnTo>
                      <a:pt x="54" y="100"/>
                    </a:lnTo>
                    <a:lnTo>
                      <a:pt x="68" y="92"/>
                    </a:lnTo>
                    <a:lnTo>
                      <a:pt x="80" y="92"/>
                    </a:lnTo>
                    <a:lnTo>
                      <a:pt x="86" y="82"/>
                    </a:lnTo>
                    <a:lnTo>
                      <a:pt x="90" y="72"/>
                    </a:lnTo>
                    <a:lnTo>
                      <a:pt x="102" y="66"/>
                    </a:lnTo>
                    <a:lnTo>
                      <a:pt x="106" y="58"/>
                    </a:lnTo>
                    <a:lnTo>
                      <a:pt x="120" y="50"/>
                    </a:lnTo>
                    <a:lnTo>
                      <a:pt x="140" y="40"/>
                    </a:lnTo>
                    <a:lnTo>
                      <a:pt x="166" y="32"/>
                    </a:lnTo>
                    <a:lnTo>
                      <a:pt x="158" y="26"/>
                    </a:lnTo>
                    <a:lnTo>
                      <a:pt x="142" y="16"/>
                    </a:lnTo>
                    <a:lnTo>
                      <a:pt x="128" y="8"/>
                    </a:lnTo>
                    <a:lnTo>
                      <a:pt x="114" y="10"/>
                    </a:lnTo>
                    <a:lnTo>
                      <a:pt x="106" y="16"/>
                    </a:lnTo>
                    <a:lnTo>
                      <a:pt x="94" y="14"/>
                    </a:lnTo>
                    <a:lnTo>
                      <a:pt x="74" y="6"/>
                    </a:lnTo>
                    <a:lnTo>
                      <a:pt x="72" y="0"/>
                    </a:lnTo>
                    <a:lnTo>
                      <a:pt x="54" y="0"/>
                    </a:lnTo>
                    <a:lnTo>
                      <a:pt x="52" y="6"/>
                    </a:lnTo>
                    <a:lnTo>
                      <a:pt x="34" y="4"/>
                    </a:lnTo>
                    <a:lnTo>
                      <a:pt x="20" y="6"/>
                    </a:lnTo>
                    <a:close/>
                  </a:path>
                </a:pathLst>
              </a:custGeom>
              <a:solidFill>
                <a:srgbClr val="FFFFFF"/>
              </a:solidFill>
              <a:ln w="7938">
                <a:solidFill>
                  <a:schemeClr val="tx1"/>
                </a:solidFill>
                <a:prstDash val="solid"/>
                <a:round/>
                <a:headEnd/>
                <a:tailEnd/>
              </a:ln>
            </p:spPr>
            <p:txBody>
              <a:bodyPr/>
              <a:lstStyle/>
              <a:p>
                <a:endParaRPr lang="en-GB"/>
              </a:p>
            </p:txBody>
          </p:sp>
          <p:sp>
            <p:nvSpPr>
              <p:cNvPr id="2296" name="Freeform 10"/>
              <p:cNvSpPr>
                <a:spLocks/>
              </p:cNvSpPr>
              <p:nvPr/>
            </p:nvSpPr>
            <p:spPr bwMode="auto">
              <a:xfrm>
                <a:off x="814" y="1125"/>
                <a:ext cx="284" cy="136"/>
              </a:xfrm>
              <a:custGeom>
                <a:avLst/>
                <a:gdLst>
                  <a:gd name="T0" fmla="*/ 104 w 284"/>
                  <a:gd name="T1" fmla="*/ 82 h 136"/>
                  <a:gd name="T2" fmla="*/ 52 w 284"/>
                  <a:gd name="T3" fmla="*/ 78 h 136"/>
                  <a:gd name="T4" fmla="*/ 10 w 284"/>
                  <a:gd name="T5" fmla="*/ 74 h 136"/>
                  <a:gd name="T6" fmla="*/ 30 w 284"/>
                  <a:gd name="T7" fmla="*/ 62 h 136"/>
                  <a:gd name="T8" fmla="*/ 56 w 284"/>
                  <a:gd name="T9" fmla="*/ 54 h 136"/>
                  <a:gd name="T10" fmla="*/ 34 w 284"/>
                  <a:gd name="T11" fmla="*/ 56 h 136"/>
                  <a:gd name="T12" fmla="*/ 14 w 284"/>
                  <a:gd name="T13" fmla="*/ 52 h 136"/>
                  <a:gd name="T14" fmla="*/ 0 w 284"/>
                  <a:gd name="T15" fmla="*/ 42 h 136"/>
                  <a:gd name="T16" fmla="*/ 12 w 284"/>
                  <a:gd name="T17" fmla="*/ 30 h 136"/>
                  <a:gd name="T18" fmla="*/ 26 w 284"/>
                  <a:gd name="T19" fmla="*/ 14 h 136"/>
                  <a:gd name="T20" fmla="*/ 74 w 284"/>
                  <a:gd name="T21" fmla="*/ 0 h 136"/>
                  <a:gd name="T22" fmla="*/ 74 w 284"/>
                  <a:gd name="T23" fmla="*/ 12 h 136"/>
                  <a:gd name="T24" fmla="*/ 84 w 284"/>
                  <a:gd name="T25" fmla="*/ 22 h 136"/>
                  <a:gd name="T26" fmla="*/ 106 w 284"/>
                  <a:gd name="T27" fmla="*/ 12 h 136"/>
                  <a:gd name="T28" fmla="*/ 118 w 284"/>
                  <a:gd name="T29" fmla="*/ 24 h 136"/>
                  <a:gd name="T30" fmla="*/ 128 w 284"/>
                  <a:gd name="T31" fmla="*/ 26 h 136"/>
                  <a:gd name="T32" fmla="*/ 144 w 284"/>
                  <a:gd name="T33" fmla="*/ 18 h 136"/>
                  <a:gd name="T34" fmla="*/ 142 w 284"/>
                  <a:gd name="T35" fmla="*/ 10 h 136"/>
                  <a:gd name="T36" fmla="*/ 162 w 284"/>
                  <a:gd name="T37" fmla="*/ 26 h 136"/>
                  <a:gd name="T38" fmla="*/ 172 w 284"/>
                  <a:gd name="T39" fmla="*/ 48 h 136"/>
                  <a:gd name="T40" fmla="*/ 176 w 284"/>
                  <a:gd name="T41" fmla="*/ 34 h 136"/>
                  <a:gd name="T42" fmla="*/ 170 w 284"/>
                  <a:gd name="T43" fmla="*/ 4 h 136"/>
                  <a:gd name="T44" fmla="*/ 192 w 284"/>
                  <a:gd name="T45" fmla="*/ 4 h 136"/>
                  <a:gd name="T46" fmla="*/ 216 w 284"/>
                  <a:gd name="T47" fmla="*/ 24 h 136"/>
                  <a:gd name="T48" fmla="*/ 230 w 284"/>
                  <a:gd name="T49" fmla="*/ 52 h 136"/>
                  <a:gd name="T50" fmla="*/ 228 w 284"/>
                  <a:gd name="T51" fmla="*/ 66 h 136"/>
                  <a:gd name="T52" fmla="*/ 248 w 284"/>
                  <a:gd name="T53" fmla="*/ 82 h 136"/>
                  <a:gd name="T54" fmla="*/ 268 w 284"/>
                  <a:gd name="T55" fmla="*/ 90 h 136"/>
                  <a:gd name="T56" fmla="*/ 280 w 284"/>
                  <a:gd name="T57" fmla="*/ 104 h 136"/>
                  <a:gd name="T58" fmla="*/ 254 w 284"/>
                  <a:gd name="T59" fmla="*/ 106 h 136"/>
                  <a:gd name="T60" fmla="*/ 268 w 284"/>
                  <a:gd name="T61" fmla="*/ 116 h 136"/>
                  <a:gd name="T62" fmla="*/ 262 w 284"/>
                  <a:gd name="T63" fmla="*/ 128 h 136"/>
                  <a:gd name="T64" fmla="*/ 216 w 284"/>
                  <a:gd name="T65" fmla="*/ 128 h 136"/>
                  <a:gd name="T66" fmla="*/ 202 w 284"/>
                  <a:gd name="T67" fmla="*/ 122 h 136"/>
                  <a:gd name="T68" fmla="*/ 184 w 284"/>
                  <a:gd name="T69" fmla="*/ 122 h 136"/>
                  <a:gd name="T70" fmla="*/ 152 w 284"/>
                  <a:gd name="T71" fmla="*/ 134 h 136"/>
                  <a:gd name="T72" fmla="*/ 84 w 284"/>
                  <a:gd name="T73" fmla="*/ 130 h 136"/>
                  <a:gd name="T74" fmla="*/ 40 w 284"/>
                  <a:gd name="T75" fmla="*/ 118 h 136"/>
                  <a:gd name="T76" fmla="*/ 30 w 284"/>
                  <a:gd name="T77" fmla="*/ 92 h 136"/>
                  <a:gd name="T78" fmla="*/ 80 w 284"/>
                  <a:gd name="T79" fmla="*/ 88 h 136"/>
                  <a:gd name="T80" fmla="*/ 110 w 284"/>
                  <a:gd name="T81" fmla="*/ 90 h 1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84" h="136">
                    <a:moveTo>
                      <a:pt x="110" y="90"/>
                    </a:moveTo>
                    <a:lnTo>
                      <a:pt x="104" y="82"/>
                    </a:lnTo>
                    <a:lnTo>
                      <a:pt x="86" y="76"/>
                    </a:lnTo>
                    <a:lnTo>
                      <a:pt x="52" y="78"/>
                    </a:lnTo>
                    <a:lnTo>
                      <a:pt x="28" y="80"/>
                    </a:lnTo>
                    <a:lnTo>
                      <a:pt x="10" y="74"/>
                    </a:lnTo>
                    <a:lnTo>
                      <a:pt x="14" y="62"/>
                    </a:lnTo>
                    <a:lnTo>
                      <a:pt x="30" y="62"/>
                    </a:lnTo>
                    <a:lnTo>
                      <a:pt x="46" y="58"/>
                    </a:lnTo>
                    <a:lnTo>
                      <a:pt x="56" y="54"/>
                    </a:lnTo>
                    <a:lnTo>
                      <a:pt x="46" y="52"/>
                    </a:lnTo>
                    <a:lnTo>
                      <a:pt x="34" y="56"/>
                    </a:lnTo>
                    <a:lnTo>
                      <a:pt x="20" y="56"/>
                    </a:lnTo>
                    <a:lnTo>
                      <a:pt x="14" y="52"/>
                    </a:lnTo>
                    <a:lnTo>
                      <a:pt x="0" y="50"/>
                    </a:lnTo>
                    <a:lnTo>
                      <a:pt x="0" y="42"/>
                    </a:lnTo>
                    <a:lnTo>
                      <a:pt x="8" y="36"/>
                    </a:lnTo>
                    <a:lnTo>
                      <a:pt x="12" y="30"/>
                    </a:lnTo>
                    <a:lnTo>
                      <a:pt x="10" y="22"/>
                    </a:lnTo>
                    <a:lnTo>
                      <a:pt x="26" y="14"/>
                    </a:lnTo>
                    <a:lnTo>
                      <a:pt x="50" y="4"/>
                    </a:lnTo>
                    <a:lnTo>
                      <a:pt x="74" y="0"/>
                    </a:lnTo>
                    <a:lnTo>
                      <a:pt x="76" y="8"/>
                    </a:lnTo>
                    <a:lnTo>
                      <a:pt x="74" y="12"/>
                    </a:lnTo>
                    <a:lnTo>
                      <a:pt x="70" y="18"/>
                    </a:lnTo>
                    <a:lnTo>
                      <a:pt x="84" y="22"/>
                    </a:lnTo>
                    <a:lnTo>
                      <a:pt x="90" y="8"/>
                    </a:lnTo>
                    <a:lnTo>
                      <a:pt x="106" y="12"/>
                    </a:lnTo>
                    <a:lnTo>
                      <a:pt x="122" y="18"/>
                    </a:lnTo>
                    <a:lnTo>
                      <a:pt x="118" y="24"/>
                    </a:lnTo>
                    <a:lnTo>
                      <a:pt x="120" y="28"/>
                    </a:lnTo>
                    <a:lnTo>
                      <a:pt x="128" y="26"/>
                    </a:lnTo>
                    <a:lnTo>
                      <a:pt x="142" y="26"/>
                    </a:lnTo>
                    <a:lnTo>
                      <a:pt x="144" y="18"/>
                    </a:lnTo>
                    <a:lnTo>
                      <a:pt x="136" y="12"/>
                    </a:lnTo>
                    <a:lnTo>
                      <a:pt x="142" y="10"/>
                    </a:lnTo>
                    <a:lnTo>
                      <a:pt x="154" y="16"/>
                    </a:lnTo>
                    <a:lnTo>
                      <a:pt x="162" y="26"/>
                    </a:lnTo>
                    <a:lnTo>
                      <a:pt x="166" y="38"/>
                    </a:lnTo>
                    <a:lnTo>
                      <a:pt x="172" y="48"/>
                    </a:lnTo>
                    <a:lnTo>
                      <a:pt x="182" y="44"/>
                    </a:lnTo>
                    <a:lnTo>
                      <a:pt x="176" y="34"/>
                    </a:lnTo>
                    <a:lnTo>
                      <a:pt x="172" y="16"/>
                    </a:lnTo>
                    <a:lnTo>
                      <a:pt x="170" y="4"/>
                    </a:lnTo>
                    <a:lnTo>
                      <a:pt x="178" y="0"/>
                    </a:lnTo>
                    <a:lnTo>
                      <a:pt x="192" y="4"/>
                    </a:lnTo>
                    <a:lnTo>
                      <a:pt x="206" y="12"/>
                    </a:lnTo>
                    <a:lnTo>
                      <a:pt x="216" y="24"/>
                    </a:lnTo>
                    <a:lnTo>
                      <a:pt x="222" y="40"/>
                    </a:lnTo>
                    <a:lnTo>
                      <a:pt x="230" y="52"/>
                    </a:lnTo>
                    <a:lnTo>
                      <a:pt x="230" y="60"/>
                    </a:lnTo>
                    <a:lnTo>
                      <a:pt x="228" y="66"/>
                    </a:lnTo>
                    <a:lnTo>
                      <a:pt x="238" y="78"/>
                    </a:lnTo>
                    <a:lnTo>
                      <a:pt x="248" y="82"/>
                    </a:lnTo>
                    <a:lnTo>
                      <a:pt x="260" y="84"/>
                    </a:lnTo>
                    <a:lnTo>
                      <a:pt x="268" y="90"/>
                    </a:lnTo>
                    <a:lnTo>
                      <a:pt x="284" y="100"/>
                    </a:lnTo>
                    <a:lnTo>
                      <a:pt x="280" y="104"/>
                    </a:lnTo>
                    <a:lnTo>
                      <a:pt x="264" y="104"/>
                    </a:lnTo>
                    <a:lnTo>
                      <a:pt x="254" y="106"/>
                    </a:lnTo>
                    <a:lnTo>
                      <a:pt x="256" y="112"/>
                    </a:lnTo>
                    <a:lnTo>
                      <a:pt x="268" y="116"/>
                    </a:lnTo>
                    <a:lnTo>
                      <a:pt x="272" y="126"/>
                    </a:lnTo>
                    <a:lnTo>
                      <a:pt x="262" y="128"/>
                    </a:lnTo>
                    <a:lnTo>
                      <a:pt x="240" y="130"/>
                    </a:lnTo>
                    <a:lnTo>
                      <a:pt x="216" y="128"/>
                    </a:lnTo>
                    <a:lnTo>
                      <a:pt x="212" y="122"/>
                    </a:lnTo>
                    <a:lnTo>
                      <a:pt x="202" y="122"/>
                    </a:lnTo>
                    <a:lnTo>
                      <a:pt x="196" y="108"/>
                    </a:lnTo>
                    <a:lnTo>
                      <a:pt x="184" y="122"/>
                    </a:lnTo>
                    <a:lnTo>
                      <a:pt x="168" y="126"/>
                    </a:lnTo>
                    <a:lnTo>
                      <a:pt x="152" y="134"/>
                    </a:lnTo>
                    <a:lnTo>
                      <a:pt x="90" y="136"/>
                    </a:lnTo>
                    <a:lnTo>
                      <a:pt x="84" y="130"/>
                    </a:lnTo>
                    <a:lnTo>
                      <a:pt x="82" y="118"/>
                    </a:lnTo>
                    <a:lnTo>
                      <a:pt x="40" y="118"/>
                    </a:lnTo>
                    <a:lnTo>
                      <a:pt x="22" y="100"/>
                    </a:lnTo>
                    <a:lnTo>
                      <a:pt x="30" y="92"/>
                    </a:lnTo>
                    <a:lnTo>
                      <a:pt x="48" y="90"/>
                    </a:lnTo>
                    <a:lnTo>
                      <a:pt x="80" y="88"/>
                    </a:lnTo>
                    <a:lnTo>
                      <a:pt x="98" y="90"/>
                    </a:lnTo>
                    <a:lnTo>
                      <a:pt x="110" y="90"/>
                    </a:lnTo>
                    <a:close/>
                  </a:path>
                </a:pathLst>
              </a:custGeom>
              <a:solidFill>
                <a:srgbClr val="FFFFFF"/>
              </a:solidFill>
              <a:ln w="7938">
                <a:solidFill>
                  <a:schemeClr val="tx1"/>
                </a:solidFill>
                <a:prstDash val="solid"/>
                <a:round/>
                <a:headEnd/>
                <a:tailEnd/>
              </a:ln>
            </p:spPr>
            <p:txBody>
              <a:bodyPr/>
              <a:lstStyle/>
              <a:p>
                <a:endParaRPr lang="en-GB"/>
              </a:p>
            </p:txBody>
          </p:sp>
          <p:sp>
            <p:nvSpPr>
              <p:cNvPr id="2297" name="Freeform 11"/>
              <p:cNvSpPr>
                <a:spLocks/>
              </p:cNvSpPr>
              <p:nvPr/>
            </p:nvSpPr>
            <p:spPr bwMode="auto">
              <a:xfrm>
                <a:off x="836" y="1011"/>
                <a:ext cx="190" cy="82"/>
              </a:xfrm>
              <a:custGeom>
                <a:avLst/>
                <a:gdLst>
                  <a:gd name="T0" fmla="*/ 98 w 190"/>
                  <a:gd name="T1" fmla="*/ 56 h 82"/>
                  <a:gd name="T2" fmla="*/ 80 w 190"/>
                  <a:gd name="T3" fmla="*/ 56 h 82"/>
                  <a:gd name="T4" fmla="*/ 58 w 190"/>
                  <a:gd name="T5" fmla="*/ 56 h 82"/>
                  <a:gd name="T6" fmla="*/ 62 w 190"/>
                  <a:gd name="T7" fmla="*/ 48 h 82"/>
                  <a:gd name="T8" fmla="*/ 52 w 190"/>
                  <a:gd name="T9" fmla="*/ 50 h 82"/>
                  <a:gd name="T10" fmla="*/ 48 w 190"/>
                  <a:gd name="T11" fmla="*/ 58 h 82"/>
                  <a:gd name="T12" fmla="*/ 30 w 190"/>
                  <a:gd name="T13" fmla="*/ 62 h 82"/>
                  <a:gd name="T14" fmla="*/ 20 w 190"/>
                  <a:gd name="T15" fmla="*/ 58 h 82"/>
                  <a:gd name="T16" fmla="*/ 2 w 190"/>
                  <a:gd name="T17" fmla="*/ 56 h 82"/>
                  <a:gd name="T18" fmla="*/ 0 w 190"/>
                  <a:gd name="T19" fmla="*/ 48 h 82"/>
                  <a:gd name="T20" fmla="*/ 18 w 190"/>
                  <a:gd name="T21" fmla="*/ 46 h 82"/>
                  <a:gd name="T22" fmla="*/ 4 w 190"/>
                  <a:gd name="T23" fmla="*/ 42 h 82"/>
                  <a:gd name="T24" fmla="*/ 10 w 190"/>
                  <a:gd name="T25" fmla="*/ 36 h 82"/>
                  <a:gd name="T26" fmla="*/ 34 w 190"/>
                  <a:gd name="T27" fmla="*/ 34 h 82"/>
                  <a:gd name="T28" fmla="*/ 16 w 190"/>
                  <a:gd name="T29" fmla="*/ 30 h 82"/>
                  <a:gd name="T30" fmla="*/ 18 w 190"/>
                  <a:gd name="T31" fmla="*/ 24 h 82"/>
                  <a:gd name="T32" fmla="*/ 26 w 190"/>
                  <a:gd name="T33" fmla="*/ 20 h 82"/>
                  <a:gd name="T34" fmla="*/ 34 w 190"/>
                  <a:gd name="T35" fmla="*/ 16 h 82"/>
                  <a:gd name="T36" fmla="*/ 50 w 190"/>
                  <a:gd name="T37" fmla="*/ 14 h 82"/>
                  <a:gd name="T38" fmla="*/ 58 w 190"/>
                  <a:gd name="T39" fmla="*/ 22 h 82"/>
                  <a:gd name="T40" fmla="*/ 66 w 190"/>
                  <a:gd name="T41" fmla="*/ 20 h 82"/>
                  <a:gd name="T42" fmla="*/ 74 w 190"/>
                  <a:gd name="T43" fmla="*/ 20 h 82"/>
                  <a:gd name="T44" fmla="*/ 88 w 190"/>
                  <a:gd name="T45" fmla="*/ 28 h 82"/>
                  <a:gd name="T46" fmla="*/ 98 w 190"/>
                  <a:gd name="T47" fmla="*/ 36 h 82"/>
                  <a:gd name="T48" fmla="*/ 98 w 190"/>
                  <a:gd name="T49" fmla="*/ 40 h 82"/>
                  <a:gd name="T50" fmla="*/ 98 w 190"/>
                  <a:gd name="T51" fmla="*/ 42 h 82"/>
                  <a:gd name="T52" fmla="*/ 100 w 190"/>
                  <a:gd name="T53" fmla="*/ 44 h 82"/>
                  <a:gd name="T54" fmla="*/ 136 w 190"/>
                  <a:gd name="T55" fmla="*/ 44 h 82"/>
                  <a:gd name="T56" fmla="*/ 136 w 190"/>
                  <a:gd name="T57" fmla="*/ 38 h 82"/>
                  <a:gd name="T58" fmla="*/ 118 w 190"/>
                  <a:gd name="T59" fmla="*/ 34 h 82"/>
                  <a:gd name="T60" fmla="*/ 130 w 190"/>
                  <a:gd name="T61" fmla="*/ 28 h 82"/>
                  <a:gd name="T62" fmla="*/ 128 w 190"/>
                  <a:gd name="T63" fmla="*/ 24 h 82"/>
                  <a:gd name="T64" fmla="*/ 116 w 190"/>
                  <a:gd name="T65" fmla="*/ 20 h 82"/>
                  <a:gd name="T66" fmla="*/ 122 w 190"/>
                  <a:gd name="T67" fmla="*/ 10 h 82"/>
                  <a:gd name="T68" fmla="*/ 130 w 190"/>
                  <a:gd name="T69" fmla="*/ 0 h 82"/>
                  <a:gd name="T70" fmla="*/ 140 w 190"/>
                  <a:gd name="T71" fmla="*/ 2 h 82"/>
                  <a:gd name="T72" fmla="*/ 142 w 190"/>
                  <a:gd name="T73" fmla="*/ 8 h 82"/>
                  <a:gd name="T74" fmla="*/ 148 w 190"/>
                  <a:gd name="T75" fmla="*/ 16 h 82"/>
                  <a:gd name="T76" fmla="*/ 146 w 190"/>
                  <a:gd name="T77" fmla="*/ 22 h 82"/>
                  <a:gd name="T78" fmla="*/ 148 w 190"/>
                  <a:gd name="T79" fmla="*/ 30 h 82"/>
                  <a:gd name="T80" fmla="*/ 162 w 190"/>
                  <a:gd name="T81" fmla="*/ 34 h 82"/>
                  <a:gd name="T82" fmla="*/ 168 w 190"/>
                  <a:gd name="T83" fmla="*/ 34 h 82"/>
                  <a:gd name="T84" fmla="*/ 172 w 190"/>
                  <a:gd name="T85" fmla="*/ 28 h 82"/>
                  <a:gd name="T86" fmla="*/ 184 w 190"/>
                  <a:gd name="T87" fmla="*/ 28 h 82"/>
                  <a:gd name="T88" fmla="*/ 190 w 190"/>
                  <a:gd name="T89" fmla="*/ 34 h 82"/>
                  <a:gd name="T90" fmla="*/ 190 w 190"/>
                  <a:gd name="T91" fmla="*/ 48 h 82"/>
                  <a:gd name="T92" fmla="*/ 182 w 190"/>
                  <a:gd name="T93" fmla="*/ 58 h 82"/>
                  <a:gd name="T94" fmla="*/ 168 w 190"/>
                  <a:gd name="T95" fmla="*/ 64 h 82"/>
                  <a:gd name="T96" fmla="*/ 148 w 190"/>
                  <a:gd name="T97" fmla="*/ 58 h 82"/>
                  <a:gd name="T98" fmla="*/ 134 w 190"/>
                  <a:gd name="T99" fmla="*/ 64 h 82"/>
                  <a:gd name="T100" fmla="*/ 114 w 190"/>
                  <a:gd name="T101" fmla="*/ 66 h 82"/>
                  <a:gd name="T102" fmla="*/ 96 w 190"/>
                  <a:gd name="T103" fmla="*/ 76 h 82"/>
                  <a:gd name="T104" fmla="*/ 74 w 190"/>
                  <a:gd name="T105" fmla="*/ 82 h 82"/>
                  <a:gd name="T106" fmla="*/ 58 w 190"/>
                  <a:gd name="T107" fmla="*/ 78 h 82"/>
                  <a:gd name="T108" fmla="*/ 50 w 190"/>
                  <a:gd name="T109" fmla="*/ 70 h 82"/>
                  <a:gd name="T110" fmla="*/ 62 w 190"/>
                  <a:gd name="T111" fmla="*/ 64 h 82"/>
                  <a:gd name="T112" fmla="*/ 80 w 190"/>
                  <a:gd name="T113" fmla="*/ 64 h 82"/>
                  <a:gd name="T114" fmla="*/ 96 w 190"/>
                  <a:gd name="T115" fmla="*/ 62 h 82"/>
                  <a:gd name="T116" fmla="*/ 98 w 190"/>
                  <a:gd name="T117" fmla="*/ 56 h 8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190" h="82">
                    <a:moveTo>
                      <a:pt x="98" y="56"/>
                    </a:moveTo>
                    <a:lnTo>
                      <a:pt x="80" y="56"/>
                    </a:lnTo>
                    <a:lnTo>
                      <a:pt x="58" y="56"/>
                    </a:lnTo>
                    <a:lnTo>
                      <a:pt x="62" y="48"/>
                    </a:lnTo>
                    <a:lnTo>
                      <a:pt x="52" y="50"/>
                    </a:lnTo>
                    <a:lnTo>
                      <a:pt x="48" y="58"/>
                    </a:lnTo>
                    <a:lnTo>
                      <a:pt x="30" y="62"/>
                    </a:lnTo>
                    <a:lnTo>
                      <a:pt x="20" y="58"/>
                    </a:lnTo>
                    <a:lnTo>
                      <a:pt x="2" y="56"/>
                    </a:lnTo>
                    <a:lnTo>
                      <a:pt x="0" y="48"/>
                    </a:lnTo>
                    <a:lnTo>
                      <a:pt x="18" y="46"/>
                    </a:lnTo>
                    <a:lnTo>
                      <a:pt x="4" y="42"/>
                    </a:lnTo>
                    <a:lnTo>
                      <a:pt x="10" y="36"/>
                    </a:lnTo>
                    <a:lnTo>
                      <a:pt x="34" y="34"/>
                    </a:lnTo>
                    <a:lnTo>
                      <a:pt x="16" y="30"/>
                    </a:lnTo>
                    <a:lnTo>
                      <a:pt x="18" y="24"/>
                    </a:lnTo>
                    <a:lnTo>
                      <a:pt x="26" y="20"/>
                    </a:lnTo>
                    <a:lnTo>
                      <a:pt x="34" y="16"/>
                    </a:lnTo>
                    <a:lnTo>
                      <a:pt x="50" y="14"/>
                    </a:lnTo>
                    <a:lnTo>
                      <a:pt x="58" y="22"/>
                    </a:lnTo>
                    <a:lnTo>
                      <a:pt x="66" y="20"/>
                    </a:lnTo>
                    <a:lnTo>
                      <a:pt x="74" y="20"/>
                    </a:lnTo>
                    <a:lnTo>
                      <a:pt x="88" y="28"/>
                    </a:lnTo>
                    <a:lnTo>
                      <a:pt x="98" y="36"/>
                    </a:lnTo>
                    <a:lnTo>
                      <a:pt x="98" y="40"/>
                    </a:lnTo>
                    <a:lnTo>
                      <a:pt x="98" y="42"/>
                    </a:lnTo>
                    <a:lnTo>
                      <a:pt x="100" y="44"/>
                    </a:lnTo>
                    <a:lnTo>
                      <a:pt x="136" y="44"/>
                    </a:lnTo>
                    <a:lnTo>
                      <a:pt x="136" y="38"/>
                    </a:lnTo>
                    <a:lnTo>
                      <a:pt x="118" y="34"/>
                    </a:lnTo>
                    <a:lnTo>
                      <a:pt x="130" y="28"/>
                    </a:lnTo>
                    <a:lnTo>
                      <a:pt x="128" y="24"/>
                    </a:lnTo>
                    <a:lnTo>
                      <a:pt x="116" y="20"/>
                    </a:lnTo>
                    <a:lnTo>
                      <a:pt x="122" y="10"/>
                    </a:lnTo>
                    <a:lnTo>
                      <a:pt x="130" y="0"/>
                    </a:lnTo>
                    <a:lnTo>
                      <a:pt x="140" y="2"/>
                    </a:lnTo>
                    <a:lnTo>
                      <a:pt x="142" y="8"/>
                    </a:lnTo>
                    <a:lnTo>
                      <a:pt x="148" y="16"/>
                    </a:lnTo>
                    <a:lnTo>
                      <a:pt x="146" y="22"/>
                    </a:lnTo>
                    <a:lnTo>
                      <a:pt x="148" y="30"/>
                    </a:lnTo>
                    <a:lnTo>
                      <a:pt x="162" y="34"/>
                    </a:lnTo>
                    <a:lnTo>
                      <a:pt x="168" y="34"/>
                    </a:lnTo>
                    <a:lnTo>
                      <a:pt x="172" y="28"/>
                    </a:lnTo>
                    <a:lnTo>
                      <a:pt x="184" y="28"/>
                    </a:lnTo>
                    <a:lnTo>
                      <a:pt x="190" y="34"/>
                    </a:lnTo>
                    <a:lnTo>
                      <a:pt x="190" y="48"/>
                    </a:lnTo>
                    <a:lnTo>
                      <a:pt x="182" y="58"/>
                    </a:lnTo>
                    <a:lnTo>
                      <a:pt x="168" y="64"/>
                    </a:lnTo>
                    <a:lnTo>
                      <a:pt x="148" y="58"/>
                    </a:lnTo>
                    <a:lnTo>
                      <a:pt x="134" y="64"/>
                    </a:lnTo>
                    <a:lnTo>
                      <a:pt x="114" y="66"/>
                    </a:lnTo>
                    <a:lnTo>
                      <a:pt x="96" y="76"/>
                    </a:lnTo>
                    <a:lnTo>
                      <a:pt x="74" y="82"/>
                    </a:lnTo>
                    <a:lnTo>
                      <a:pt x="58" y="78"/>
                    </a:lnTo>
                    <a:lnTo>
                      <a:pt x="50" y="70"/>
                    </a:lnTo>
                    <a:lnTo>
                      <a:pt x="62" y="64"/>
                    </a:lnTo>
                    <a:lnTo>
                      <a:pt x="80" y="64"/>
                    </a:lnTo>
                    <a:lnTo>
                      <a:pt x="96" y="62"/>
                    </a:lnTo>
                    <a:lnTo>
                      <a:pt x="98" y="56"/>
                    </a:lnTo>
                    <a:close/>
                  </a:path>
                </a:pathLst>
              </a:custGeom>
              <a:solidFill>
                <a:srgbClr val="FFFFFF"/>
              </a:solidFill>
              <a:ln w="7938">
                <a:solidFill>
                  <a:schemeClr val="tx1"/>
                </a:solidFill>
                <a:prstDash val="solid"/>
                <a:round/>
                <a:headEnd/>
                <a:tailEnd/>
              </a:ln>
            </p:spPr>
            <p:txBody>
              <a:bodyPr/>
              <a:lstStyle/>
              <a:p>
                <a:endParaRPr lang="en-GB"/>
              </a:p>
            </p:txBody>
          </p:sp>
          <p:sp>
            <p:nvSpPr>
              <p:cNvPr id="2298" name="Freeform 12"/>
              <p:cNvSpPr>
                <a:spLocks/>
              </p:cNvSpPr>
              <p:nvPr/>
            </p:nvSpPr>
            <p:spPr bwMode="auto">
              <a:xfrm>
                <a:off x="1026" y="925"/>
                <a:ext cx="106" cy="56"/>
              </a:xfrm>
              <a:custGeom>
                <a:avLst/>
                <a:gdLst>
                  <a:gd name="T0" fmla="*/ 0 w 106"/>
                  <a:gd name="T1" fmla="*/ 12 h 56"/>
                  <a:gd name="T2" fmla="*/ 16 w 106"/>
                  <a:gd name="T3" fmla="*/ 16 h 56"/>
                  <a:gd name="T4" fmla="*/ 26 w 106"/>
                  <a:gd name="T5" fmla="*/ 20 h 56"/>
                  <a:gd name="T6" fmla="*/ 34 w 106"/>
                  <a:gd name="T7" fmla="*/ 28 h 56"/>
                  <a:gd name="T8" fmla="*/ 32 w 106"/>
                  <a:gd name="T9" fmla="*/ 30 h 56"/>
                  <a:gd name="T10" fmla="*/ 18 w 106"/>
                  <a:gd name="T11" fmla="*/ 28 h 56"/>
                  <a:gd name="T12" fmla="*/ 10 w 106"/>
                  <a:gd name="T13" fmla="*/ 30 h 56"/>
                  <a:gd name="T14" fmla="*/ 8 w 106"/>
                  <a:gd name="T15" fmla="*/ 40 h 56"/>
                  <a:gd name="T16" fmla="*/ 20 w 106"/>
                  <a:gd name="T17" fmla="*/ 42 h 56"/>
                  <a:gd name="T18" fmla="*/ 34 w 106"/>
                  <a:gd name="T19" fmla="*/ 40 h 56"/>
                  <a:gd name="T20" fmla="*/ 50 w 106"/>
                  <a:gd name="T21" fmla="*/ 38 h 56"/>
                  <a:gd name="T22" fmla="*/ 66 w 106"/>
                  <a:gd name="T23" fmla="*/ 40 h 56"/>
                  <a:gd name="T24" fmla="*/ 74 w 106"/>
                  <a:gd name="T25" fmla="*/ 46 h 56"/>
                  <a:gd name="T26" fmla="*/ 82 w 106"/>
                  <a:gd name="T27" fmla="*/ 56 h 56"/>
                  <a:gd name="T28" fmla="*/ 98 w 106"/>
                  <a:gd name="T29" fmla="*/ 56 h 56"/>
                  <a:gd name="T30" fmla="*/ 106 w 106"/>
                  <a:gd name="T31" fmla="*/ 48 h 56"/>
                  <a:gd name="T32" fmla="*/ 94 w 106"/>
                  <a:gd name="T33" fmla="*/ 38 h 56"/>
                  <a:gd name="T34" fmla="*/ 90 w 106"/>
                  <a:gd name="T35" fmla="*/ 28 h 56"/>
                  <a:gd name="T36" fmla="*/ 80 w 106"/>
                  <a:gd name="T37" fmla="*/ 20 h 56"/>
                  <a:gd name="T38" fmla="*/ 70 w 106"/>
                  <a:gd name="T39" fmla="*/ 18 h 56"/>
                  <a:gd name="T40" fmla="*/ 64 w 106"/>
                  <a:gd name="T41" fmla="*/ 12 h 56"/>
                  <a:gd name="T42" fmla="*/ 50 w 106"/>
                  <a:gd name="T43" fmla="*/ 10 h 56"/>
                  <a:gd name="T44" fmla="*/ 44 w 106"/>
                  <a:gd name="T45" fmla="*/ 20 h 56"/>
                  <a:gd name="T46" fmla="*/ 42 w 106"/>
                  <a:gd name="T47" fmla="*/ 10 h 56"/>
                  <a:gd name="T48" fmla="*/ 40 w 106"/>
                  <a:gd name="T49" fmla="*/ 2 h 56"/>
                  <a:gd name="T50" fmla="*/ 18 w 106"/>
                  <a:gd name="T51" fmla="*/ 0 h 56"/>
                  <a:gd name="T52" fmla="*/ 0 w 106"/>
                  <a:gd name="T53" fmla="*/ 2 h 56"/>
                  <a:gd name="T54" fmla="*/ 0 w 106"/>
                  <a:gd name="T55" fmla="*/ 12 h 5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06" h="56">
                    <a:moveTo>
                      <a:pt x="0" y="12"/>
                    </a:moveTo>
                    <a:lnTo>
                      <a:pt x="16" y="16"/>
                    </a:lnTo>
                    <a:lnTo>
                      <a:pt x="26" y="20"/>
                    </a:lnTo>
                    <a:lnTo>
                      <a:pt x="34" y="28"/>
                    </a:lnTo>
                    <a:lnTo>
                      <a:pt x="32" y="30"/>
                    </a:lnTo>
                    <a:lnTo>
                      <a:pt x="18" y="28"/>
                    </a:lnTo>
                    <a:lnTo>
                      <a:pt x="10" y="30"/>
                    </a:lnTo>
                    <a:lnTo>
                      <a:pt x="8" y="40"/>
                    </a:lnTo>
                    <a:lnTo>
                      <a:pt x="20" y="42"/>
                    </a:lnTo>
                    <a:lnTo>
                      <a:pt x="34" y="40"/>
                    </a:lnTo>
                    <a:lnTo>
                      <a:pt x="50" y="38"/>
                    </a:lnTo>
                    <a:lnTo>
                      <a:pt x="66" y="40"/>
                    </a:lnTo>
                    <a:lnTo>
                      <a:pt x="74" y="46"/>
                    </a:lnTo>
                    <a:lnTo>
                      <a:pt x="82" y="56"/>
                    </a:lnTo>
                    <a:lnTo>
                      <a:pt x="98" y="56"/>
                    </a:lnTo>
                    <a:lnTo>
                      <a:pt x="106" y="48"/>
                    </a:lnTo>
                    <a:lnTo>
                      <a:pt x="94" y="38"/>
                    </a:lnTo>
                    <a:lnTo>
                      <a:pt x="90" y="28"/>
                    </a:lnTo>
                    <a:lnTo>
                      <a:pt x="80" y="20"/>
                    </a:lnTo>
                    <a:lnTo>
                      <a:pt x="70" y="18"/>
                    </a:lnTo>
                    <a:lnTo>
                      <a:pt x="64" y="12"/>
                    </a:lnTo>
                    <a:lnTo>
                      <a:pt x="50" y="10"/>
                    </a:lnTo>
                    <a:lnTo>
                      <a:pt x="44" y="20"/>
                    </a:lnTo>
                    <a:lnTo>
                      <a:pt x="42" y="10"/>
                    </a:lnTo>
                    <a:lnTo>
                      <a:pt x="40" y="2"/>
                    </a:lnTo>
                    <a:lnTo>
                      <a:pt x="18" y="0"/>
                    </a:lnTo>
                    <a:lnTo>
                      <a:pt x="0" y="2"/>
                    </a:lnTo>
                    <a:lnTo>
                      <a:pt x="0" y="12"/>
                    </a:lnTo>
                    <a:close/>
                  </a:path>
                </a:pathLst>
              </a:custGeom>
              <a:solidFill>
                <a:srgbClr val="FFFFFF"/>
              </a:solidFill>
              <a:ln w="7938">
                <a:solidFill>
                  <a:schemeClr val="tx1"/>
                </a:solidFill>
                <a:prstDash val="solid"/>
                <a:round/>
                <a:headEnd/>
                <a:tailEnd/>
              </a:ln>
            </p:spPr>
            <p:txBody>
              <a:bodyPr/>
              <a:lstStyle/>
              <a:p>
                <a:endParaRPr lang="en-GB"/>
              </a:p>
            </p:txBody>
          </p:sp>
          <p:sp>
            <p:nvSpPr>
              <p:cNvPr id="2299" name="Freeform 13"/>
              <p:cNvSpPr>
                <a:spLocks/>
              </p:cNvSpPr>
              <p:nvPr/>
            </p:nvSpPr>
            <p:spPr bwMode="auto">
              <a:xfrm>
                <a:off x="1042" y="1017"/>
                <a:ext cx="112" cy="56"/>
              </a:xfrm>
              <a:custGeom>
                <a:avLst/>
                <a:gdLst>
                  <a:gd name="T0" fmla="*/ 104 w 112"/>
                  <a:gd name="T1" fmla="*/ 52 h 56"/>
                  <a:gd name="T2" fmla="*/ 92 w 112"/>
                  <a:gd name="T3" fmla="*/ 54 h 56"/>
                  <a:gd name="T4" fmla="*/ 70 w 112"/>
                  <a:gd name="T5" fmla="*/ 56 h 56"/>
                  <a:gd name="T6" fmla="*/ 66 w 112"/>
                  <a:gd name="T7" fmla="*/ 44 h 56"/>
                  <a:gd name="T8" fmla="*/ 74 w 112"/>
                  <a:gd name="T9" fmla="*/ 36 h 56"/>
                  <a:gd name="T10" fmla="*/ 68 w 112"/>
                  <a:gd name="T11" fmla="*/ 36 h 56"/>
                  <a:gd name="T12" fmla="*/ 58 w 112"/>
                  <a:gd name="T13" fmla="*/ 34 h 56"/>
                  <a:gd name="T14" fmla="*/ 48 w 112"/>
                  <a:gd name="T15" fmla="*/ 34 h 56"/>
                  <a:gd name="T16" fmla="*/ 36 w 112"/>
                  <a:gd name="T17" fmla="*/ 38 h 56"/>
                  <a:gd name="T18" fmla="*/ 26 w 112"/>
                  <a:gd name="T19" fmla="*/ 34 h 56"/>
                  <a:gd name="T20" fmla="*/ 8 w 112"/>
                  <a:gd name="T21" fmla="*/ 20 h 56"/>
                  <a:gd name="T22" fmla="*/ 0 w 112"/>
                  <a:gd name="T23" fmla="*/ 4 h 56"/>
                  <a:gd name="T24" fmla="*/ 8 w 112"/>
                  <a:gd name="T25" fmla="*/ 0 h 56"/>
                  <a:gd name="T26" fmla="*/ 18 w 112"/>
                  <a:gd name="T27" fmla="*/ 6 h 56"/>
                  <a:gd name="T28" fmla="*/ 26 w 112"/>
                  <a:gd name="T29" fmla="*/ 14 h 56"/>
                  <a:gd name="T30" fmla="*/ 40 w 112"/>
                  <a:gd name="T31" fmla="*/ 26 h 56"/>
                  <a:gd name="T32" fmla="*/ 48 w 112"/>
                  <a:gd name="T33" fmla="*/ 24 h 56"/>
                  <a:gd name="T34" fmla="*/ 40 w 112"/>
                  <a:gd name="T35" fmla="*/ 16 h 56"/>
                  <a:gd name="T36" fmla="*/ 40 w 112"/>
                  <a:gd name="T37" fmla="*/ 10 h 56"/>
                  <a:gd name="T38" fmla="*/ 48 w 112"/>
                  <a:gd name="T39" fmla="*/ 8 h 56"/>
                  <a:gd name="T40" fmla="*/ 58 w 112"/>
                  <a:gd name="T41" fmla="*/ 16 h 56"/>
                  <a:gd name="T42" fmla="*/ 70 w 112"/>
                  <a:gd name="T43" fmla="*/ 26 h 56"/>
                  <a:gd name="T44" fmla="*/ 74 w 112"/>
                  <a:gd name="T45" fmla="*/ 20 h 56"/>
                  <a:gd name="T46" fmla="*/ 68 w 112"/>
                  <a:gd name="T47" fmla="*/ 12 h 56"/>
                  <a:gd name="T48" fmla="*/ 62 w 112"/>
                  <a:gd name="T49" fmla="*/ 4 h 56"/>
                  <a:gd name="T50" fmla="*/ 64 w 112"/>
                  <a:gd name="T51" fmla="*/ 0 h 56"/>
                  <a:gd name="T52" fmla="*/ 78 w 112"/>
                  <a:gd name="T53" fmla="*/ 2 h 56"/>
                  <a:gd name="T54" fmla="*/ 84 w 112"/>
                  <a:gd name="T55" fmla="*/ 8 h 56"/>
                  <a:gd name="T56" fmla="*/ 92 w 112"/>
                  <a:gd name="T57" fmla="*/ 4 h 56"/>
                  <a:gd name="T58" fmla="*/ 104 w 112"/>
                  <a:gd name="T59" fmla="*/ 4 h 56"/>
                  <a:gd name="T60" fmla="*/ 108 w 112"/>
                  <a:gd name="T61" fmla="*/ 10 h 56"/>
                  <a:gd name="T62" fmla="*/ 110 w 112"/>
                  <a:gd name="T63" fmla="*/ 28 h 56"/>
                  <a:gd name="T64" fmla="*/ 112 w 112"/>
                  <a:gd name="T65" fmla="*/ 36 h 56"/>
                  <a:gd name="T66" fmla="*/ 104 w 112"/>
                  <a:gd name="T67" fmla="*/ 40 h 56"/>
                  <a:gd name="T68" fmla="*/ 104 w 112"/>
                  <a:gd name="T69" fmla="*/ 52 h 5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12" h="56">
                    <a:moveTo>
                      <a:pt x="104" y="52"/>
                    </a:moveTo>
                    <a:lnTo>
                      <a:pt x="92" y="54"/>
                    </a:lnTo>
                    <a:lnTo>
                      <a:pt x="70" y="56"/>
                    </a:lnTo>
                    <a:lnTo>
                      <a:pt x="66" y="44"/>
                    </a:lnTo>
                    <a:lnTo>
                      <a:pt x="74" y="36"/>
                    </a:lnTo>
                    <a:lnTo>
                      <a:pt x="68" y="36"/>
                    </a:lnTo>
                    <a:lnTo>
                      <a:pt x="58" y="34"/>
                    </a:lnTo>
                    <a:lnTo>
                      <a:pt x="48" y="34"/>
                    </a:lnTo>
                    <a:lnTo>
                      <a:pt x="36" y="38"/>
                    </a:lnTo>
                    <a:lnTo>
                      <a:pt x="26" y="34"/>
                    </a:lnTo>
                    <a:lnTo>
                      <a:pt x="8" y="20"/>
                    </a:lnTo>
                    <a:lnTo>
                      <a:pt x="0" y="4"/>
                    </a:lnTo>
                    <a:lnTo>
                      <a:pt x="8" y="0"/>
                    </a:lnTo>
                    <a:lnTo>
                      <a:pt x="18" y="6"/>
                    </a:lnTo>
                    <a:lnTo>
                      <a:pt x="26" y="14"/>
                    </a:lnTo>
                    <a:lnTo>
                      <a:pt x="40" y="26"/>
                    </a:lnTo>
                    <a:lnTo>
                      <a:pt x="48" y="24"/>
                    </a:lnTo>
                    <a:lnTo>
                      <a:pt x="40" y="16"/>
                    </a:lnTo>
                    <a:lnTo>
                      <a:pt x="40" y="10"/>
                    </a:lnTo>
                    <a:lnTo>
                      <a:pt x="48" y="8"/>
                    </a:lnTo>
                    <a:lnTo>
                      <a:pt x="58" y="16"/>
                    </a:lnTo>
                    <a:lnTo>
                      <a:pt x="70" y="26"/>
                    </a:lnTo>
                    <a:lnTo>
                      <a:pt x="74" y="20"/>
                    </a:lnTo>
                    <a:lnTo>
                      <a:pt x="68" y="12"/>
                    </a:lnTo>
                    <a:lnTo>
                      <a:pt x="62" y="4"/>
                    </a:lnTo>
                    <a:lnTo>
                      <a:pt x="64" y="0"/>
                    </a:lnTo>
                    <a:lnTo>
                      <a:pt x="78" y="2"/>
                    </a:lnTo>
                    <a:lnTo>
                      <a:pt x="84" y="8"/>
                    </a:lnTo>
                    <a:lnTo>
                      <a:pt x="92" y="4"/>
                    </a:lnTo>
                    <a:lnTo>
                      <a:pt x="104" y="4"/>
                    </a:lnTo>
                    <a:lnTo>
                      <a:pt x="108" y="10"/>
                    </a:lnTo>
                    <a:lnTo>
                      <a:pt x="110" y="28"/>
                    </a:lnTo>
                    <a:lnTo>
                      <a:pt x="112" y="36"/>
                    </a:lnTo>
                    <a:lnTo>
                      <a:pt x="104" y="40"/>
                    </a:lnTo>
                    <a:lnTo>
                      <a:pt x="104" y="52"/>
                    </a:lnTo>
                    <a:close/>
                  </a:path>
                </a:pathLst>
              </a:custGeom>
              <a:solidFill>
                <a:srgbClr val="FFFFFF"/>
              </a:solidFill>
              <a:ln w="7938">
                <a:solidFill>
                  <a:schemeClr val="tx1"/>
                </a:solidFill>
                <a:prstDash val="solid"/>
                <a:round/>
                <a:headEnd/>
                <a:tailEnd/>
              </a:ln>
            </p:spPr>
            <p:txBody>
              <a:bodyPr/>
              <a:lstStyle/>
              <a:p>
                <a:endParaRPr lang="en-GB"/>
              </a:p>
            </p:txBody>
          </p:sp>
          <p:sp>
            <p:nvSpPr>
              <p:cNvPr id="2300" name="Freeform 14"/>
              <p:cNvSpPr>
                <a:spLocks/>
              </p:cNvSpPr>
              <p:nvPr/>
            </p:nvSpPr>
            <p:spPr bwMode="auto">
              <a:xfrm>
                <a:off x="1168" y="1003"/>
                <a:ext cx="270" cy="84"/>
              </a:xfrm>
              <a:custGeom>
                <a:avLst/>
                <a:gdLst>
                  <a:gd name="T0" fmla="*/ 48 w 270"/>
                  <a:gd name="T1" fmla="*/ 26 h 84"/>
                  <a:gd name="T2" fmla="*/ 34 w 270"/>
                  <a:gd name="T3" fmla="*/ 28 h 84"/>
                  <a:gd name="T4" fmla="*/ 20 w 270"/>
                  <a:gd name="T5" fmla="*/ 26 h 84"/>
                  <a:gd name="T6" fmla="*/ 6 w 270"/>
                  <a:gd name="T7" fmla="*/ 20 h 84"/>
                  <a:gd name="T8" fmla="*/ 0 w 270"/>
                  <a:gd name="T9" fmla="*/ 14 h 84"/>
                  <a:gd name="T10" fmla="*/ 2 w 270"/>
                  <a:gd name="T11" fmla="*/ 4 h 84"/>
                  <a:gd name="T12" fmla="*/ 14 w 270"/>
                  <a:gd name="T13" fmla="*/ 0 h 84"/>
                  <a:gd name="T14" fmla="*/ 32 w 270"/>
                  <a:gd name="T15" fmla="*/ 6 h 84"/>
                  <a:gd name="T16" fmla="*/ 48 w 270"/>
                  <a:gd name="T17" fmla="*/ 10 h 84"/>
                  <a:gd name="T18" fmla="*/ 54 w 270"/>
                  <a:gd name="T19" fmla="*/ 18 h 84"/>
                  <a:gd name="T20" fmla="*/ 70 w 270"/>
                  <a:gd name="T21" fmla="*/ 18 h 84"/>
                  <a:gd name="T22" fmla="*/ 88 w 270"/>
                  <a:gd name="T23" fmla="*/ 14 h 84"/>
                  <a:gd name="T24" fmla="*/ 96 w 270"/>
                  <a:gd name="T25" fmla="*/ 24 h 84"/>
                  <a:gd name="T26" fmla="*/ 96 w 270"/>
                  <a:gd name="T27" fmla="*/ 34 h 84"/>
                  <a:gd name="T28" fmla="*/ 100 w 270"/>
                  <a:gd name="T29" fmla="*/ 40 h 84"/>
                  <a:gd name="T30" fmla="*/ 120 w 270"/>
                  <a:gd name="T31" fmla="*/ 52 h 84"/>
                  <a:gd name="T32" fmla="*/ 150 w 270"/>
                  <a:gd name="T33" fmla="*/ 52 h 84"/>
                  <a:gd name="T34" fmla="*/ 172 w 270"/>
                  <a:gd name="T35" fmla="*/ 54 h 84"/>
                  <a:gd name="T36" fmla="*/ 198 w 270"/>
                  <a:gd name="T37" fmla="*/ 44 h 84"/>
                  <a:gd name="T38" fmla="*/ 236 w 270"/>
                  <a:gd name="T39" fmla="*/ 46 h 84"/>
                  <a:gd name="T40" fmla="*/ 256 w 270"/>
                  <a:gd name="T41" fmla="*/ 50 h 84"/>
                  <a:gd name="T42" fmla="*/ 270 w 270"/>
                  <a:gd name="T43" fmla="*/ 56 h 84"/>
                  <a:gd name="T44" fmla="*/ 268 w 270"/>
                  <a:gd name="T45" fmla="*/ 66 h 84"/>
                  <a:gd name="T46" fmla="*/ 262 w 270"/>
                  <a:gd name="T47" fmla="*/ 70 h 84"/>
                  <a:gd name="T48" fmla="*/ 260 w 270"/>
                  <a:gd name="T49" fmla="*/ 82 h 84"/>
                  <a:gd name="T50" fmla="*/ 222 w 270"/>
                  <a:gd name="T51" fmla="*/ 84 h 84"/>
                  <a:gd name="T52" fmla="*/ 212 w 270"/>
                  <a:gd name="T53" fmla="*/ 76 h 84"/>
                  <a:gd name="T54" fmla="*/ 206 w 270"/>
                  <a:gd name="T55" fmla="*/ 84 h 84"/>
                  <a:gd name="T56" fmla="*/ 132 w 270"/>
                  <a:gd name="T57" fmla="*/ 84 h 84"/>
                  <a:gd name="T58" fmla="*/ 130 w 270"/>
                  <a:gd name="T59" fmla="*/ 74 h 84"/>
                  <a:gd name="T60" fmla="*/ 126 w 270"/>
                  <a:gd name="T61" fmla="*/ 72 h 84"/>
                  <a:gd name="T62" fmla="*/ 120 w 270"/>
                  <a:gd name="T63" fmla="*/ 78 h 84"/>
                  <a:gd name="T64" fmla="*/ 116 w 270"/>
                  <a:gd name="T65" fmla="*/ 84 h 84"/>
                  <a:gd name="T66" fmla="*/ 92 w 270"/>
                  <a:gd name="T67" fmla="*/ 80 h 84"/>
                  <a:gd name="T68" fmla="*/ 88 w 270"/>
                  <a:gd name="T69" fmla="*/ 74 h 84"/>
                  <a:gd name="T70" fmla="*/ 84 w 270"/>
                  <a:gd name="T71" fmla="*/ 78 h 84"/>
                  <a:gd name="T72" fmla="*/ 78 w 270"/>
                  <a:gd name="T73" fmla="*/ 78 h 84"/>
                  <a:gd name="T74" fmla="*/ 72 w 270"/>
                  <a:gd name="T75" fmla="*/ 70 h 84"/>
                  <a:gd name="T76" fmla="*/ 68 w 270"/>
                  <a:gd name="T77" fmla="*/ 58 h 84"/>
                  <a:gd name="T78" fmla="*/ 68 w 270"/>
                  <a:gd name="T79" fmla="*/ 54 h 84"/>
                  <a:gd name="T80" fmla="*/ 72 w 270"/>
                  <a:gd name="T81" fmla="*/ 48 h 84"/>
                  <a:gd name="T82" fmla="*/ 64 w 270"/>
                  <a:gd name="T83" fmla="*/ 38 h 84"/>
                  <a:gd name="T84" fmla="*/ 58 w 270"/>
                  <a:gd name="T85" fmla="*/ 28 h 84"/>
                  <a:gd name="T86" fmla="*/ 48 w 270"/>
                  <a:gd name="T87" fmla="*/ 26 h 8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70" h="84">
                    <a:moveTo>
                      <a:pt x="48" y="26"/>
                    </a:moveTo>
                    <a:lnTo>
                      <a:pt x="34" y="28"/>
                    </a:lnTo>
                    <a:lnTo>
                      <a:pt x="20" y="26"/>
                    </a:lnTo>
                    <a:lnTo>
                      <a:pt x="6" y="20"/>
                    </a:lnTo>
                    <a:lnTo>
                      <a:pt x="0" y="14"/>
                    </a:lnTo>
                    <a:lnTo>
                      <a:pt x="2" y="4"/>
                    </a:lnTo>
                    <a:lnTo>
                      <a:pt x="14" y="0"/>
                    </a:lnTo>
                    <a:lnTo>
                      <a:pt x="32" y="6"/>
                    </a:lnTo>
                    <a:lnTo>
                      <a:pt x="48" y="10"/>
                    </a:lnTo>
                    <a:lnTo>
                      <a:pt x="54" y="18"/>
                    </a:lnTo>
                    <a:lnTo>
                      <a:pt x="70" y="18"/>
                    </a:lnTo>
                    <a:lnTo>
                      <a:pt x="88" y="14"/>
                    </a:lnTo>
                    <a:lnTo>
                      <a:pt x="96" y="24"/>
                    </a:lnTo>
                    <a:lnTo>
                      <a:pt x="96" y="34"/>
                    </a:lnTo>
                    <a:lnTo>
                      <a:pt x="100" y="40"/>
                    </a:lnTo>
                    <a:lnTo>
                      <a:pt x="120" y="52"/>
                    </a:lnTo>
                    <a:lnTo>
                      <a:pt x="150" y="52"/>
                    </a:lnTo>
                    <a:lnTo>
                      <a:pt x="172" y="54"/>
                    </a:lnTo>
                    <a:lnTo>
                      <a:pt x="198" y="44"/>
                    </a:lnTo>
                    <a:lnTo>
                      <a:pt x="236" y="46"/>
                    </a:lnTo>
                    <a:lnTo>
                      <a:pt x="256" y="50"/>
                    </a:lnTo>
                    <a:lnTo>
                      <a:pt x="270" y="56"/>
                    </a:lnTo>
                    <a:lnTo>
                      <a:pt x="268" y="66"/>
                    </a:lnTo>
                    <a:lnTo>
                      <a:pt x="262" y="70"/>
                    </a:lnTo>
                    <a:lnTo>
                      <a:pt x="260" y="82"/>
                    </a:lnTo>
                    <a:lnTo>
                      <a:pt x="222" y="84"/>
                    </a:lnTo>
                    <a:lnTo>
                      <a:pt x="212" y="76"/>
                    </a:lnTo>
                    <a:lnTo>
                      <a:pt x="206" y="84"/>
                    </a:lnTo>
                    <a:lnTo>
                      <a:pt x="132" y="84"/>
                    </a:lnTo>
                    <a:lnTo>
                      <a:pt x="130" y="74"/>
                    </a:lnTo>
                    <a:lnTo>
                      <a:pt x="126" y="72"/>
                    </a:lnTo>
                    <a:lnTo>
                      <a:pt x="120" y="78"/>
                    </a:lnTo>
                    <a:lnTo>
                      <a:pt x="116" y="84"/>
                    </a:lnTo>
                    <a:lnTo>
                      <a:pt x="92" y="80"/>
                    </a:lnTo>
                    <a:lnTo>
                      <a:pt x="88" y="74"/>
                    </a:lnTo>
                    <a:lnTo>
                      <a:pt x="84" y="78"/>
                    </a:lnTo>
                    <a:lnTo>
                      <a:pt x="78" y="78"/>
                    </a:lnTo>
                    <a:lnTo>
                      <a:pt x="72" y="70"/>
                    </a:lnTo>
                    <a:lnTo>
                      <a:pt x="68" y="58"/>
                    </a:lnTo>
                    <a:lnTo>
                      <a:pt x="68" y="54"/>
                    </a:lnTo>
                    <a:lnTo>
                      <a:pt x="72" y="48"/>
                    </a:lnTo>
                    <a:lnTo>
                      <a:pt x="64" y="38"/>
                    </a:lnTo>
                    <a:lnTo>
                      <a:pt x="58" y="28"/>
                    </a:lnTo>
                    <a:lnTo>
                      <a:pt x="48" y="26"/>
                    </a:lnTo>
                    <a:close/>
                  </a:path>
                </a:pathLst>
              </a:custGeom>
              <a:solidFill>
                <a:srgbClr val="FFFFFF"/>
              </a:solidFill>
              <a:ln w="7938">
                <a:solidFill>
                  <a:schemeClr val="tx1"/>
                </a:solidFill>
                <a:prstDash val="solid"/>
                <a:round/>
                <a:headEnd/>
                <a:tailEnd/>
              </a:ln>
            </p:spPr>
            <p:txBody>
              <a:bodyPr/>
              <a:lstStyle/>
              <a:p>
                <a:endParaRPr lang="en-GB"/>
              </a:p>
            </p:txBody>
          </p:sp>
          <p:sp>
            <p:nvSpPr>
              <p:cNvPr id="2301" name="Freeform 15"/>
              <p:cNvSpPr>
                <a:spLocks/>
              </p:cNvSpPr>
              <p:nvPr/>
            </p:nvSpPr>
            <p:spPr bwMode="auto">
              <a:xfrm>
                <a:off x="1182" y="1101"/>
                <a:ext cx="90" cy="64"/>
              </a:xfrm>
              <a:custGeom>
                <a:avLst/>
                <a:gdLst>
                  <a:gd name="T0" fmla="*/ 8 w 90"/>
                  <a:gd name="T1" fmla="*/ 2 h 64"/>
                  <a:gd name="T2" fmla="*/ 0 w 90"/>
                  <a:gd name="T3" fmla="*/ 14 h 64"/>
                  <a:gd name="T4" fmla="*/ 4 w 90"/>
                  <a:gd name="T5" fmla="*/ 36 h 64"/>
                  <a:gd name="T6" fmla="*/ 8 w 90"/>
                  <a:gd name="T7" fmla="*/ 50 h 64"/>
                  <a:gd name="T8" fmla="*/ 12 w 90"/>
                  <a:gd name="T9" fmla="*/ 62 h 64"/>
                  <a:gd name="T10" fmla="*/ 24 w 90"/>
                  <a:gd name="T11" fmla="*/ 64 h 64"/>
                  <a:gd name="T12" fmla="*/ 34 w 90"/>
                  <a:gd name="T13" fmla="*/ 52 h 64"/>
                  <a:gd name="T14" fmla="*/ 30 w 90"/>
                  <a:gd name="T15" fmla="*/ 42 h 64"/>
                  <a:gd name="T16" fmla="*/ 42 w 90"/>
                  <a:gd name="T17" fmla="*/ 40 h 64"/>
                  <a:gd name="T18" fmla="*/ 60 w 90"/>
                  <a:gd name="T19" fmla="*/ 40 h 64"/>
                  <a:gd name="T20" fmla="*/ 78 w 90"/>
                  <a:gd name="T21" fmla="*/ 18 h 64"/>
                  <a:gd name="T22" fmla="*/ 90 w 90"/>
                  <a:gd name="T23" fmla="*/ 2 h 64"/>
                  <a:gd name="T24" fmla="*/ 60 w 90"/>
                  <a:gd name="T25" fmla="*/ 2 h 64"/>
                  <a:gd name="T26" fmla="*/ 42 w 90"/>
                  <a:gd name="T27" fmla="*/ 0 h 64"/>
                  <a:gd name="T28" fmla="*/ 20 w 90"/>
                  <a:gd name="T29" fmla="*/ 0 h 64"/>
                  <a:gd name="T30" fmla="*/ 8 w 90"/>
                  <a:gd name="T31" fmla="*/ 2 h 6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0" h="64">
                    <a:moveTo>
                      <a:pt x="8" y="2"/>
                    </a:moveTo>
                    <a:lnTo>
                      <a:pt x="0" y="14"/>
                    </a:lnTo>
                    <a:lnTo>
                      <a:pt x="4" y="36"/>
                    </a:lnTo>
                    <a:lnTo>
                      <a:pt x="8" y="50"/>
                    </a:lnTo>
                    <a:lnTo>
                      <a:pt x="12" y="62"/>
                    </a:lnTo>
                    <a:lnTo>
                      <a:pt x="24" y="64"/>
                    </a:lnTo>
                    <a:lnTo>
                      <a:pt x="34" y="52"/>
                    </a:lnTo>
                    <a:lnTo>
                      <a:pt x="30" y="42"/>
                    </a:lnTo>
                    <a:lnTo>
                      <a:pt x="42" y="40"/>
                    </a:lnTo>
                    <a:lnTo>
                      <a:pt x="60" y="40"/>
                    </a:lnTo>
                    <a:lnTo>
                      <a:pt x="78" y="18"/>
                    </a:lnTo>
                    <a:lnTo>
                      <a:pt x="90" y="2"/>
                    </a:lnTo>
                    <a:lnTo>
                      <a:pt x="60" y="2"/>
                    </a:lnTo>
                    <a:lnTo>
                      <a:pt x="42" y="0"/>
                    </a:lnTo>
                    <a:lnTo>
                      <a:pt x="20" y="0"/>
                    </a:lnTo>
                    <a:lnTo>
                      <a:pt x="8" y="2"/>
                    </a:lnTo>
                    <a:close/>
                  </a:path>
                </a:pathLst>
              </a:custGeom>
              <a:solidFill>
                <a:srgbClr val="FFFFFF"/>
              </a:solidFill>
              <a:ln w="7938">
                <a:solidFill>
                  <a:schemeClr val="tx1"/>
                </a:solidFill>
                <a:prstDash val="solid"/>
                <a:round/>
                <a:headEnd/>
                <a:tailEnd/>
              </a:ln>
            </p:spPr>
            <p:txBody>
              <a:bodyPr/>
              <a:lstStyle/>
              <a:p>
                <a:endParaRPr lang="en-GB"/>
              </a:p>
            </p:txBody>
          </p:sp>
          <p:sp>
            <p:nvSpPr>
              <p:cNvPr id="2302" name="Freeform 16"/>
              <p:cNvSpPr>
                <a:spLocks/>
              </p:cNvSpPr>
              <p:nvPr/>
            </p:nvSpPr>
            <p:spPr bwMode="auto">
              <a:xfrm>
                <a:off x="1242" y="783"/>
                <a:ext cx="490" cy="252"/>
              </a:xfrm>
              <a:custGeom>
                <a:avLst/>
                <a:gdLst>
                  <a:gd name="T0" fmla="*/ 370 w 490"/>
                  <a:gd name="T1" fmla="*/ 94 h 252"/>
                  <a:gd name="T2" fmla="*/ 324 w 490"/>
                  <a:gd name="T3" fmla="*/ 130 h 252"/>
                  <a:gd name="T4" fmla="*/ 280 w 490"/>
                  <a:gd name="T5" fmla="*/ 126 h 252"/>
                  <a:gd name="T6" fmla="*/ 296 w 490"/>
                  <a:gd name="T7" fmla="*/ 138 h 252"/>
                  <a:gd name="T8" fmla="*/ 264 w 490"/>
                  <a:gd name="T9" fmla="*/ 140 h 252"/>
                  <a:gd name="T10" fmla="*/ 254 w 490"/>
                  <a:gd name="T11" fmla="*/ 148 h 252"/>
                  <a:gd name="T12" fmla="*/ 254 w 490"/>
                  <a:gd name="T13" fmla="*/ 154 h 252"/>
                  <a:gd name="T14" fmla="*/ 268 w 490"/>
                  <a:gd name="T15" fmla="*/ 170 h 252"/>
                  <a:gd name="T16" fmla="*/ 260 w 490"/>
                  <a:gd name="T17" fmla="*/ 184 h 252"/>
                  <a:gd name="T18" fmla="*/ 220 w 490"/>
                  <a:gd name="T19" fmla="*/ 206 h 252"/>
                  <a:gd name="T20" fmla="*/ 164 w 490"/>
                  <a:gd name="T21" fmla="*/ 216 h 252"/>
                  <a:gd name="T22" fmla="*/ 206 w 490"/>
                  <a:gd name="T23" fmla="*/ 232 h 252"/>
                  <a:gd name="T24" fmla="*/ 224 w 490"/>
                  <a:gd name="T25" fmla="*/ 236 h 252"/>
                  <a:gd name="T26" fmla="*/ 172 w 490"/>
                  <a:gd name="T27" fmla="*/ 252 h 252"/>
                  <a:gd name="T28" fmla="*/ 138 w 490"/>
                  <a:gd name="T29" fmla="*/ 238 h 252"/>
                  <a:gd name="T30" fmla="*/ 88 w 490"/>
                  <a:gd name="T31" fmla="*/ 244 h 252"/>
                  <a:gd name="T32" fmla="*/ 62 w 490"/>
                  <a:gd name="T33" fmla="*/ 244 h 252"/>
                  <a:gd name="T34" fmla="*/ 42 w 490"/>
                  <a:gd name="T35" fmla="*/ 224 h 252"/>
                  <a:gd name="T36" fmla="*/ 80 w 490"/>
                  <a:gd name="T37" fmla="*/ 212 h 252"/>
                  <a:gd name="T38" fmla="*/ 88 w 490"/>
                  <a:gd name="T39" fmla="*/ 196 h 252"/>
                  <a:gd name="T40" fmla="*/ 132 w 490"/>
                  <a:gd name="T41" fmla="*/ 212 h 252"/>
                  <a:gd name="T42" fmla="*/ 140 w 490"/>
                  <a:gd name="T43" fmla="*/ 194 h 252"/>
                  <a:gd name="T44" fmla="*/ 108 w 490"/>
                  <a:gd name="T45" fmla="*/ 194 h 252"/>
                  <a:gd name="T46" fmla="*/ 106 w 490"/>
                  <a:gd name="T47" fmla="*/ 180 h 252"/>
                  <a:gd name="T48" fmla="*/ 68 w 490"/>
                  <a:gd name="T49" fmla="*/ 176 h 252"/>
                  <a:gd name="T50" fmla="*/ 114 w 490"/>
                  <a:gd name="T51" fmla="*/ 160 h 252"/>
                  <a:gd name="T52" fmla="*/ 160 w 490"/>
                  <a:gd name="T53" fmla="*/ 158 h 252"/>
                  <a:gd name="T54" fmla="*/ 114 w 490"/>
                  <a:gd name="T55" fmla="*/ 138 h 252"/>
                  <a:gd name="T56" fmla="*/ 86 w 490"/>
                  <a:gd name="T57" fmla="*/ 114 h 252"/>
                  <a:gd name="T58" fmla="*/ 144 w 490"/>
                  <a:gd name="T59" fmla="*/ 120 h 252"/>
                  <a:gd name="T60" fmla="*/ 166 w 490"/>
                  <a:gd name="T61" fmla="*/ 126 h 252"/>
                  <a:gd name="T62" fmla="*/ 168 w 490"/>
                  <a:gd name="T63" fmla="*/ 104 h 252"/>
                  <a:gd name="T64" fmla="*/ 208 w 490"/>
                  <a:gd name="T65" fmla="*/ 86 h 252"/>
                  <a:gd name="T66" fmla="*/ 226 w 490"/>
                  <a:gd name="T67" fmla="*/ 68 h 252"/>
                  <a:gd name="T68" fmla="*/ 162 w 490"/>
                  <a:gd name="T69" fmla="*/ 96 h 252"/>
                  <a:gd name="T70" fmla="*/ 128 w 490"/>
                  <a:gd name="T71" fmla="*/ 100 h 252"/>
                  <a:gd name="T72" fmla="*/ 98 w 490"/>
                  <a:gd name="T73" fmla="*/ 82 h 252"/>
                  <a:gd name="T74" fmla="*/ 62 w 490"/>
                  <a:gd name="T75" fmla="*/ 78 h 252"/>
                  <a:gd name="T76" fmla="*/ 48 w 490"/>
                  <a:gd name="T77" fmla="*/ 66 h 252"/>
                  <a:gd name="T78" fmla="*/ 32 w 490"/>
                  <a:gd name="T79" fmla="*/ 66 h 252"/>
                  <a:gd name="T80" fmla="*/ 20 w 490"/>
                  <a:gd name="T81" fmla="*/ 56 h 252"/>
                  <a:gd name="T82" fmla="*/ 36 w 490"/>
                  <a:gd name="T83" fmla="*/ 50 h 252"/>
                  <a:gd name="T84" fmla="*/ 80 w 490"/>
                  <a:gd name="T85" fmla="*/ 46 h 252"/>
                  <a:gd name="T86" fmla="*/ 102 w 490"/>
                  <a:gd name="T87" fmla="*/ 28 h 252"/>
                  <a:gd name="T88" fmla="*/ 168 w 490"/>
                  <a:gd name="T89" fmla="*/ 40 h 252"/>
                  <a:gd name="T90" fmla="*/ 164 w 490"/>
                  <a:gd name="T91" fmla="*/ 18 h 252"/>
                  <a:gd name="T92" fmla="*/ 216 w 490"/>
                  <a:gd name="T93" fmla="*/ 10 h 252"/>
                  <a:gd name="T94" fmla="*/ 254 w 490"/>
                  <a:gd name="T95" fmla="*/ 22 h 252"/>
                  <a:gd name="T96" fmla="*/ 278 w 490"/>
                  <a:gd name="T97" fmla="*/ 4 h 252"/>
                  <a:gd name="T98" fmla="*/ 298 w 490"/>
                  <a:gd name="T99" fmla="*/ 2 h 252"/>
                  <a:gd name="T100" fmla="*/ 350 w 490"/>
                  <a:gd name="T101" fmla="*/ 2 h 252"/>
                  <a:gd name="T102" fmla="*/ 388 w 490"/>
                  <a:gd name="T103" fmla="*/ 16 h 252"/>
                  <a:gd name="T104" fmla="*/ 452 w 490"/>
                  <a:gd name="T105" fmla="*/ 14 h 252"/>
                  <a:gd name="T106" fmla="*/ 482 w 490"/>
                  <a:gd name="T107" fmla="*/ 40 h 252"/>
                  <a:gd name="T108" fmla="*/ 376 w 490"/>
                  <a:gd name="T109" fmla="*/ 62 h 252"/>
                  <a:gd name="T110" fmla="*/ 398 w 490"/>
                  <a:gd name="T111" fmla="*/ 70 h 25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90" h="252">
                    <a:moveTo>
                      <a:pt x="434" y="68"/>
                    </a:moveTo>
                    <a:lnTo>
                      <a:pt x="412" y="76"/>
                    </a:lnTo>
                    <a:lnTo>
                      <a:pt x="396" y="86"/>
                    </a:lnTo>
                    <a:lnTo>
                      <a:pt x="370" y="94"/>
                    </a:lnTo>
                    <a:lnTo>
                      <a:pt x="352" y="108"/>
                    </a:lnTo>
                    <a:lnTo>
                      <a:pt x="340" y="108"/>
                    </a:lnTo>
                    <a:lnTo>
                      <a:pt x="336" y="120"/>
                    </a:lnTo>
                    <a:lnTo>
                      <a:pt x="324" y="130"/>
                    </a:lnTo>
                    <a:lnTo>
                      <a:pt x="308" y="134"/>
                    </a:lnTo>
                    <a:lnTo>
                      <a:pt x="300" y="128"/>
                    </a:lnTo>
                    <a:lnTo>
                      <a:pt x="286" y="124"/>
                    </a:lnTo>
                    <a:lnTo>
                      <a:pt x="280" y="126"/>
                    </a:lnTo>
                    <a:lnTo>
                      <a:pt x="288" y="130"/>
                    </a:lnTo>
                    <a:lnTo>
                      <a:pt x="296" y="132"/>
                    </a:lnTo>
                    <a:lnTo>
                      <a:pt x="296" y="136"/>
                    </a:lnTo>
                    <a:lnTo>
                      <a:pt x="296" y="138"/>
                    </a:lnTo>
                    <a:lnTo>
                      <a:pt x="294" y="138"/>
                    </a:lnTo>
                    <a:lnTo>
                      <a:pt x="286" y="138"/>
                    </a:lnTo>
                    <a:lnTo>
                      <a:pt x="276" y="142"/>
                    </a:lnTo>
                    <a:lnTo>
                      <a:pt x="264" y="140"/>
                    </a:lnTo>
                    <a:lnTo>
                      <a:pt x="246" y="138"/>
                    </a:lnTo>
                    <a:lnTo>
                      <a:pt x="234" y="142"/>
                    </a:lnTo>
                    <a:lnTo>
                      <a:pt x="240" y="148"/>
                    </a:lnTo>
                    <a:lnTo>
                      <a:pt x="254" y="148"/>
                    </a:lnTo>
                    <a:lnTo>
                      <a:pt x="272" y="148"/>
                    </a:lnTo>
                    <a:lnTo>
                      <a:pt x="276" y="154"/>
                    </a:lnTo>
                    <a:lnTo>
                      <a:pt x="268" y="154"/>
                    </a:lnTo>
                    <a:lnTo>
                      <a:pt x="254" y="154"/>
                    </a:lnTo>
                    <a:lnTo>
                      <a:pt x="256" y="160"/>
                    </a:lnTo>
                    <a:lnTo>
                      <a:pt x="272" y="162"/>
                    </a:lnTo>
                    <a:lnTo>
                      <a:pt x="272" y="168"/>
                    </a:lnTo>
                    <a:lnTo>
                      <a:pt x="268" y="170"/>
                    </a:lnTo>
                    <a:lnTo>
                      <a:pt x="250" y="168"/>
                    </a:lnTo>
                    <a:lnTo>
                      <a:pt x="254" y="174"/>
                    </a:lnTo>
                    <a:lnTo>
                      <a:pt x="266" y="180"/>
                    </a:lnTo>
                    <a:lnTo>
                      <a:pt x="260" y="184"/>
                    </a:lnTo>
                    <a:lnTo>
                      <a:pt x="258" y="188"/>
                    </a:lnTo>
                    <a:lnTo>
                      <a:pt x="254" y="192"/>
                    </a:lnTo>
                    <a:lnTo>
                      <a:pt x="224" y="194"/>
                    </a:lnTo>
                    <a:lnTo>
                      <a:pt x="220" y="206"/>
                    </a:lnTo>
                    <a:lnTo>
                      <a:pt x="210" y="212"/>
                    </a:lnTo>
                    <a:lnTo>
                      <a:pt x="186" y="212"/>
                    </a:lnTo>
                    <a:lnTo>
                      <a:pt x="166" y="208"/>
                    </a:lnTo>
                    <a:lnTo>
                      <a:pt x="164" y="216"/>
                    </a:lnTo>
                    <a:lnTo>
                      <a:pt x="180" y="220"/>
                    </a:lnTo>
                    <a:lnTo>
                      <a:pt x="202" y="220"/>
                    </a:lnTo>
                    <a:lnTo>
                      <a:pt x="204" y="226"/>
                    </a:lnTo>
                    <a:lnTo>
                      <a:pt x="206" y="232"/>
                    </a:lnTo>
                    <a:lnTo>
                      <a:pt x="214" y="226"/>
                    </a:lnTo>
                    <a:lnTo>
                      <a:pt x="218" y="222"/>
                    </a:lnTo>
                    <a:lnTo>
                      <a:pt x="222" y="226"/>
                    </a:lnTo>
                    <a:lnTo>
                      <a:pt x="224" y="236"/>
                    </a:lnTo>
                    <a:lnTo>
                      <a:pt x="218" y="240"/>
                    </a:lnTo>
                    <a:lnTo>
                      <a:pt x="204" y="244"/>
                    </a:lnTo>
                    <a:lnTo>
                      <a:pt x="188" y="250"/>
                    </a:lnTo>
                    <a:lnTo>
                      <a:pt x="172" y="252"/>
                    </a:lnTo>
                    <a:lnTo>
                      <a:pt x="172" y="244"/>
                    </a:lnTo>
                    <a:lnTo>
                      <a:pt x="162" y="240"/>
                    </a:lnTo>
                    <a:lnTo>
                      <a:pt x="150" y="242"/>
                    </a:lnTo>
                    <a:lnTo>
                      <a:pt x="138" y="238"/>
                    </a:lnTo>
                    <a:lnTo>
                      <a:pt x="132" y="244"/>
                    </a:lnTo>
                    <a:lnTo>
                      <a:pt x="124" y="238"/>
                    </a:lnTo>
                    <a:lnTo>
                      <a:pt x="120" y="244"/>
                    </a:lnTo>
                    <a:lnTo>
                      <a:pt x="88" y="244"/>
                    </a:lnTo>
                    <a:lnTo>
                      <a:pt x="82" y="238"/>
                    </a:lnTo>
                    <a:lnTo>
                      <a:pt x="72" y="244"/>
                    </a:lnTo>
                    <a:lnTo>
                      <a:pt x="68" y="240"/>
                    </a:lnTo>
                    <a:lnTo>
                      <a:pt x="62" y="244"/>
                    </a:lnTo>
                    <a:lnTo>
                      <a:pt x="56" y="236"/>
                    </a:lnTo>
                    <a:lnTo>
                      <a:pt x="46" y="244"/>
                    </a:lnTo>
                    <a:lnTo>
                      <a:pt x="38" y="236"/>
                    </a:lnTo>
                    <a:lnTo>
                      <a:pt x="42" y="224"/>
                    </a:lnTo>
                    <a:lnTo>
                      <a:pt x="56" y="220"/>
                    </a:lnTo>
                    <a:lnTo>
                      <a:pt x="72" y="220"/>
                    </a:lnTo>
                    <a:lnTo>
                      <a:pt x="84" y="220"/>
                    </a:lnTo>
                    <a:lnTo>
                      <a:pt x="80" y="212"/>
                    </a:lnTo>
                    <a:lnTo>
                      <a:pt x="70" y="212"/>
                    </a:lnTo>
                    <a:lnTo>
                      <a:pt x="62" y="204"/>
                    </a:lnTo>
                    <a:lnTo>
                      <a:pt x="62" y="196"/>
                    </a:lnTo>
                    <a:lnTo>
                      <a:pt x="88" y="196"/>
                    </a:lnTo>
                    <a:lnTo>
                      <a:pt x="94" y="204"/>
                    </a:lnTo>
                    <a:lnTo>
                      <a:pt x="102" y="210"/>
                    </a:lnTo>
                    <a:lnTo>
                      <a:pt x="120" y="212"/>
                    </a:lnTo>
                    <a:lnTo>
                      <a:pt x="132" y="212"/>
                    </a:lnTo>
                    <a:lnTo>
                      <a:pt x="146" y="202"/>
                    </a:lnTo>
                    <a:lnTo>
                      <a:pt x="152" y="190"/>
                    </a:lnTo>
                    <a:lnTo>
                      <a:pt x="148" y="188"/>
                    </a:lnTo>
                    <a:lnTo>
                      <a:pt x="140" y="194"/>
                    </a:lnTo>
                    <a:lnTo>
                      <a:pt x="132" y="202"/>
                    </a:lnTo>
                    <a:lnTo>
                      <a:pt x="122" y="206"/>
                    </a:lnTo>
                    <a:lnTo>
                      <a:pt x="104" y="200"/>
                    </a:lnTo>
                    <a:lnTo>
                      <a:pt x="108" y="194"/>
                    </a:lnTo>
                    <a:lnTo>
                      <a:pt x="118" y="186"/>
                    </a:lnTo>
                    <a:lnTo>
                      <a:pt x="116" y="182"/>
                    </a:lnTo>
                    <a:lnTo>
                      <a:pt x="114" y="174"/>
                    </a:lnTo>
                    <a:lnTo>
                      <a:pt x="106" y="180"/>
                    </a:lnTo>
                    <a:lnTo>
                      <a:pt x="100" y="186"/>
                    </a:lnTo>
                    <a:lnTo>
                      <a:pt x="88" y="182"/>
                    </a:lnTo>
                    <a:lnTo>
                      <a:pt x="76" y="184"/>
                    </a:lnTo>
                    <a:lnTo>
                      <a:pt x="68" y="176"/>
                    </a:lnTo>
                    <a:lnTo>
                      <a:pt x="78" y="166"/>
                    </a:lnTo>
                    <a:lnTo>
                      <a:pt x="86" y="162"/>
                    </a:lnTo>
                    <a:lnTo>
                      <a:pt x="104" y="162"/>
                    </a:lnTo>
                    <a:lnTo>
                      <a:pt x="114" y="160"/>
                    </a:lnTo>
                    <a:lnTo>
                      <a:pt x="126" y="162"/>
                    </a:lnTo>
                    <a:lnTo>
                      <a:pt x="138" y="166"/>
                    </a:lnTo>
                    <a:lnTo>
                      <a:pt x="150" y="166"/>
                    </a:lnTo>
                    <a:lnTo>
                      <a:pt x="160" y="158"/>
                    </a:lnTo>
                    <a:lnTo>
                      <a:pt x="154" y="156"/>
                    </a:lnTo>
                    <a:lnTo>
                      <a:pt x="142" y="158"/>
                    </a:lnTo>
                    <a:lnTo>
                      <a:pt x="126" y="154"/>
                    </a:lnTo>
                    <a:lnTo>
                      <a:pt x="114" y="138"/>
                    </a:lnTo>
                    <a:lnTo>
                      <a:pt x="106" y="130"/>
                    </a:lnTo>
                    <a:lnTo>
                      <a:pt x="94" y="130"/>
                    </a:lnTo>
                    <a:lnTo>
                      <a:pt x="86" y="128"/>
                    </a:lnTo>
                    <a:lnTo>
                      <a:pt x="86" y="114"/>
                    </a:lnTo>
                    <a:lnTo>
                      <a:pt x="90" y="106"/>
                    </a:lnTo>
                    <a:lnTo>
                      <a:pt x="108" y="112"/>
                    </a:lnTo>
                    <a:lnTo>
                      <a:pt x="130" y="110"/>
                    </a:lnTo>
                    <a:lnTo>
                      <a:pt x="144" y="120"/>
                    </a:lnTo>
                    <a:lnTo>
                      <a:pt x="156" y="128"/>
                    </a:lnTo>
                    <a:lnTo>
                      <a:pt x="166" y="134"/>
                    </a:lnTo>
                    <a:lnTo>
                      <a:pt x="180" y="130"/>
                    </a:lnTo>
                    <a:lnTo>
                      <a:pt x="166" y="126"/>
                    </a:lnTo>
                    <a:lnTo>
                      <a:pt x="156" y="118"/>
                    </a:lnTo>
                    <a:lnTo>
                      <a:pt x="140" y="110"/>
                    </a:lnTo>
                    <a:lnTo>
                      <a:pt x="146" y="104"/>
                    </a:lnTo>
                    <a:lnTo>
                      <a:pt x="168" y="104"/>
                    </a:lnTo>
                    <a:lnTo>
                      <a:pt x="194" y="102"/>
                    </a:lnTo>
                    <a:lnTo>
                      <a:pt x="206" y="94"/>
                    </a:lnTo>
                    <a:lnTo>
                      <a:pt x="216" y="88"/>
                    </a:lnTo>
                    <a:lnTo>
                      <a:pt x="208" y="86"/>
                    </a:lnTo>
                    <a:lnTo>
                      <a:pt x="216" y="80"/>
                    </a:lnTo>
                    <a:lnTo>
                      <a:pt x="224" y="74"/>
                    </a:lnTo>
                    <a:lnTo>
                      <a:pt x="232" y="70"/>
                    </a:lnTo>
                    <a:lnTo>
                      <a:pt x="226" y="68"/>
                    </a:lnTo>
                    <a:lnTo>
                      <a:pt x="206" y="76"/>
                    </a:lnTo>
                    <a:lnTo>
                      <a:pt x="196" y="86"/>
                    </a:lnTo>
                    <a:lnTo>
                      <a:pt x="182" y="96"/>
                    </a:lnTo>
                    <a:lnTo>
                      <a:pt x="162" y="96"/>
                    </a:lnTo>
                    <a:lnTo>
                      <a:pt x="144" y="98"/>
                    </a:lnTo>
                    <a:lnTo>
                      <a:pt x="138" y="92"/>
                    </a:lnTo>
                    <a:lnTo>
                      <a:pt x="132" y="92"/>
                    </a:lnTo>
                    <a:lnTo>
                      <a:pt x="128" y="100"/>
                    </a:lnTo>
                    <a:lnTo>
                      <a:pt x="110" y="102"/>
                    </a:lnTo>
                    <a:lnTo>
                      <a:pt x="84" y="98"/>
                    </a:lnTo>
                    <a:lnTo>
                      <a:pt x="90" y="88"/>
                    </a:lnTo>
                    <a:lnTo>
                      <a:pt x="98" y="82"/>
                    </a:lnTo>
                    <a:lnTo>
                      <a:pt x="104" y="76"/>
                    </a:lnTo>
                    <a:lnTo>
                      <a:pt x="96" y="72"/>
                    </a:lnTo>
                    <a:lnTo>
                      <a:pt x="80" y="78"/>
                    </a:lnTo>
                    <a:lnTo>
                      <a:pt x="62" y="78"/>
                    </a:lnTo>
                    <a:lnTo>
                      <a:pt x="38" y="80"/>
                    </a:lnTo>
                    <a:lnTo>
                      <a:pt x="26" y="76"/>
                    </a:lnTo>
                    <a:lnTo>
                      <a:pt x="34" y="72"/>
                    </a:lnTo>
                    <a:lnTo>
                      <a:pt x="48" y="66"/>
                    </a:lnTo>
                    <a:lnTo>
                      <a:pt x="60" y="64"/>
                    </a:lnTo>
                    <a:lnTo>
                      <a:pt x="52" y="62"/>
                    </a:lnTo>
                    <a:lnTo>
                      <a:pt x="40" y="62"/>
                    </a:lnTo>
                    <a:lnTo>
                      <a:pt x="32" y="66"/>
                    </a:lnTo>
                    <a:lnTo>
                      <a:pt x="20" y="70"/>
                    </a:lnTo>
                    <a:lnTo>
                      <a:pt x="22" y="64"/>
                    </a:lnTo>
                    <a:lnTo>
                      <a:pt x="28" y="60"/>
                    </a:lnTo>
                    <a:lnTo>
                      <a:pt x="20" y="56"/>
                    </a:lnTo>
                    <a:lnTo>
                      <a:pt x="14" y="60"/>
                    </a:lnTo>
                    <a:lnTo>
                      <a:pt x="0" y="60"/>
                    </a:lnTo>
                    <a:lnTo>
                      <a:pt x="12" y="50"/>
                    </a:lnTo>
                    <a:lnTo>
                      <a:pt x="36" y="50"/>
                    </a:lnTo>
                    <a:lnTo>
                      <a:pt x="46" y="46"/>
                    </a:lnTo>
                    <a:lnTo>
                      <a:pt x="54" y="42"/>
                    </a:lnTo>
                    <a:lnTo>
                      <a:pt x="72" y="42"/>
                    </a:lnTo>
                    <a:lnTo>
                      <a:pt x="80" y="46"/>
                    </a:lnTo>
                    <a:lnTo>
                      <a:pt x="94" y="46"/>
                    </a:lnTo>
                    <a:lnTo>
                      <a:pt x="106" y="46"/>
                    </a:lnTo>
                    <a:lnTo>
                      <a:pt x="98" y="36"/>
                    </a:lnTo>
                    <a:lnTo>
                      <a:pt x="102" y="28"/>
                    </a:lnTo>
                    <a:lnTo>
                      <a:pt x="118" y="28"/>
                    </a:lnTo>
                    <a:lnTo>
                      <a:pt x="130" y="34"/>
                    </a:lnTo>
                    <a:lnTo>
                      <a:pt x="148" y="38"/>
                    </a:lnTo>
                    <a:lnTo>
                      <a:pt x="168" y="40"/>
                    </a:lnTo>
                    <a:lnTo>
                      <a:pt x="156" y="32"/>
                    </a:lnTo>
                    <a:lnTo>
                      <a:pt x="146" y="26"/>
                    </a:lnTo>
                    <a:lnTo>
                      <a:pt x="150" y="20"/>
                    </a:lnTo>
                    <a:lnTo>
                      <a:pt x="164" y="18"/>
                    </a:lnTo>
                    <a:lnTo>
                      <a:pt x="170" y="14"/>
                    </a:lnTo>
                    <a:lnTo>
                      <a:pt x="184" y="14"/>
                    </a:lnTo>
                    <a:lnTo>
                      <a:pt x="198" y="8"/>
                    </a:lnTo>
                    <a:lnTo>
                      <a:pt x="216" y="10"/>
                    </a:lnTo>
                    <a:lnTo>
                      <a:pt x="228" y="14"/>
                    </a:lnTo>
                    <a:lnTo>
                      <a:pt x="236" y="18"/>
                    </a:lnTo>
                    <a:lnTo>
                      <a:pt x="246" y="26"/>
                    </a:lnTo>
                    <a:lnTo>
                      <a:pt x="254" y="22"/>
                    </a:lnTo>
                    <a:lnTo>
                      <a:pt x="246" y="14"/>
                    </a:lnTo>
                    <a:lnTo>
                      <a:pt x="238" y="6"/>
                    </a:lnTo>
                    <a:lnTo>
                      <a:pt x="236" y="0"/>
                    </a:lnTo>
                    <a:lnTo>
                      <a:pt x="278" y="4"/>
                    </a:lnTo>
                    <a:lnTo>
                      <a:pt x="284" y="12"/>
                    </a:lnTo>
                    <a:lnTo>
                      <a:pt x="304" y="18"/>
                    </a:lnTo>
                    <a:lnTo>
                      <a:pt x="296" y="10"/>
                    </a:lnTo>
                    <a:lnTo>
                      <a:pt x="298" y="2"/>
                    </a:lnTo>
                    <a:lnTo>
                      <a:pt x="318" y="4"/>
                    </a:lnTo>
                    <a:lnTo>
                      <a:pt x="326" y="10"/>
                    </a:lnTo>
                    <a:lnTo>
                      <a:pt x="330" y="4"/>
                    </a:lnTo>
                    <a:lnTo>
                      <a:pt x="350" y="2"/>
                    </a:lnTo>
                    <a:lnTo>
                      <a:pt x="366" y="6"/>
                    </a:lnTo>
                    <a:lnTo>
                      <a:pt x="406" y="8"/>
                    </a:lnTo>
                    <a:lnTo>
                      <a:pt x="404" y="12"/>
                    </a:lnTo>
                    <a:lnTo>
                      <a:pt x="388" y="16"/>
                    </a:lnTo>
                    <a:lnTo>
                      <a:pt x="388" y="20"/>
                    </a:lnTo>
                    <a:lnTo>
                      <a:pt x="410" y="14"/>
                    </a:lnTo>
                    <a:lnTo>
                      <a:pt x="434" y="14"/>
                    </a:lnTo>
                    <a:lnTo>
                      <a:pt x="452" y="14"/>
                    </a:lnTo>
                    <a:lnTo>
                      <a:pt x="460" y="26"/>
                    </a:lnTo>
                    <a:lnTo>
                      <a:pt x="484" y="26"/>
                    </a:lnTo>
                    <a:lnTo>
                      <a:pt x="490" y="36"/>
                    </a:lnTo>
                    <a:lnTo>
                      <a:pt x="482" y="40"/>
                    </a:lnTo>
                    <a:lnTo>
                      <a:pt x="458" y="48"/>
                    </a:lnTo>
                    <a:lnTo>
                      <a:pt x="442" y="56"/>
                    </a:lnTo>
                    <a:lnTo>
                      <a:pt x="382" y="58"/>
                    </a:lnTo>
                    <a:lnTo>
                      <a:pt x="376" y="62"/>
                    </a:lnTo>
                    <a:lnTo>
                      <a:pt x="398" y="64"/>
                    </a:lnTo>
                    <a:lnTo>
                      <a:pt x="388" y="66"/>
                    </a:lnTo>
                    <a:lnTo>
                      <a:pt x="368" y="74"/>
                    </a:lnTo>
                    <a:lnTo>
                      <a:pt x="398" y="70"/>
                    </a:lnTo>
                    <a:lnTo>
                      <a:pt x="418" y="64"/>
                    </a:lnTo>
                    <a:lnTo>
                      <a:pt x="432" y="64"/>
                    </a:lnTo>
                    <a:lnTo>
                      <a:pt x="434" y="68"/>
                    </a:lnTo>
                    <a:close/>
                  </a:path>
                </a:pathLst>
              </a:custGeom>
              <a:solidFill>
                <a:srgbClr val="FFFFFF"/>
              </a:solidFill>
              <a:ln w="7938">
                <a:solidFill>
                  <a:schemeClr val="tx1"/>
                </a:solidFill>
                <a:prstDash val="solid"/>
                <a:round/>
                <a:headEnd/>
                <a:tailEnd/>
              </a:ln>
            </p:spPr>
            <p:txBody>
              <a:bodyPr/>
              <a:lstStyle/>
              <a:p>
                <a:endParaRPr lang="en-GB"/>
              </a:p>
            </p:txBody>
          </p:sp>
          <p:sp>
            <p:nvSpPr>
              <p:cNvPr id="2303" name="Freeform 17"/>
              <p:cNvSpPr>
                <a:spLocks/>
              </p:cNvSpPr>
              <p:nvPr/>
            </p:nvSpPr>
            <p:spPr bwMode="auto">
              <a:xfrm>
                <a:off x="464" y="1171"/>
                <a:ext cx="1350" cy="690"/>
              </a:xfrm>
              <a:custGeom>
                <a:avLst/>
                <a:gdLst>
                  <a:gd name="T0" fmla="*/ 1210 w 1350"/>
                  <a:gd name="T1" fmla="*/ 602 h 690"/>
                  <a:gd name="T2" fmla="*/ 1278 w 1350"/>
                  <a:gd name="T3" fmla="*/ 596 h 690"/>
                  <a:gd name="T4" fmla="*/ 1258 w 1350"/>
                  <a:gd name="T5" fmla="*/ 630 h 690"/>
                  <a:gd name="T6" fmla="*/ 1188 w 1350"/>
                  <a:gd name="T7" fmla="*/ 656 h 690"/>
                  <a:gd name="T8" fmla="*/ 1214 w 1350"/>
                  <a:gd name="T9" fmla="*/ 620 h 690"/>
                  <a:gd name="T10" fmla="*/ 1160 w 1350"/>
                  <a:gd name="T11" fmla="*/ 612 h 690"/>
                  <a:gd name="T12" fmla="*/ 1118 w 1350"/>
                  <a:gd name="T13" fmla="*/ 612 h 690"/>
                  <a:gd name="T14" fmla="*/ 1014 w 1350"/>
                  <a:gd name="T15" fmla="*/ 652 h 690"/>
                  <a:gd name="T16" fmla="*/ 980 w 1350"/>
                  <a:gd name="T17" fmla="*/ 668 h 690"/>
                  <a:gd name="T18" fmla="*/ 920 w 1350"/>
                  <a:gd name="T19" fmla="*/ 688 h 690"/>
                  <a:gd name="T20" fmla="*/ 940 w 1350"/>
                  <a:gd name="T21" fmla="*/ 648 h 690"/>
                  <a:gd name="T22" fmla="*/ 962 w 1350"/>
                  <a:gd name="T23" fmla="*/ 622 h 690"/>
                  <a:gd name="T24" fmla="*/ 892 w 1350"/>
                  <a:gd name="T25" fmla="*/ 590 h 690"/>
                  <a:gd name="T26" fmla="*/ 844 w 1350"/>
                  <a:gd name="T27" fmla="*/ 554 h 690"/>
                  <a:gd name="T28" fmla="*/ 786 w 1350"/>
                  <a:gd name="T29" fmla="*/ 568 h 690"/>
                  <a:gd name="T30" fmla="*/ 722 w 1350"/>
                  <a:gd name="T31" fmla="*/ 544 h 690"/>
                  <a:gd name="T32" fmla="*/ 250 w 1350"/>
                  <a:gd name="T33" fmla="*/ 516 h 690"/>
                  <a:gd name="T34" fmla="*/ 208 w 1350"/>
                  <a:gd name="T35" fmla="*/ 486 h 690"/>
                  <a:gd name="T36" fmla="*/ 194 w 1350"/>
                  <a:gd name="T37" fmla="*/ 448 h 690"/>
                  <a:gd name="T38" fmla="*/ 180 w 1350"/>
                  <a:gd name="T39" fmla="*/ 420 h 690"/>
                  <a:gd name="T40" fmla="*/ 136 w 1350"/>
                  <a:gd name="T41" fmla="*/ 372 h 690"/>
                  <a:gd name="T42" fmla="*/ 58 w 1350"/>
                  <a:gd name="T43" fmla="*/ 330 h 690"/>
                  <a:gd name="T44" fmla="*/ 18 w 1350"/>
                  <a:gd name="T45" fmla="*/ 64 h 690"/>
                  <a:gd name="T46" fmla="*/ 138 w 1350"/>
                  <a:gd name="T47" fmla="*/ 60 h 690"/>
                  <a:gd name="T48" fmla="*/ 230 w 1350"/>
                  <a:gd name="T49" fmla="*/ 64 h 690"/>
                  <a:gd name="T50" fmla="*/ 328 w 1350"/>
                  <a:gd name="T51" fmla="*/ 66 h 690"/>
                  <a:gd name="T52" fmla="*/ 410 w 1350"/>
                  <a:gd name="T53" fmla="*/ 110 h 690"/>
                  <a:gd name="T54" fmla="*/ 528 w 1350"/>
                  <a:gd name="T55" fmla="*/ 142 h 690"/>
                  <a:gd name="T56" fmla="*/ 600 w 1350"/>
                  <a:gd name="T57" fmla="*/ 112 h 690"/>
                  <a:gd name="T58" fmla="*/ 676 w 1350"/>
                  <a:gd name="T59" fmla="*/ 106 h 690"/>
                  <a:gd name="T60" fmla="*/ 716 w 1350"/>
                  <a:gd name="T61" fmla="*/ 134 h 690"/>
                  <a:gd name="T62" fmla="*/ 740 w 1350"/>
                  <a:gd name="T63" fmla="*/ 64 h 690"/>
                  <a:gd name="T64" fmla="*/ 718 w 1350"/>
                  <a:gd name="T65" fmla="*/ 12 h 690"/>
                  <a:gd name="T66" fmla="*/ 776 w 1350"/>
                  <a:gd name="T67" fmla="*/ 48 h 690"/>
                  <a:gd name="T68" fmla="*/ 812 w 1350"/>
                  <a:gd name="T69" fmla="*/ 98 h 690"/>
                  <a:gd name="T70" fmla="*/ 834 w 1350"/>
                  <a:gd name="T71" fmla="*/ 112 h 690"/>
                  <a:gd name="T72" fmla="*/ 886 w 1350"/>
                  <a:gd name="T73" fmla="*/ 74 h 690"/>
                  <a:gd name="T74" fmla="*/ 940 w 1350"/>
                  <a:gd name="T75" fmla="*/ 94 h 690"/>
                  <a:gd name="T76" fmla="*/ 916 w 1350"/>
                  <a:gd name="T77" fmla="*/ 152 h 690"/>
                  <a:gd name="T78" fmla="*/ 870 w 1350"/>
                  <a:gd name="T79" fmla="*/ 156 h 690"/>
                  <a:gd name="T80" fmla="*/ 816 w 1350"/>
                  <a:gd name="T81" fmla="*/ 172 h 690"/>
                  <a:gd name="T82" fmla="*/ 830 w 1350"/>
                  <a:gd name="T83" fmla="*/ 210 h 690"/>
                  <a:gd name="T84" fmla="*/ 778 w 1350"/>
                  <a:gd name="T85" fmla="*/ 222 h 690"/>
                  <a:gd name="T86" fmla="*/ 736 w 1350"/>
                  <a:gd name="T87" fmla="*/ 336 h 690"/>
                  <a:gd name="T88" fmla="*/ 800 w 1350"/>
                  <a:gd name="T89" fmla="*/ 374 h 690"/>
                  <a:gd name="T90" fmla="*/ 904 w 1350"/>
                  <a:gd name="T91" fmla="*/ 418 h 690"/>
                  <a:gd name="T92" fmla="*/ 944 w 1350"/>
                  <a:gd name="T93" fmla="*/ 484 h 690"/>
                  <a:gd name="T94" fmla="*/ 984 w 1350"/>
                  <a:gd name="T95" fmla="*/ 462 h 690"/>
                  <a:gd name="T96" fmla="*/ 1020 w 1350"/>
                  <a:gd name="T97" fmla="*/ 372 h 690"/>
                  <a:gd name="T98" fmla="*/ 1004 w 1350"/>
                  <a:gd name="T99" fmla="*/ 304 h 690"/>
                  <a:gd name="T100" fmla="*/ 1044 w 1350"/>
                  <a:gd name="T101" fmla="*/ 258 h 690"/>
                  <a:gd name="T102" fmla="*/ 1134 w 1350"/>
                  <a:gd name="T103" fmla="*/ 290 h 690"/>
                  <a:gd name="T104" fmla="*/ 1168 w 1350"/>
                  <a:gd name="T105" fmla="*/ 352 h 690"/>
                  <a:gd name="T106" fmla="*/ 1228 w 1350"/>
                  <a:gd name="T107" fmla="*/ 328 h 690"/>
                  <a:gd name="T108" fmla="*/ 1256 w 1350"/>
                  <a:gd name="T109" fmla="*/ 398 h 690"/>
                  <a:gd name="T110" fmla="*/ 1318 w 1350"/>
                  <a:gd name="T111" fmla="*/ 430 h 690"/>
                  <a:gd name="T112" fmla="*/ 1284 w 1350"/>
                  <a:gd name="T113" fmla="*/ 458 h 690"/>
                  <a:gd name="T114" fmla="*/ 1348 w 1350"/>
                  <a:gd name="T115" fmla="*/ 458 h 690"/>
                  <a:gd name="T116" fmla="*/ 1286 w 1350"/>
                  <a:gd name="T117" fmla="*/ 524 h 690"/>
                  <a:gd name="T118" fmla="*/ 1152 w 1350"/>
                  <a:gd name="T119" fmla="*/ 548 h 690"/>
                  <a:gd name="T120" fmla="*/ 1116 w 1350"/>
                  <a:gd name="T121" fmla="*/ 590 h 690"/>
                  <a:gd name="T122" fmla="*/ 1202 w 1350"/>
                  <a:gd name="T123" fmla="*/ 548 h 69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350" h="690">
                    <a:moveTo>
                      <a:pt x="1218" y="562"/>
                    </a:moveTo>
                    <a:lnTo>
                      <a:pt x="1214" y="568"/>
                    </a:lnTo>
                    <a:lnTo>
                      <a:pt x="1204" y="570"/>
                    </a:lnTo>
                    <a:lnTo>
                      <a:pt x="1208" y="580"/>
                    </a:lnTo>
                    <a:lnTo>
                      <a:pt x="1204" y="588"/>
                    </a:lnTo>
                    <a:lnTo>
                      <a:pt x="1206" y="594"/>
                    </a:lnTo>
                    <a:lnTo>
                      <a:pt x="1210" y="602"/>
                    </a:lnTo>
                    <a:lnTo>
                      <a:pt x="1222" y="610"/>
                    </a:lnTo>
                    <a:lnTo>
                      <a:pt x="1236" y="614"/>
                    </a:lnTo>
                    <a:lnTo>
                      <a:pt x="1254" y="614"/>
                    </a:lnTo>
                    <a:lnTo>
                      <a:pt x="1262" y="612"/>
                    </a:lnTo>
                    <a:lnTo>
                      <a:pt x="1266" y="604"/>
                    </a:lnTo>
                    <a:lnTo>
                      <a:pt x="1270" y="596"/>
                    </a:lnTo>
                    <a:lnTo>
                      <a:pt x="1278" y="596"/>
                    </a:lnTo>
                    <a:lnTo>
                      <a:pt x="1278" y="604"/>
                    </a:lnTo>
                    <a:lnTo>
                      <a:pt x="1284" y="608"/>
                    </a:lnTo>
                    <a:lnTo>
                      <a:pt x="1284" y="616"/>
                    </a:lnTo>
                    <a:lnTo>
                      <a:pt x="1274" y="616"/>
                    </a:lnTo>
                    <a:lnTo>
                      <a:pt x="1268" y="616"/>
                    </a:lnTo>
                    <a:lnTo>
                      <a:pt x="1262" y="626"/>
                    </a:lnTo>
                    <a:lnTo>
                      <a:pt x="1258" y="630"/>
                    </a:lnTo>
                    <a:lnTo>
                      <a:pt x="1246" y="634"/>
                    </a:lnTo>
                    <a:lnTo>
                      <a:pt x="1230" y="640"/>
                    </a:lnTo>
                    <a:lnTo>
                      <a:pt x="1220" y="640"/>
                    </a:lnTo>
                    <a:lnTo>
                      <a:pt x="1212" y="648"/>
                    </a:lnTo>
                    <a:lnTo>
                      <a:pt x="1204" y="656"/>
                    </a:lnTo>
                    <a:lnTo>
                      <a:pt x="1198" y="662"/>
                    </a:lnTo>
                    <a:lnTo>
                      <a:pt x="1188" y="656"/>
                    </a:lnTo>
                    <a:lnTo>
                      <a:pt x="1186" y="648"/>
                    </a:lnTo>
                    <a:lnTo>
                      <a:pt x="1190" y="640"/>
                    </a:lnTo>
                    <a:lnTo>
                      <a:pt x="1202" y="632"/>
                    </a:lnTo>
                    <a:lnTo>
                      <a:pt x="1214" y="628"/>
                    </a:lnTo>
                    <a:lnTo>
                      <a:pt x="1216" y="626"/>
                    </a:lnTo>
                    <a:lnTo>
                      <a:pt x="1216" y="624"/>
                    </a:lnTo>
                    <a:lnTo>
                      <a:pt x="1214" y="620"/>
                    </a:lnTo>
                    <a:lnTo>
                      <a:pt x="1210" y="618"/>
                    </a:lnTo>
                    <a:lnTo>
                      <a:pt x="1198" y="624"/>
                    </a:lnTo>
                    <a:lnTo>
                      <a:pt x="1188" y="628"/>
                    </a:lnTo>
                    <a:lnTo>
                      <a:pt x="1172" y="632"/>
                    </a:lnTo>
                    <a:lnTo>
                      <a:pt x="1168" y="626"/>
                    </a:lnTo>
                    <a:lnTo>
                      <a:pt x="1162" y="620"/>
                    </a:lnTo>
                    <a:lnTo>
                      <a:pt x="1160" y="612"/>
                    </a:lnTo>
                    <a:lnTo>
                      <a:pt x="1162" y="596"/>
                    </a:lnTo>
                    <a:lnTo>
                      <a:pt x="1160" y="588"/>
                    </a:lnTo>
                    <a:lnTo>
                      <a:pt x="1146" y="584"/>
                    </a:lnTo>
                    <a:lnTo>
                      <a:pt x="1138" y="580"/>
                    </a:lnTo>
                    <a:lnTo>
                      <a:pt x="1130" y="588"/>
                    </a:lnTo>
                    <a:lnTo>
                      <a:pt x="1122" y="602"/>
                    </a:lnTo>
                    <a:lnTo>
                      <a:pt x="1118" y="612"/>
                    </a:lnTo>
                    <a:lnTo>
                      <a:pt x="1118" y="618"/>
                    </a:lnTo>
                    <a:lnTo>
                      <a:pt x="1112" y="626"/>
                    </a:lnTo>
                    <a:lnTo>
                      <a:pt x="1100" y="632"/>
                    </a:lnTo>
                    <a:lnTo>
                      <a:pt x="1042" y="632"/>
                    </a:lnTo>
                    <a:lnTo>
                      <a:pt x="1026" y="644"/>
                    </a:lnTo>
                    <a:lnTo>
                      <a:pt x="1020" y="648"/>
                    </a:lnTo>
                    <a:lnTo>
                      <a:pt x="1014" y="652"/>
                    </a:lnTo>
                    <a:lnTo>
                      <a:pt x="1002" y="652"/>
                    </a:lnTo>
                    <a:lnTo>
                      <a:pt x="986" y="652"/>
                    </a:lnTo>
                    <a:lnTo>
                      <a:pt x="980" y="656"/>
                    </a:lnTo>
                    <a:lnTo>
                      <a:pt x="972" y="660"/>
                    </a:lnTo>
                    <a:lnTo>
                      <a:pt x="974" y="664"/>
                    </a:lnTo>
                    <a:lnTo>
                      <a:pt x="982" y="664"/>
                    </a:lnTo>
                    <a:lnTo>
                      <a:pt x="980" y="668"/>
                    </a:lnTo>
                    <a:lnTo>
                      <a:pt x="982" y="672"/>
                    </a:lnTo>
                    <a:lnTo>
                      <a:pt x="964" y="674"/>
                    </a:lnTo>
                    <a:lnTo>
                      <a:pt x="948" y="678"/>
                    </a:lnTo>
                    <a:lnTo>
                      <a:pt x="940" y="680"/>
                    </a:lnTo>
                    <a:lnTo>
                      <a:pt x="932" y="686"/>
                    </a:lnTo>
                    <a:lnTo>
                      <a:pt x="924" y="690"/>
                    </a:lnTo>
                    <a:lnTo>
                      <a:pt x="920" y="688"/>
                    </a:lnTo>
                    <a:lnTo>
                      <a:pt x="920" y="680"/>
                    </a:lnTo>
                    <a:lnTo>
                      <a:pt x="922" y="678"/>
                    </a:lnTo>
                    <a:lnTo>
                      <a:pt x="922" y="670"/>
                    </a:lnTo>
                    <a:lnTo>
                      <a:pt x="928" y="668"/>
                    </a:lnTo>
                    <a:lnTo>
                      <a:pt x="936" y="666"/>
                    </a:lnTo>
                    <a:lnTo>
                      <a:pt x="938" y="656"/>
                    </a:lnTo>
                    <a:lnTo>
                      <a:pt x="940" y="648"/>
                    </a:lnTo>
                    <a:lnTo>
                      <a:pt x="946" y="642"/>
                    </a:lnTo>
                    <a:lnTo>
                      <a:pt x="948" y="636"/>
                    </a:lnTo>
                    <a:lnTo>
                      <a:pt x="952" y="636"/>
                    </a:lnTo>
                    <a:lnTo>
                      <a:pt x="958" y="642"/>
                    </a:lnTo>
                    <a:lnTo>
                      <a:pt x="966" y="640"/>
                    </a:lnTo>
                    <a:lnTo>
                      <a:pt x="968" y="632"/>
                    </a:lnTo>
                    <a:lnTo>
                      <a:pt x="962" y="622"/>
                    </a:lnTo>
                    <a:lnTo>
                      <a:pt x="954" y="614"/>
                    </a:lnTo>
                    <a:lnTo>
                      <a:pt x="942" y="610"/>
                    </a:lnTo>
                    <a:lnTo>
                      <a:pt x="930" y="608"/>
                    </a:lnTo>
                    <a:lnTo>
                      <a:pt x="914" y="608"/>
                    </a:lnTo>
                    <a:lnTo>
                      <a:pt x="902" y="606"/>
                    </a:lnTo>
                    <a:lnTo>
                      <a:pt x="896" y="600"/>
                    </a:lnTo>
                    <a:lnTo>
                      <a:pt x="892" y="590"/>
                    </a:lnTo>
                    <a:lnTo>
                      <a:pt x="888" y="578"/>
                    </a:lnTo>
                    <a:lnTo>
                      <a:pt x="886" y="574"/>
                    </a:lnTo>
                    <a:lnTo>
                      <a:pt x="874" y="574"/>
                    </a:lnTo>
                    <a:lnTo>
                      <a:pt x="870" y="566"/>
                    </a:lnTo>
                    <a:lnTo>
                      <a:pt x="864" y="558"/>
                    </a:lnTo>
                    <a:lnTo>
                      <a:pt x="854" y="558"/>
                    </a:lnTo>
                    <a:lnTo>
                      <a:pt x="844" y="554"/>
                    </a:lnTo>
                    <a:lnTo>
                      <a:pt x="836" y="554"/>
                    </a:lnTo>
                    <a:lnTo>
                      <a:pt x="828" y="560"/>
                    </a:lnTo>
                    <a:lnTo>
                      <a:pt x="818" y="566"/>
                    </a:lnTo>
                    <a:lnTo>
                      <a:pt x="810" y="572"/>
                    </a:lnTo>
                    <a:lnTo>
                      <a:pt x="804" y="570"/>
                    </a:lnTo>
                    <a:lnTo>
                      <a:pt x="794" y="570"/>
                    </a:lnTo>
                    <a:lnTo>
                      <a:pt x="786" y="568"/>
                    </a:lnTo>
                    <a:lnTo>
                      <a:pt x="782" y="568"/>
                    </a:lnTo>
                    <a:lnTo>
                      <a:pt x="772" y="564"/>
                    </a:lnTo>
                    <a:lnTo>
                      <a:pt x="748" y="560"/>
                    </a:lnTo>
                    <a:lnTo>
                      <a:pt x="736" y="556"/>
                    </a:lnTo>
                    <a:lnTo>
                      <a:pt x="732" y="552"/>
                    </a:lnTo>
                    <a:lnTo>
                      <a:pt x="730" y="544"/>
                    </a:lnTo>
                    <a:lnTo>
                      <a:pt x="722" y="544"/>
                    </a:lnTo>
                    <a:lnTo>
                      <a:pt x="720" y="552"/>
                    </a:lnTo>
                    <a:lnTo>
                      <a:pt x="290" y="552"/>
                    </a:lnTo>
                    <a:lnTo>
                      <a:pt x="282" y="542"/>
                    </a:lnTo>
                    <a:lnTo>
                      <a:pt x="272" y="532"/>
                    </a:lnTo>
                    <a:lnTo>
                      <a:pt x="266" y="536"/>
                    </a:lnTo>
                    <a:lnTo>
                      <a:pt x="256" y="526"/>
                    </a:lnTo>
                    <a:lnTo>
                      <a:pt x="250" y="516"/>
                    </a:lnTo>
                    <a:lnTo>
                      <a:pt x="244" y="520"/>
                    </a:lnTo>
                    <a:lnTo>
                      <a:pt x="232" y="512"/>
                    </a:lnTo>
                    <a:lnTo>
                      <a:pt x="214" y="510"/>
                    </a:lnTo>
                    <a:lnTo>
                      <a:pt x="218" y="500"/>
                    </a:lnTo>
                    <a:lnTo>
                      <a:pt x="216" y="494"/>
                    </a:lnTo>
                    <a:lnTo>
                      <a:pt x="208" y="494"/>
                    </a:lnTo>
                    <a:lnTo>
                      <a:pt x="208" y="486"/>
                    </a:lnTo>
                    <a:lnTo>
                      <a:pt x="206" y="478"/>
                    </a:lnTo>
                    <a:lnTo>
                      <a:pt x="202" y="472"/>
                    </a:lnTo>
                    <a:lnTo>
                      <a:pt x="196" y="470"/>
                    </a:lnTo>
                    <a:lnTo>
                      <a:pt x="188" y="474"/>
                    </a:lnTo>
                    <a:lnTo>
                      <a:pt x="190" y="466"/>
                    </a:lnTo>
                    <a:lnTo>
                      <a:pt x="196" y="456"/>
                    </a:lnTo>
                    <a:lnTo>
                      <a:pt x="194" y="448"/>
                    </a:lnTo>
                    <a:lnTo>
                      <a:pt x="188" y="452"/>
                    </a:lnTo>
                    <a:lnTo>
                      <a:pt x="180" y="458"/>
                    </a:lnTo>
                    <a:lnTo>
                      <a:pt x="172" y="458"/>
                    </a:lnTo>
                    <a:lnTo>
                      <a:pt x="172" y="446"/>
                    </a:lnTo>
                    <a:lnTo>
                      <a:pt x="174" y="438"/>
                    </a:lnTo>
                    <a:lnTo>
                      <a:pt x="174" y="432"/>
                    </a:lnTo>
                    <a:lnTo>
                      <a:pt x="180" y="420"/>
                    </a:lnTo>
                    <a:lnTo>
                      <a:pt x="178" y="410"/>
                    </a:lnTo>
                    <a:lnTo>
                      <a:pt x="174" y="408"/>
                    </a:lnTo>
                    <a:lnTo>
                      <a:pt x="172" y="400"/>
                    </a:lnTo>
                    <a:lnTo>
                      <a:pt x="158" y="392"/>
                    </a:lnTo>
                    <a:lnTo>
                      <a:pt x="150" y="386"/>
                    </a:lnTo>
                    <a:lnTo>
                      <a:pt x="146" y="384"/>
                    </a:lnTo>
                    <a:lnTo>
                      <a:pt x="136" y="372"/>
                    </a:lnTo>
                    <a:lnTo>
                      <a:pt x="126" y="354"/>
                    </a:lnTo>
                    <a:lnTo>
                      <a:pt x="118" y="346"/>
                    </a:lnTo>
                    <a:lnTo>
                      <a:pt x="100" y="326"/>
                    </a:lnTo>
                    <a:lnTo>
                      <a:pt x="88" y="314"/>
                    </a:lnTo>
                    <a:lnTo>
                      <a:pt x="70" y="322"/>
                    </a:lnTo>
                    <a:lnTo>
                      <a:pt x="68" y="328"/>
                    </a:lnTo>
                    <a:lnTo>
                      <a:pt x="58" y="330"/>
                    </a:lnTo>
                    <a:lnTo>
                      <a:pt x="46" y="320"/>
                    </a:lnTo>
                    <a:lnTo>
                      <a:pt x="34" y="310"/>
                    </a:lnTo>
                    <a:lnTo>
                      <a:pt x="26" y="300"/>
                    </a:lnTo>
                    <a:lnTo>
                      <a:pt x="10" y="306"/>
                    </a:lnTo>
                    <a:lnTo>
                      <a:pt x="0" y="302"/>
                    </a:lnTo>
                    <a:lnTo>
                      <a:pt x="0" y="62"/>
                    </a:lnTo>
                    <a:lnTo>
                      <a:pt x="18" y="64"/>
                    </a:lnTo>
                    <a:lnTo>
                      <a:pt x="48" y="76"/>
                    </a:lnTo>
                    <a:lnTo>
                      <a:pt x="84" y="86"/>
                    </a:lnTo>
                    <a:lnTo>
                      <a:pt x="82" y="72"/>
                    </a:lnTo>
                    <a:lnTo>
                      <a:pt x="100" y="62"/>
                    </a:lnTo>
                    <a:lnTo>
                      <a:pt x="110" y="68"/>
                    </a:lnTo>
                    <a:lnTo>
                      <a:pt x="116" y="72"/>
                    </a:lnTo>
                    <a:lnTo>
                      <a:pt x="138" y="60"/>
                    </a:lnTo>
                    <a:lnTo>
                      <a:pt x="162" y="48"/>
                    </a:lnTo>
                    <a:lnTo>
                      <a:pt x="178" y="48"/>
                    </a:lnTo>
                    <a:lnTo>
                      <a:pt x="180" y="56"/>
                    </a:lnTo>
                    <a:lnTo>
                      <a:pt x="192" y="58"/>
                    </a:lnTo>
                    <a:lnTo>
                      <a:pt x="208" y="38"/>
                    </a:lnTo>
                    <a:lnTo>
                      <a:pt x="218" y="46"/>
                    </a:lnTo>
                    <a:lnTo>
                      <a:pt x="230" y="64"/>
                    </a:lnTo>
                    <a:lnTo>
                      <a:pt x="244" y="66"/>
                    </a:lnTo>
                    <a:lnTo>
                      <a:pt x="256" y="50"/>
                    </a:lnTo>
                    <a:lnTo>
                      <a:pt x="262" y="52"/>
                    </a:lnTo>
                    <a:lnTo>
                      <a:pt x="270" y="70"/>
                    </a:lnTo>
                    <a:lnTo>
                      <a:pt x="282" y="62"/>
                    </a:lnTo>
                    <a:lnTo>
                      <a:pt x="302" y="56"/>
                    </a:lnTo>
                    <a:lnTo>
                      <a:pt x="328" y="66"/>
                    </a:lnTo>
                    <a:lnTo>
                      <a:pt x="352" y="72"/>
                    </a:lnTo>
                    <a:lnTo>
                      <a:pt x="382" y="82"/>
                    </a:lnTo>
                    <a:lnTo>
                      <a:pt x="404" y="84"/>
                    </a:lnTo>
                    <a:lnTo>
                      <a:pt x="422" y="92"/>
                    </a:lnTo>
                    <a:lnTo>
                      <a:pt x="424" y="100"/>
                    </a:lnTo>
                    <a:lnTo>
                      <a:pt x="412" y="102"/>
                    </a:lnTo>
                    <a:lnTo>
                      <a:pt x="410" y="110"/>
                    </a:lnTo>
                    <a:lnTo>
                      <a:pt x="426" y="118"/>
                    </a:lnTo>
                    <a:lnTo>
                      <a:pt x="456" y="116"/>
                    </a:lnTo>
                    <a:lnTo>
                      <a:pt x="478" y="114"/>
                    </a:lnTo>
                    <a:lnTo>
                      <a:pt x="486" y="110"/>
                    </a:lnTo>
                    <a:lnTo>
                      <a:pt x="504" y="120"/>
                    </a:lnTo>
                    <a:lnTo>
                      <a:pt x="520" y="130"/>
                    </a:lnTo>
                    <a:lnTo>
                      <a:pt x="528" y="142"/>
                    </a:lnTo>
                    <a:lnTo>
                      <a:pt x="534" y="138"/>
                    </a:lnTo>
                    <a:lnTo>
                      <a:pt x="530" y="120"/>
                    </a:lnTo>
                    <a:lnTo>
                      <a:pt x="526" y="110"/>
                    </a:lnTo>
                    <a:lnTo>
                      <a:pt x="536" y="104"/>
                    </a:lnTo>
                    <a:lnTo>
                      <a:pt x="560" y="94"/>
                    </a:lnTo>
                    <a:lnTo>
                      <a:pt x="578" y="104"/>
                    </a:lnTo>
                    <a:lnTo>
                      <a:pt x="600" y="112"/>
                    </a:lnTo>
                    <a:lnTo>
                      <a:pt x="622" y="116"/>
                    </a:lnTo>
                    <a:lnTo>
                      <a:pt x="646" y="116"/>
                    </a:lnTo>
                    <a:lnTo>
                      <a:pt x="668" y="116"/>
                    </a:lnTo>
                    <a:lnTo>
                      <a:pt x="688" y="118"/>
                    </a:lnTo>
                    <a:lnTo>
                      <a:pt x="694" y="112"/>
                    </a:lnTo>
                    <a:lnTo>
                      <a:pt x="688" y="108"/>
                    </a:lnTo>
                    <a:lnTo>
                      <a:pt x="676" y="106"/>
                    </a:lnTo>
                    <a:lnTo>
                      <a:pt x="678" y="98"/>
                    </a:lnTo>
                    <a:lnTo>
                      <a:pt x="684" y="96"/>
                    </a:lnTo>
                    <a:lnTo>
                      <a:pt x="696" y="100"/>
                    </a:lnTo>
                    <a:lnTo>
                      <a:pt x="708" y="112"/>
                    </a:lnTo>
                    <a:lnTo>
                      <a:pt x="704" y="116"/>
                    </a:lnTo>
                    <a:lnTo>
                      <a:pt x="710" y="126"/>
                    </a:lnTo>
                    <a:lnTo>
                      <a:pt x="716" y="134"/>
                    </a:lnTo>
                    <a:lnTo>
                      <a:pt x="724" y="134"/>
                    </a:lnTo>
                    <a:lnTo>
                      <a:pt x="724" y="120"/>
                    </a:lnTo>
                    <a:lnTo>
                      <a:pt x="722" y="108"/>
                    </a:lnTo>
                    <a:lnTo>
                      <a:pt x="742" y="102"/>
                    </a:lnTo>
                    <a:lnTo>
                      <a:pt x="752" y="90"/>
                    </a:lnTo>
                    <a:lnTo>
                      <a:pt x="750" y="78"/>
                    </a:lnTo>
                    <a:lnTo>
                      <a:pt x="740" y="64"/>
                    </a:lnTo>
                    <a:lnTo>
                      <a:pt x="722" y="60"/>
                    </a:lnTo>
                    <a:lnTo>
                      <a:pt x="708" y="52"/>
                    </a:lnTo>
                    <a:lnTo>
                      <a:pt x="704" y="44"/>
                    </a:lnTo>
                    <a:lnTo>
                      <a:pt x="712" y="32"/>
                    </a:lnTo>
                    <a:lnTo>
                      <a:pt x="704" y="26"/>
                    </a:lnTo>
                    <a:lnTo>
                      <a:pt x="708" y="12"/>
                    </a:lnTo>
                    <a:lnTo>
                      <a:pt x="718" y="12"/>
                    </a:lnTo>
                    <a:lnTo>
                      <a:pt x="722" y="4"/>
                    </a:lnTo>
                    <a:lnTo>
                      <a:pt x="732" y="0"/>
                    </a:lnTo>
                    <a:lnTo>
                      <a:pt x="750" y="4"/>
                    </a:lnTo>
                    <a:lnTo>
                      <a:pt x="762" y="20"/>
                    </a:lnTo>
                    <a:lnTo>
                      <a:pt x="764" y="26"/>
                    </a:lnTo>
                    <a:lnTo>
                      <a:pt x="774" y="40"/>
                    </a:lnTo>
                    <a:lnTo>
                      <a:pt x="776" y="48"/>
                    </a:lnTo>
                    <a:lnTo>
                      <a:pt x="770" y="54"/>
                    </a:lnTo>
                    <a:lnTo>
                      <a:pt x="774" y="64"/>
                    </a:lnTo>
                    <a:lnTo>
                      <a:pt x="786" y="62"/>
                    </a:lnTo>
                    <a:lnTo>
                      <a:pt x="794" y="64"/>
                    </a:lnTo>
                    <a:lnTo>
                      <a:pt x="796" y="80"/>
                    </a:lnTo>
                    <a:lnTo>
                      <a:pt x="802" y="94"/>
                    </a:lnTo>
                    <a:lnTo>
                      <a:pt x="812" y="98"/>
                    </a:lnTo>
                    <a:lnTo>
                      <a:pt x="820" y="92"/>
                    </a:lnTo>
                    <a:lnTo>
                      <a:pt x="814" y="82"/>
                    </a:lnTo>
                    <a:lnTo>
                      <a:pt x="820" y="74"/>
                    </a:lnTo>
                    <a:lnTo>
                      <a:pt x="832" y="78"/>
                    </a:lnTo>
                    <a:lnTo>
                      <a:pt x="842" y="90"/>
                    </a:lnTo>
                    <a:lnTo>
                      <a:pt x="836" y="100"/>
                    </a:lnTo>
                    <a:lnTo>
                      <a:pt x="834" y="112"/>
                    </a:lnTo>
                    <a:lnTo>
                      <a:pt x="844" y="120"/>
                    </a:lnTo>
                    <a:lnTo>
                      <a:pt x="858" y="126"/>
                    </a:lnTo>
                    <a:lnTo>
                      <a:pt x="866" y="120"/>
                    </a:lnTo>
                    <a:lnTo>
                      <a:pt x="874" y="106"/>
                    </a:lnTo>
                    <a:lnTo>
                      <a:pt x="876" y="90"/>
                    </a:lnTo>
                    <a:lnTo>
                      <a:pt x="888" y="82"/>
                    </a:lnTo>
                    <a:lnTo>
                      <a:pt x="886" y="74"/>
                    </a:lnTo>
                    <a:lnTo>
                      <a:pt x="880" y="62"/>
                    </a:lnTo>
                    <a:lnTo>
                      <a:pt x="882" y="56"/>
                    </a:lnTo>
                    <a:lnTo>
                      <a:pt x="900" y="58"/>
                    </a:lnTo>
                    <a:lnTo>
                      <a:pt x="922" y="66"/>
                    </a:lnTo>
                    <a:lnTo>
                      <a:pt x="936" y="76"/>
                    </a:lnTo>
                    <a:lnTo>
                      <a:pt x="946" y="90"/>
                    </a:lnTo>
                    <a:lnTo>
                      <a:pt x="940" y="94"/>
                    </a:lnTo>
                    <a:lnTo>
                      <a:pt x="932" y="96"/>
                    </a:lnTo>
                    <a:lnTo>
                      <a:pt x="934" y="106"/>
                    </a:lnTo>
                    <a:lnTo>
                      <a:pt x="940" y="114"/>
                    </a:lnTo>
                    <a:lnTo>
                      <a:pt x="946" y="126"/>
                    </a:lnTo>
                    <a:lnTo>
                      <a:pt x="938" y="136"/>
                    </a:lnTo>
                    <a:lnTo>
                      <a:pt x="926" y="146"/>
                    </a:lnTo>
                    <a:lnTo>
                      <a:pt x="916" y="152"/>
                    </a:lnTo>
                    <a:lnTo>
                      <a:pt x="902" y="144"/>
                    </a:lnTo>
                    <a:lnTo>
                      <a:pt x="898" y="152"/>
                    </a:lnTo>
                    <a:lnTo>
                      <a:pt x="890" y="156"/>
                    </a:lnTo>
                    <a:lnTo>
                      <a:pt x="878" y="144"/>
                    </a:lnTo>
                    <a:lnTo>
                      <a:pt x="868" y="144"/>
                    </a:lnTo>
                    <a:lnTo>
                      <a:pt x="864" y="150"/>
                    </a:lnTo>
                    <a:lnTo>
                      <a:pt x="870" y="156"/>
                    </a:lnTo>
                    <a:lnTo>
                      <a:pt x="864" y="166"/>
                    </a:lnTo>
                    <a:lnTo>
                      <a:pt x="856" y="174"/>
                    </a:lnTo>
                    <a:lnTo>
                      <a:pt x="846" y="176"/>
                    </a:lnTo>
                    <a:lnTo>
                      <a:pt x="834" y="174"/>
                    </a:lnTo>
                    <a:lnTo>
                      <a:pt x="822" y="166"/>
                    </a:lnTo>
                    <a:lnTo>
                      <a:pt x="812" y="164"/>
                    </a:lnTo>
                    <a:lnTo>
                      <a:pt x="816" y="172"/>
                    </a:lnTo>
                    <a:lnTo>
                      <a:pt x="822" y="178"/>
                    </a:lnTo>
                    <a:lnTo>
                      <a:pt x="834" y="180"/>
                    </a:lnTo>
                    <a:lnTo>
                      <a:pt x="842" y="182"/>
                    </a:lnTo>
                    <a:lnTo>
                      <a:pt x="854" y="182"/>
                    </a:lnTo>
                    <a:lnTo>
                      <a:pt x="848" y="192"/>
                    </a:lnTo>
                    <a:lnTo>
                      <a:pt x="840" y="204"/>
                    </a:lnTo>
                    <a:lnTo>
                      <a:pt x="830" y="210"/>
                    </a:lnTo>
                    <a:lnTo>
                      <a:pt x="820" y="212"/>
                    </a:lnTo>
                    <a:lnTo>
                      <a:pt x="812" y="212"/>
                    </a:lnTo>
                    <a:lnTo>
                      <a:pt x="804" y="208"/>
                    </a:lnTo>
                    <a:lnTo>
                      <a:pt x="804" y="218"/>
                    </a:lnTo>
                    <a:lnTo>
                      <a:pt x="784" y="220"/>
                    </a:lnTo>
                    <a:lnTo>
                      <a:pt x="772" y="216"/>
                    </a:lnTo>
                    <a:lnTo>
                      <a:pt x="778" y="222"/>
                    </a:lnTo>
                    <a:lnTo>
                      <a:pt x="794" y="228"/>
                    </a:lnTo>
                    <a:lnTo>
                      <a:pt x="796" y="238"/>
                    </a:lnTo>
                    <a:lnTo>
                      <a:pt x="778" y="242"/>
                    </a:lnTo>
                    <a:lnTo>
                      <a:pt x="758" y="260"/>
                    </a:lnTo>
                    <a:lnTo>
                      <a:pt x="740" y="290"/>
                    </a:lnTo>
                    <a:lnTo>
                      <a:pt x="734" y="332"/>
                    </a:lnTo>
                    <a:lnTo>
                      <a:pt x="736" y="336"/>
                    </a:lnTo>
                    <a:lnTo>
                      <a:pt x="738" y="342"/>
                    </a:lnTo>
                    <a:lnTo>
                      <a:pt x="748" y="342"/>
                    </a:lnTo>
                    <a:lnTo>
                      <a:pt x="756" y="344"/>
                    </a:lnTo>
                    <a:lnTo>
                      <a:pt x="760" y="352"/>
                    </a:lnTo>
                    <a:lnTo>
                      <a:pt x="768" y="378"/>
                    </a:lnTo>
                    <a:lnTo>
                      <a:pt x="782" y="374"/>
                    </a:lnTo>
                    <a:lnTo>
                      <a:pt x="800" y="374"/>
                    </a:lnTo>
                    <a:lnTo>
                      <a:pt x="814" y="380"/>
                    </a:lnTo>
                    <a:lnTo>
                      <a:pt x="830" y="382"/>
                    </a:lnTo>
                    <a:lnTo>
                      <a:pt x="846" y="398"/>
                    </a:lnTo>
                    <a:lnTo>
                      <a:pt x="864" y="408"/>
                    </a:lnTo>
                    <a:lnTo>
                      <a:pt x="886" y="416"/>
                    </a:lnTo>
                    <a:lnTo>
                      <a:pt x="896" y="416"/>
                    </a:lnTo>
                    <a:lnTo>
                      <a:pt x="904" y="418"/>
                    </a:lnTo>
                    <a:lnTo>
                      <a:pt x="916" y="420"/>
                    </a:lnTo>
                    <a:lnTo>
                      <a:pt x="928" y="420"/>
                    </a:lnTo>
                    <a:lnTo>
                      <a:pt x="932" y="442"/>
                    </a:lnTo>
                    <a:lnTo>
                      <a:pt x="932" y="456"/>
                    </a:lnTo>
                    <a:lnTo>
                      <a:pt x="932" y="462"/>
                    </a:lnTo>
                    <a:lnTo>
                      <a:pt x="932" y="470"/>
                    </a:lnTo>
                    <a:lnTo>
                      <a:pt x="944" y="484"/>
                    </a:lnTo>
                    <a:lnTo>
                      <a:pt x="956" y="498"/>
                    </a:lnTo>
                    <a:lnTo>
                      <a:pt x="962" y="502"/>
                    </a:lnTo>
                    <a:lnTo>
                      <a:pt x="970" y="506"/>
                    </a:lnTo>
                    <a:lnTo>
                      <a:pt x="984" y="498"/>
                    </a:lnTo>
                    <a:lnTo>
                      <a:pt x="988" y="490"/>
                    </a:lnTo>
                    <a:lnTo>
                      <a:pt x="990" y="482"/>
                    </a:lnTo>
                    <a:lnTo>
                      <a:pt x="984" y="462"/>
                    </a:lnTo>
                    <a:lnTo>
                      <a:pt x="980" y="448"/>
                    </a:lnTo>
                    <a:lnTo>
                      <a:pt x="972" y="428"/>
                    </a:lnTo>
                    <a:lnTo>
                      <a:pt x="980" y="424"/>
                    </a:lnTo>
                    <a:lnTo>
                      <a:pt x="1002" y="418"/>
                    </a:lnTo>
                    <a:lnTo>
                      <a:pt x="1012" y="406"/>
                    </a:lnTo>
                    <a:lnTo>
                      <a:pt x="1022" y="394"/>
                    </a:lnTo>
                    <a:lnTo>
                      <a:pt x="1020" y="372"/>
                    </a:lnTo>
                    <a:lnTo>
                      <a:pt x="1010" y="354"/>
                    </a:lnTo>
                    <a:lnTo>
                      <a:pt x="998" y="346"/>
                    </a:lnTo>
                    <a:lnTo>
                      <a:pt x="988" y="340"/>
                    </a:lnTo>
                    <a:lnTo>
                      <a:pt x="990" y="334"/>
                    </a:lnTo>
                    <a:lnTo>
                      <a:pt x="996" y="328"/>
                    </a:lnTo>
                    <a:lnTo>
                      <a:pt x="1006" y="316"/>
                    </a:lnTo>
                    <a:lnTo>
                      <a:pt x="1004" y="304"/>
                    </a:lnTo>
                    <a:lnTo>
                      <a:pt x="1002" y="292"/>
                    </a:lnTo>
                    <a:lnTo>
                      <a:pt x="1006" y="274"/>
                    </a:lnTo>
                    <a:lnTo>
                      <a:pt x="996" y="264"/>
                    </a:lnTo>
                    <a:lnTo>
                      <a:pt x="1000" y="250"/>
                    </a:lnTo>
                    <a:lnTo>
                      <a:pt x="1018" y="250"/>
                    </a:lnTo>
                    <a:lnTo>
                      <a:pt x="1034" y="256"/>
                    </a:lnTo>
                    <a:lnTo>
                      <a:pt x="1044" y="258"/>
                    </a:lnTo>
                    <a:lnTo>
                      <a:pt x="1058" y="256"/>
                    </a:lnTo>
                    <a:lnTo>
                      <a:pt x="1064" y="248"/>
                    </a:lnTo>
                    <a:lnTo>
                      <a:pt x="1076" y="256"/>
                    </a:lnTo>
                    <a:lnTo>
                      <a:pt x="1090" y="266"/>
                    </a:lnTo>
                    <a:lnTo>
                      <a:pt x="1098" y="278"/>
                    </a:lnTo>
                    <a:lnTo>
                      <a:pt x="1112" y="286"/>
                    </a:lnTo>
                    <a:lnTo>
                      <a:pt x="1134" y="290"/>
                    </a:lnTo>
                    <a:lnTo>
                      <a:pt x="1130" y="300"/>
                    </a:lnTo>
                    <a:lnTo>
                      <a:pt x="1130" y="314"/>
                    </a:lnTo>
                    <a:lnTo>
                      <a:pt x="1136" y="328"/>
                    </a:lnTo>
                    <a:lnTo>
                      <a:pt x="1136" y="336"/>
                    </a:lnTo>
                    <a:lnTo>
                      <a:pt x="1148" y="338"/>
                    </a:lnTo>
                    <a:lnTo>
                      <a:pt x="1156" y="346"/>
                    </a:lnTo>
                    <a:lnTo>
                      <a:pt x="1168" y="352"/>
                    </a:lnTo>
                    <a:lnTo>
                      <a:pt x="1182" y="340"/>
                    </a:lnTo>
                    <a:lnTo>
                      <a:pt x="1196" y="328"/>
                    </a:lnTo>
                    <a:lnTo>
                      <a:pt x="1196" y="316"/>
                    </a:lnTo>
                    <a:lnTo>
                      <a:pt x="1204" y="306"/>
                    </a:lnTo>
                    <a:lnTo>
                      <a:pt x="1210" y="300"/>
                    </a:lnTo>
                    <a:lnTo>
                      <a:pt x="1218" y="312"/>
                    </a:lnTo>
                    <a:lnTo>
                      <a:pt x="1228" y="328"/>
                    </a:lnTo>
                    <a:lnTo>
                      <a:pt x="1242" y="346"/>
                    </a:lnTo>
                    <a:lnTo>
                      <a:pt x="1244" y="354"/>
                    </a:lnTo>
                    <a:lnTo>
                      <a:pt x="1254" y="360"/>
                    </a:lnTo>
                    <a:lnTo>
                      <a:pt x="1256" y="372"/>
                    </a:lnTo>
                    <a:lnTo>
                      <a:pt x="1260" y="384"/>
                    </a:lnTo>
                    <a:lnTo>
                      <a:pt x="1254" y="390"/>
                    </a:lnTo>
                    <a:lnTo>
                      <a:pt x="1256" y="398"/>
                    </a:lnTo>
                    <a:lnTo>
                      <a:pt x="1272" y="408"/>
                    </a:lnTo>
                    <a:lnTo>
                      <a:pt x="1274" y="412"/>
                    </a:lnTo>
                    <a:lnTo>
                      <a:pt x="1274" y="418"/>
                    </a:lnTo>
                    <a:lnTo>
                      <a:pt x="1284" y="422"/>
                    </a:lnTo>
                    <a:lnTo>
                      <a:pt x="1298" y="426"/>
                    </a:lnTo>
                    <a:lnTo>
                      <a:pt x="1310" y="430"/>
                    </a:lnTo>
                    <a:lnTo>
                      <a:pt x="1318" y="430"/>
                    </a:lnTo>
                    <a:lnTo>
                      <a:pt x="1314" y="438"/>
                    </a:lnTo>
                    <a:lnTo>
                      <a:pt x="1300" y="444"/>
                    </a:lnTo>
                    <a:lnTo>
                      <a:pt x="1292" y="448"/>
                    </a:lnTo>
                    <a:lnTo>
                      <a:pt x="1280" y="454"/>
                    </a:lnTo>
                    <a:lnTo>
                      <a:pt x="1282" y="456"/>
                    </a:lnTo>
                    <a:lnTo>
                      <a:pt x="1282" y="458"/>
                    </a:lnTo>
                    <a:lnTo>
                      <a:pt x="1284" y="458"/>
                    </a:lnTo>
                    <a:lnTo>
                      <a:pt x="1300" y="450"/>
                    </a:lnTo>
                    <a:lnTo>
                      <a:pt x="1314" y="444"/>
                    </a:lnTo>
                    <a:lnTo>
                      <a:pt x="1324" y="442"/>
                    </a:lnTo>
                    <a:lnTo>
                      <a:pt x="1328" y="452"/>
                    </a:lnTo>
                    <a:lnTo>
                      <a:pt x="1330" y="452"/>
                    </a:lnTo>
                    <a:lnTo>
                      <a:pt x="1336" y="452"/>
                    </a:lnTo>
                    <a:lnTo>
                      <a:pt x="1348" y="458"/>
                    </a:lnTo>
                    <a:lnTo>
                      <a:pt x="1350" y="474"/>
                    </a:lnTo>
                    <a:lnTo>
                      <a:pt x="1348" y="488"/>
                    </a:lnTo>
                    <a:lnTo>
                      <a:pt x="1340" y="496"/>
                    </a:lnTo>
                    <a:lnTo>
                      <a:pt x="1330" y="502"/>
                    </a:lnTo>
                    <a:lnTo>
                      <a:pt x="1310" y="502"/>
                    </a:lnTo>
                    <a:lnTo>
                      <a:pt x="1302" y="512"/>
                    </a:lnTo>
                    <a:lnTo>
                      <a:pt x="1286" y="524"/>
                    </a:lnTo>
                    <a:lnTo>
                      <a:pt x="1264" y="528"/>
                    </a:lnTo>
                    <a:lnTo>
                      <a:pt x="1238" y="524"/>
                    </a:lnTo>
                    <a:lnTo>
                      <a:pt x="1218" y="524"/>
                    </a:lnTo>
                    <a:lnTo>
                      <a:pt x="1190" y="526"/>
                    </a:lnTo>
                    <a:lnTo>
                      <a:pt x="1174" y="532"/>
                    </a:lnTo>
                    <a:lnTo>
                      <a:pt x="1166" y="544"/>
                    </a:lnTo>
                    <a:lnTo>
                      <a:pt x="1152" y="548"/>
                    </a:lnTo>
                    <a:lnTo>
                      <a:pt x="1138" y="560"/>
                    </a:lnTo>
                    <a:lnTo>
                      <a:pt x="1128" y="570"/>
                    </a:lnTo>
                    <a:lnTo>
                      <a:pt x="1114" y="586"/>
                    </a:lnTo>
                    <a:lnTo>
                      <a:pt x="1112" y="590"/>
                    </a:lnTo>
                    <a:lnTo>
                      <a:pt x="1110" y="592"/>
                    </a:lnTo>
                    <a:lnTo>
                      <a:pt x="1110" y="594"/>
                    </a:lnTo>
                    <a:lnTo>
                      <a:pt x="1116" y="590"/>
                    </a:lnTo>
                    <a:lnTo>
                      <a:pt x="1120" y="588"/>
                    </a:lnTo>
                    <a:lnTo>
                      <a:pt x="1134" y="572"/>
                    </a:lnTo>
                    <a:lnTo>
                      <a:pt x="1150" y="562"/>
                    </a:lnTo>
                    <a:lnTo>
                      <a:pt x="1168" y="554"/>
                    </a:lnTo>
                    <a:lnTo>
                      <a:pt x="1174" y="550"/>
                    </a:lnTo>
                    <a:lnTo>
                      <a:pt x="1184" y="546"/>
                    </a:lnTo>
                    <a:lnTo>
                      <a:pt x="1202" y="548"/>
                    </a:lnTo>
                    <a:lnTo>
                      <a:pt x="1214" y="552"/>
                    </a:lnTo>
                    <a:lnTo>
                      <a:pt x="1218" y="562"/>
                    </a:lnTo>
                    <a:close/>
                  </a:path>
                </a:pathLst>
              </a:custGeom>
              <a:noFill/>
              <a:ln w="7938">
                <a:solidFill>
                  <a:schemeClr val="tx1"/>
                </a:solidFill>
                <a:prstDash val="solid"/>
                <a:round/>
                <a:headEnd/>
                <a:tailEnd/>
              </a:ln>
            </p:spPr>
            <p:txBody>
              <a:bodyPr/>
              <a:lstStyle/>
              <a:p>
                <a:endParaRPr lang="en-GB"/>
              </a:p>
            </p:txBody>
          </p:sp>
          <p:sp>
            <p:nvSpPr>
              <p:cNvPr id="2304" name="Freeform 18"/>
              <p:cNvSpPr>
                <a:spLocks/>
              </p:cNvSpPr>
              <p:nvPr/>
            </p:nvSpPr>
            <p:spPr bwMode="auto">
              <a:xfrm>
                <a:off x="1004" y="1111"/>
                <a:ext cx="38" cy="28"/>
              </a:xfrm>
              <a:custGeom>
                <a:avLst/>
                <a:gdLst>
                  <a:gd name="T0" fmla="*/ 6 w 38"/>
                  <a:gd name="T1" fmla="*/ 0 h 28"/>
                  <a:gd name="T2" fmla="*/ 22 w 38"/>
                  <a:gd name="T3" fmla="*/ 0 h 28"/>
                  <a:gd name="T4" fmla="*/ 36 w 38"/>
                  <a:gd name="T5" fmla="*/ 0 h 28"/>
                  <a:gd name="T6" fmla="*/ 38 w 38"/>
                  <a:gd name="T7" fmla="*/ 8 h 28"/>
                  <a:gd name="T8" fmla="*/ 34 w 38"/>
                  <a:gd name="T9" fmla="*/ 20 h 28"/>
                  <a:gd name="T10" fmla="*/ 28 w 38"/>
                  <a:gd name="T11" fmla="*/ 28 h 28"/>
                  <a:gd name="T12" fmla="*/ 22 w 38"/>
                  <a:gd name="T13" fmla="*/ 24 h 28"/>
                  <a:gd name="T14" fmla="*/ 14 w 38"/>
                  <a:gd name="T15" fmla="*/ 14 h 28"/>
                  <a:gd name="T16" fmla="*/ 6 w 38"/>
                  <a:gd name="T17" fmla="*/ 10 h 28"/>
                  <a:gd name="T18" fmla="*/ 0 w 38"/>
                  <a:gd name="T19" fmla="*/ 4 h 28"/>
                  <a:gd name="T20" fmla="*/ 6 w 38"/>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 h="28">
                    <a:moveTo>
                      <a:pt x="6" y="0"/>
                    </a:moveTo>
                    <a:lnTo>
                      <a:pt x="22" y="0"/>
                    </a:lnTo>
                    <a:lnTo>
                      <a:pt x="36" y="0"/>
                    </a:lnTo>
                    <a:lnTo>
                      <a:pt x="38" y="8"/>
                    </a:lnTo>
                    <a:lnTo>
                      <a:pt x="34" y="20"/>
                    </a:lnTo>
                    <a:lnTo>
                      <a:pt x="28" y="28"/>
                    </a:lnTo>
                    <a:lnTo>
                      <a:pt x="22" y="24"/>
                    </a:lnTo>
                    <a:lnTo>
                      <a:pt x="14" y="14"/>
                    </a:lnTo>
                    <a:lnTo>
                      <a:pt x="6" y="10"/>
                    </a:lnTo>
                    <a:lnTo>
                      <a:pt x="0" y="4"/>
                    </a:lnTo>
                    <a:lnTo>
                      <a:pt x="6" y="0"/>
                    </a:lnTo>
                    <a:close/>
                  </a:path>
                </a:pathLst>
              </a:custGeom>
              <a:solidFill>
                <a:srgbClr val="FFFFFF"/>
              </a:solidFill>
              <a:ln w="7938">
                <a:solidFill>
                  <a:schemeClr val="tx1"/>
                </a:solidFill>
                <a:prstDash val="solid"/>
                <a:round/>
                <a:headEnd/>
                <a:tailEnd/>
              </a:ln>
            </p:spPr>
            <p:txBody>
              <a:bodyPr/>
              <a:lstStyle/>
              <a:p>
                <a:endParaRPr lang="en-GB"/>
              </a:p>
            </p:txBody>
          </p:sp>
          <p:sp>
            <p:nvSpPr>
              <p:cNvPr id="2305" name="Freeform 19"/>
              <p:cNvSpPr>
                <a:spLocks/>
              </p:cNvSpPr>
              <p:nvPr/>
            </p:nvSpPr>
            <p:spPr bwMode="auto">
              <a:xfrm>
                <a:off x="754" y="987"/>
                <a:ext cx="112" cy="58"/>
              </a:xfrm>
              <a:custGeom>
                <a:avLst/>
                <a:gdLst>
                  <a:gd name="T0" fmla="*/ 0 w 112"/>
                  <a:gd name="T1" fmla="*/ 50 h 58"/>
                  <a:gd name="T2" fmla="*/ 4 w 112"/>
                  <a:gd name="T3" fmla="*/ 40 h 58"/>
                  <a:gd name="T4" fmla="*/ 16 w 112"/>
                  <a:gd name="T5" fmla="*/ 38 h 58"/>
                  <a:gd name="T6" fmla="*/ 26 w 112"/>
                  <a:gd name="T7" fmla="*/ 32 h 58"/>
                  <a:gd name="T8" fmla="*/ 36 w 112"/>
                  <a:gd name="T9" fmla="*/ 26 h 58"/>
                  <a:gd name="T10" fmla="*/ 50 w 112"/>
                  <a:gd name="T11" fmla="*/ 18 h 58"/>
                  <a:gd name="T12" fmla="*/ 58 w 112"/>
                  <a:gd name="T13" fmla="*/ 10 h 58"/>
                  <a:gd name="T14" fmla="*/ 76 w 112"/>
                  <a:gd name="T15" fmla="*/ 8 h 58"/>
                  <a:gd name="T16" fmla="*/ 86 w 112"/>
                  <a:gd name="T17" fmla="*/ 8 h 58"/>
                  <a:gd name="T18" fmla="*/ 92 w 112"/>
                  <a:gd name="T19" fmla="*/ 12 h 58"/>
                  <a:gd name="T20" fmla="*/ 96 w 112"/>
                  <a:gd name="T21" fmla="*/ 0 h 58"/>
                  <a:gd name="T22" fmla="*/ 106 w 112"/>
                  <a:gd name="T23" fmla="*/ 4 h 58"/>
                  <a:gd name="T24" fmla="*/ 112 w 112"/>
                  <a:gd name="T25" fmla="*/ 8 h 58"/>
                  <a:gd name="T26" fmla="*/ 108 w 112"/>
                  <a:gd name="T27" fmla="*/ 14 h 58"/>
                  <a:gd name="T28" fmla="*/ 100 w 112"/>
                  <a:gd name="T29" fmla="*/ 16 h 58"/>
                  <a:gd name="T30" fmla="*/ 106 w 112"/>
                  <a:gd name="T31" fmla="*/ 24 h 58"/>
                  <a:gd name="T32" fmla="*/ 104 w 112"/>
                  <a:gd name="T33" fmla="*/ 30 h 58"/>
                  <a:gd name="T34" fmla="*/ 96 w 112"/>
                  <a:gd name="T35" fmla="*/ 32 h 58"/>
                  <a:gd name="T36" fmla="*/ 90 w 112"/>
                  <a:gd name="T37" fmla="*/ 38 h 58"/>
                  <a:gd name="T38" fmla="*/ 84 w 112"/>
                  <a:gd name="T39" fmla="*/ 44 h 58"/>
                  <a:gd name="T40" fmla="*/ 74 w 112"/>
                  <a:gd name="T41" fmla="*/ 42 h 58"/>
                  <a:gd name="T42" fmla="*/ 76 w 112"/>
                  <a:gd name="T43" fmla="*/ 32 h 58"/>
                  <a:gd name="T44" fmla="*/ 72 w 112"/>
                  <a:gd name="T45" fmla="*/ 28 h 58"/>
                  <a:gd name="T46" fmla="*/ 66 w 112"/>
                  <a:gd name="T47" fmla="*/ 30 h 58"/>
                  <a:gd name="T48" fmla="*/ 64 w 112"/>
                  <a:gd name="T49" fmla="*/ 34 h 58"/>
                  <a:gd name="T50" fmla="*/ 64 w 112"/>
                  <a:gd name="T51" fmla="*/ 40 h 58"/>
                  <a:gd name="T52" fmla="*/ 60 w 112"/>
                  <a:gd name="T53" fmla="*/ 48 h 58"/>
                  <a:gd name="T54" fmla="*/ 54 w 112"/>
                  <a:gd name="T55" fmla="*/ 50 h 58"/>
                  <a:gd name="T56" fmla="*/ 48 w 112"/>
                  <a:gd name="T57" fmla="*/ 48 h 58"/>
                  <a:gd name="T58" fmla="*/ 48 w 112"/>
                  <a:gd name="T59" fmla="*/ 58 h 58"/>
                  <a:gd name="T60" fmla="*/ 34 w 112"/>
                  <a:gd name="T61" fmla="*/ 58 h 58"/>
                  <a:gd name="T62" fmla="*/ 32 w 112"/>
                  <a:gd name="T63" fmla="*/ 50 h 58"/>
                  <a:gd name="T64" fmla="*/ 24 w 112"/>
                  <a:gd name="T65" fmla="*/ 50 h 58"/>
                  <a:gd name="T66" fmla="*/ 24 w 112"/>
                  <a:gd name="T67" fmla="*/ 54 h 58"/>
                  <a:gd name="T68" fmla="*/ 8 w 112"/>
                  <a:gd name="T69" fmla="*/ 54 h 58"/>
                  <a:gd name="T70" fmla="*/ 0 w 112"/>
                  <a:gd name="T71" fmla="*/ 50 h 5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12" h="58">
                    <a:moveTo>
                      <a:pt x="0" y="50"/>
                    </a:moveTo>
                    <a:lnTo>
                      <a:pt x="4" y="40"/>
                    </a:lnTo>
                    <a:lnTo>
                      <a:pt x="16" y="38"/>
                    </a:lnTo>
                    <a:lnTo>
                      <a:pt x="26" y="32"/>
                    </a:lnTo>
                    <a:lnTo>
                      <a:pt x="36" y="26"/>
                    </a:lnTo>
                    <a:lnTo>
                      <a:pt x="50" y="18"/>
                    </a:lnTo>
                    <a:lnTo>
                      <a:pt x="58" y="10"/>
                    </a:lnTo>
                    <a:lnTo>
                      <a:pt x="76" y="8"/>
                    </a:lnTo>
                    <a:lnTo>
                      <a:pt x="86" y="8"/>
                    </a:lnTo>
                    <a:lnTo>
                      <a:pt x="92" y="12"/>
                    </a:lnTo>
                    <a:lnTo>
                      <a:pt x="96" y="0"/>
                    </a:lnTo>
                    <a:lnTo>
                      <a:pt x="106" y="4"/>
                    </a:lnTo>
                    <a:lnTo>
                      <a:pt x="112" y="8"/>
                    </a:lnTo>
                    <a:lnTo>
                      <a:pt x="108" y="14"/>
                    </a:lnTo>
                    <a:lnTo>
                      <a:pt x="100" y="16"/>
                    </a:lnTo>
                    <a:lnTo>
                      <a:pt x="106" y="24"/>
                    </a:lnTo>
                    <a:lnTo>
                      <a:pt x="104" y="30"/>
                    </a:lnTo>
                    <a:lnTo>
                      <a:pt x="96" y="32"/>
                    </a:lnTo>
                    <a:lnTo>
                      <a:pt x="90" y="38"/>
                    </a:lnTo>
                    <a:lnTo>
                      <a:pt x="84" y="44"/>
                    </a:lnTo>
                    <a:lnTo>
                      <a:pt x="74" y="42"/>
                    </a:lnTo>
                    <a:lnTo>
                      <a:pt x="76" y="32"/>
                    </a:lnTo>
                    <a:lnTo>
                      <a:pt x="72" y="28"/>
                    </a:lnTo>
                    <a:lnTo>
                      <a:pt x="66" y="30"/>
                    </a:lnTo>
                    <a:lnTo>
                      <a:pt x="64" y="34"/>
                    </a:lnTo>
                    <a:lnTo>
                      <a:pt x="64" y="40"/>
                    </a:lnTo>
                    <a:lnTo>
                      <a:pt x="60" y="48"/>
                    </a:lnTo>
                    <a:lnTo>
                      <a:pt x="54" y="50"/>
                    </a:lnTo>
                    <a:lnTo>
                      <a:pt x="48" y="48"/>
                    </a:lnTo>
                    <a:lnTo>
                      <a:pt x="48" y="58"/>
                    </a:lnTo>
                    <a:lnTo>
                      <a:pt x="34" y="58"/>
                    </a:lnTo>
                    <a:lnTo>
                      <a:pt x="32" y="50"/>
                    </a:lnTo>
                    <a:lnTo>
                      <a:pt x="24" y="50"/>
                    </a:lnTo>
                    <a:lnTo>
                      <a:pt x="24" y="54"/>
                    </a:lnTo>
                    <a:lnTo>
                      <a:pt x="8" y="54"/>
                    </a:lnTo>
                    <a:lnTo>
                      <a:pt x="0" y="50"/>
                    </a:lnTo>
                    <a:close/>
                  </a:path>
                </a:pathLst>
              </a:custGeom>
              <a:solidFill>
                <a:srgbClr val="FFFFFF"/>
              </a:solidFill>
              <a:ln w="7938">
                <a:solidFill>
                  <a:schemeClr val="tx1"/>
                </a:solidFill>
                <a:prstDash val="solid"/>
                <a:round/>
                <a:headEnd/>
                <a:tailEnd/>
              </a:ln>
            </p:spPr>
            <p:txBody>
              <a:bodyPr/>
              <a:lstStyle/>
              <a:p>
                <a:endParaRPr lang="en-GB"/>
              </a:p>
            </p:txBody>
          </p:sp>
          <p:sp>
            <p:nvSpPr>
              <p:cNvPr id="2306" name="Freeform 20"/>
              <p:cNvSpPr>
                <a:spLocks/>
              </p:cNvSpPr>
              <p:nvPr/>
            </p:nvSpPr>
            <p:spPr bwMode="auto">
              <a:xfrm>
                <a:off x="808" y="1037"/>
                <a:ext cx="28" cy="20"/>
              </a:xfrm>
              <a:custGeom>
                <a:avLst/>
                <a:gdLst>
                  <a:gd name="T0" fmla="*/ 18 w 28"/>
                  <a:gd name="T1" fmla="*/ 0 h 20"/>
                  <a:gd name="T2" fmla="*/ 28 w 28"/>
                  <a:gd name="T3" fmla="*/ 2 h 20"/>
                  <a:gd name="T4" fmla="*/ 26 w 28"/>
                  <a:gd name="T5" fmla="*/ 8 h 20"/>
                  <a:gd name="T6" fmla="*/ 20 w 28"/>
                  <a:gd name="T7" fmla="*/ 18 h 20"/>
                  <a:gd name="T8" fmla="*/ 12 w 28"/>
                  <a:gd name="T9" fmla="*/ 20 h 20"/>
                  <a:gd name="T10" fmla="*/ 0 w 28"/>
                  <a:gd name="T11" fmla="*/ 16 h 20"/>
                  <a:gd name="T12" fmla="*/ 4 w 28"/>
                  <a:gd name="T13" fmla="*/ 8 h 20"/>
                  <a:gd name="T14" fmla="*/ 14 w 28"/>
                  <a:gd name="T15" fmla="*/ 2 h 20"/>
                  <a:gd name="T16" fmla="*/ 18 w 28"/>
                  <a:gd name="T17" fmla="*/ 0 h 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 h="20">
                    <a:moveTo>
                      <a:pt x="18" y="0"/>
                    </a:moveTo>
                    <a:lnTo>
                      <a:pt x="28" y="2"/>
                    </a:lnTo>
                    <a:lnTo>
                      <a:pt x="26" y="8"/>
                    </a:lnTo>
                    <a:lnTo>
                      <a:pt x="20" y="18"/>
                    </a:lnTo>
                    <a:lnTo>
                      <a:pt x="12" y="20"/>
                    </a:lnTo>
                    <a:lnTo>
                      <a:pt x="0" y="16"/>
                    </a:lnTo>
                    <a:lnTo>
                      <a:pt x="4" y="8"/>
                    </a:lnTo>
                    <a:lnTo>
                      <a:pt x="14" y="2"/>
                    </a:lnTo>
                    <a:lnTo>
                      <a:pt x="18" y="0"/>
                    </a:lnTo>
                    <a:close/>
                  </a:path>
                </a:pathLst>
              </a:custGeom>
              <a:solidFill>
                <a:srgbClr val="FFFFFF"/>
              </a:solidFill>
              <a:ln w="7938">
                <a:solidFill>
                  <a:schemeClr val="tx1"/>
                </a:solidFill>
                <a:prstDash val="solid"/>
                <a:round/>
                <a:headEnd/>
                <a:tailEnd/>
              </a:ln>
            </p:spPr>
            <p:txBody>
              <a:bodyPr/>
              <a:lstStyle/>
              <a:p>
                <a:endParaRPr lang="en-GB"/>
              </a:p>
            </p:txBody>
          </p:sp>
          <p:sp>
            <p:nvSpPr>
              <p:cNvPr id="2307" name="Freeform 21"/>
              <p:cNvSpPr>
                <a:spLocks/>
              </p:cNvSpPr>
              <p:nvPr/>
            </p:nvSpPr>
            <p:spPr bwMode="auto">
              <a:xfrm>
                <a:off x="904" y="971"/>
                <a:ext cx="56" cy="26"/>
              </a:xfrm>
              <a:custGeom>
                <a:avLst/>
                <a:gdLst>
                  <a:gd name="T0" fmla="*/ 0 w 56"/>
                  <a:gd name="T1" fmla="*/ 6 h 26"/>
                  <a:gd name="T2" fmla="*/ 14 w 56"/>
                  <a:gd name="T3" fmla="*/ 0 h 26"/>
                  <a:gd name="T4" fmla="*/ 32 w 56"/>
                  <a:gd name="T5" fmla="*/ 0 h 26"/>
                  <a:gd name="T6" fmla="*/ 54 w 56"/>
                  <a:gd name="T7" fmla="*/ 0 h 26"/>
                  <a:gd name="T8" fmla="*/ 56 w 56"/>
                  <a:gd name="T9" fmla="*/ 6 h 26"/>
                  <a:gd name="T10" fmla="*/ 44 w 56"/>
                  <a:gd name="T11" fmla="*/ 8 h 26"/>
                  <a:gd name="T12" fmla="*/ 40 w 56"/>
                  <a:gd name="T13" fmla="*/ 12 h 26"/>
                  <a:gd name="T14" fmla="*/ 50 w 56"/>
                  <a:gd name="T15" fmla="*/ 12 h 26"/>
                  <a:gd name="T16" fmla="*/ 50 w 56"/>
                  <a:gd name="T17" fmla="*/ 18 h 26"/>
                  <a:gd name="T18" fmla="*/ 44 w 56"/>
                  <a:gd name="T19" fmla="*/ 24 h 26"/>
                  <a:gd name="T20" fmla="*/ 32 w 56"/>
                  <a:gd name="T21" fmla="*/ 24 h 26"/>
                  <a:gd name="T22" fmla="*/ 22 w 56"/>
                  <a:gd name="T23" fmla="*/ 24 h 26"/>
                  <a:gd name="T24" fmla="*/ 16 w 56"/>
                  <a:gd name="T25" fmla="*/ 26 h 26"/>
                  <a:gd name="T26" fmla="*/ 4 w 56"/>
                  <a:gd name="T27" fmla="*/ 20 h 26"/>
                  <a:gd name="T28" fmla="*/ 0 w 56"/>
                  <a:gd name="T29" fmla="*/ 6 h 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 h="26">
                    <a:moveTo>
                      <a:pt x="0" y="6"/>
                    </a:moveTo>
                    <a:lnTo>
                      <a:pt x="14" y="0"/>
                    </a:lnTo>
                    <a:lnTo>
                      <a:pt x="32" y="0"/>
                    </a:lnTo>
                    <a:lnTo>
                      <a:pt x="54" y="0"/>
                    </a:lnTo>
                    <a:lnTo>
                      <a:pt x="56" y="6"/>
                    </a:lnTo>
                    <a:lnTo>
                      <a:pt x="44" y="8"/>
                    </a:lnTo>
                    <a:lnTo>
                      <a:pt x="40" y="12"/>
                    </a:lnTo>
                    <a:lnTo>
                      <a:pt x="50" y="12"/>
                    </a:lnTo>
                    <a:lnTo>
                      <a:pt x="50" y="18"/>
                    </a:lnTo>
                    <a:lnTo>
                      <a:pt x="44" y="24"/>
                    </a:lnTo>
                    <a:lnTo>
                      <a:pt x="32" y="24"/>
                    </a:lnTo>
                    <a:lnTo>
                      <a:pt x="22" y="24"/>
                    </a:lnTo>
                    <a:lnTo>
                      <a:pt x="16" y="26"/>
                    </a:lnTo>
                    <a:lnTo>
                      <a:pt x="4" y="20"/>
                    </a:lnTo>
                    <a:lnTo>
                      <a:pt x="0" y="6"/>
                    </a:lnTo>
                    <a:close/>
                  </a:path>
                </a:pathLst>
              </a:custGeom>
              <a:solidFill>
                <a:srgbClr val="FFFFFF"/>
              </a:solidFill>
              <a:ln w="7938">
                <a:solidFill>
                  <a:schemeClr val="tx1"/>
                </a:solidFill>
                <a:prstDash val="solid"/>
                <a:round/>
                <a:headEnd/>
                <a:tailEnd/>
              </a:ln>
            </p:spPr>
            <p:txBody>
              <a:bodyPr/>
              <a:lstStyle/>
              <a:p>
                <a:endParaRPr lang="en-GB"/>
              </a:p>
            </p:txBody>
          </p:sp>
          <p:sp>
            <p:nvSpPr>
              <p:cNvPr id="2308" name="Freeform 22"/>
              <p:cNvSpPr>
                <a:spLocks/>
              </p:cNvSpPr>
              <p:nvPr/>
            </p:nvSpPr>
            <p:spPr bwMode="auto">
              <a:xfrm>
                <a:off x="904" y="947"/>
                <a:ext cx="64" cy="18"/>
              </a:xfrm>
              <a:custGeom>
                <a:avLst/>
                <a:gdLst>
                  <a:gd name="T0" fmla="*/ 8 w 64"/>
                  <a:gd name="T1" fmla="*/ 12 h 18"/>
                  <a:gd name="T2" fmla="*/ 24 w 64"/>
                  <a:gd name="T3" fmla="*/ 6 h 18"/>
                  <a:gd name="T4" fmla="*/ 42 w 64"/>
                  <a:gd name="T5" fmla="*/ 0 h 18"/>
                  <a:gd name="T6" fmla="*/ 56 w 64"/>
                  <a:gd name="T7" fmla="*/ 2 h 18"/>
                  <a:gd name="T8" fmla="*/ 64 w 64"/>
                  <a:gd name="T9" fmla="*/ 8 h 18"/>
                  <a:gd name="T10" fmla="*/ 62 w 64"/>
                  <a:gd name="T11" fmla="*/ 14 h 18"/>
                  <a:gd name="T12" fmla="*/ 52 w 64"/>
                  <a:gd name="T13" fmla="*/ 16 h 18"/>
                  <a:gd name="T14" fmla="*/ 34 w 64"/>
                  <a:gd name="T15" fmla="*/ 16 h 18"/>
                  <a:gd name="T16" fmla="*/ 14 w 64"/>
                  <a:gd name="T17" fmla="*/ 18 h 18"/>
                  <a:gd name="T18" fmla="*/ 0 w 64"/>
                  <a:gd name="T19" fmla="*/ 18 h 18"/>
                  <a:gd name="T20" fmla="*/ 8 w 64"/>
                  <a:gd name="T21" fmla="*/ 12 h 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4" h="18">
                    <a:moveTo>
                      <a:pt x="8" y="12"/>
                    </a:moveTo>
                    <a:lnTo>
                      <a:pt x="24" y="6"/>
                    </a:lnTo>
                    <a:lnTo>
                      <a:pt x="42" y="0"/>
                    </a:lnTo>
                    <a:lnTo>
                      <a:pt x="56" y="2"/>
                    </a:lnTo>
                    <a:lnTo>
                      <a:pt x="64" y="8"/>
                    </a:lnTo>
                    <a:lnTo>
                      <a:pt x="62" y="14"/>
                    </a:lnTo>
                    <a:lnTo>
                      <a:pt x="52" y="16"/>
                    </a:lnTo>
                    <a:lnTo>
                      <a:pt x="34" y="16"/>
                    </a:lnTo>
                    <a:lnTo>
                      <a:pt x="14" y="18"/>
                    </a:lnTo>
                    <a:lnTo>
                      <a:pt x="0" y="18"/>
                    </a:lnTo>
                    <a:lnTo>
                      <a:pt x="8" y="12"/>
                    </a:lnTo>
                    <a:close/>
                  </a:path>
                </a:pathLst>
              </a:custGeom>
              <a:solidFill>
                <a:srgbClr val="FFFFFF"/>
              </a:solidFill>
              <a:ln w="7938">
                <a:solidFill>
                  <a:schemeClr val="tx1"/>
                </a:solidFill>
                <a:prstDash val="solid"/>
                <a:round/>
                <a:headEnd/>
                <a:tailEnd/>
              </a:ln>
            </p:spPr>
            <p:txBody>
              <a:bodyPr/>
              <a:lstStyle/>
              <a:p>
                <a:endParaRPr lang="en-GB"/>
              </a:p>
            </p:txBody>
          </p:sp>
          <p:sp>
            <p:nvSpPr>
              <p:cNvPr id="2309" name="Freeform 23"/>
              <p:cNvSpPr>
                <a:spLocks/>
              </p:cNvSpPr>
              <p:nvPr/>
            </p:nvSpPr>
            <p:spPr bwMode="auto">
              <a:xfrm>
                <a:off x="1074" y="1109"/>
                <a:ext cx="96" cy="78"/>
              </a:xfrm>
              <a:custGeom>
                <a:avLst/>
                <a:gdLst>
                  <a:gd name="T0" fmla="*/ 62 w 96"/>
                  <a:gd name="T1" fmla="*/ 78 h 78"/>
                  <a:gd name="T2" fmla="*/ 50 w 96"/>
                  <a:gd name="T3" fmla="*/ 66 h 78"/>
                  <a:gd name="T4" fmla="*/ 34 w 96"/>
                  <a:gd name="T5" fmla="*/ 56 h 78"/>
                  <a:gd name="T6" fmla="*/ 26 w 96"/>
                  <a:gd name="T7" fmla="*/ 48 h 78"/>
                  <a:gd name="T8" fmla="*/ 10 w 96"/>
                  <a:gd name="T9" fmla="*/ 46 h 78"/>
                  <a:gd name="T10" fmla="*/ 2 w 96"/>
                  <a:gd name="T11" fmla="*/ 40 h 78"/>
                  <a:gd name="T12" fmla="*/ 0 w 96"/>
                  <a:gd name="T13" fmla="*/ 32 h 78"/>
                  <a:gd name="T14" fmla="*/ 4 w 96"/>
                  <a:gd name="T15" fmla="*/ 22 h 78"/>
                  <a:gd name="T16" fmla="*/ 12 w 96"/>
                  <a:gd name="T17" fmla="*/ 24 h 78"/>
                  <a:gd name="T18" fmla="*/ 18 w 96"/>
                  <a:gd name="T19" fmla="*/ 32 h 78"/>
                  <a:gd name="T20" fmla="*/ 28 w 96"/>
                  <a:gd name="T21" fmla="*/ 30 h 78"/>
                  <a:gd name="T22" fmla="*/ 38 w 96"/>
                  <a:gd name="T23" fmla="*/ 24 h 78"/>
                  <a:gd name="T24" fmla="*/ 34 w 96"/>
                  <a:gd name="T25" fmla="*/ 18 h 78"/>
                  <a:gd name="T26" fmla="*/ 20 w 96"/>
                  <a:gd name="T27" fmla="*/ 12 h 78"/>
                  <a:gd name="T28" fmla="*/ 32 w 96"/>
                  <a:gd name="T29" fmla="*/ 2 h 78"/>
                  <a:gd name="T30" fmla="*/ 46 w 96"/>
                  <a:gd name="T31" fmla="*/ 0 h 78"/>
                  <a:gd name="T32" fmla="*/ 50 w 96"/>
                  <a:gd name="T33" fmla="*/ 4 h 78"/>
                  <a:gd name="T34" fmla="*/ 58 w 96"/>
                  <a:gd name="T35" fmla="*/ 4 h 78"/>
                  <a:gd name="T36" fmla="*/ 66 w 96"/>
                  <a:gd name="T37" fmla="*/ 0 h 78"/>
                  <a:gd name="T38" fmla="*/ 92 w 96"/>
                  <a:gd name="T39" fmla="*/ 2 h 78"/>
                  <a:gd name="T40" fmla="*/ 86 w 96"/>
                  <a:gd name="T41" fmla="*/ 6 h 78"/>
                  <a:gd name="T42" fmla="*/ 78 w 96"/>
                  <a:gd name="T43" fmla="*/ 14 h 78"/>
                  <a:gd name="T44" fmla="*/ 68 w 96"/>
                  <a:gd name="T45" fmla="*/ 20 h 78"/>
                  <a:gd name="T46" fmla="*/ 64 w 96"/>
                  <a:gd name="T47" fmla="*/ 26 h 78"/>
                  <a:gd name="T48" fmla="*/ 74 w 96"/>
                  <a:gd name="T49" fmla="*/ 26 h 78"/>
                  <a:gd name="T50" fmla="*/ 80 w 96"/>
                  <a:gd name="T51" fmla="*/ 26 h 78"/>
                  <a:gd name="T52" fmla="*/ 86 w 96"/>
                  <a:gd name="T53" fmla="*/ 34 h 78"/>
                  <a:gd name="T54" fmla="*/ 94 w 96"/>
                  <a:gd name="T55" fmla="*/ 28 h 78"/>
                  <a:gd name="T56" fmla="*/ 96 w 96"/>
                  <a:gd name="T57" fmla="*/ 38 h 78"/>
                  <a:gd name="T58" fmla="*/ 92 w 96"/>
                  <a:gd name="T59" fmla="*/ 54 h 78"/>
                  <a:gd name="T60" fmla="*/ 84 w 96"/>
                  <a:gd name="T61" fmla="*/ 66 h 78"/>
                  <a:gd name="T62" fmla="*/ 78 w 96"/>
                  <a:gd name="T63" fmla="*/ 68 h 78"/>
                  <a:gd name="T64" fmla="*/ 70 w 96"/>
                  <a:gd name="T65" fmla="*/ 64 h 78"/>
                  <a:gd name="T66" fmla="*/ 68 w 96"/>
                  <a:gd name="T67" fmla="*/ 68 h 78"/>
                  <a:gd name="T68" fmla="*/ 62 w 96"/>
                  <a:gd name="T69" fmla="*/ 78 h 7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96" h="78">
                    <a:moveTo>
                      <a:pt x="62" y="78"/>
                    </a:moveTo>
                    <a:lnTo>
                      <a:pt x="50" y="66"/>
                    </a:lnTo>
                    <a:lnTo>
                      <a:pt x="34" y="56"/>
                    </a:lnTo>
                    <a:lnTo>
                      <a:pt x="26" y="48"/>
                    </a:lnTo>
                    <a:lnTo>
                      <a:pt x="10" y="46"/>
                    </a:lnTo>
                    <a:lnTo>
                      <a:pt x="2" y="40"/>
                    </a:lnTo>
                    <a:lnTo>
                      <a:pt x="0" y="32"/>
                    </a:lnTo>
                    <a:lnTo>
                      <a:pt x="4" y="22"/>
                    </a:lnTo>
                    <a:lnTo>
                      <a:pt x="12" y="24"/>
                    </a:lnTo>
                    <a:lnTo>
                      <a:pt x="18" y="32"/>
                    </a:lnTo>
                    <a:lnTo>
                      <a:pt x="28" y="30"/>
                    </a:lnTo>
                    <a:lnTo>
                      <a:pt x="38" y="24"/>
                    </a:lnTo>
                    <a:lnTo>
                      <a:pt x="34" y="18"/>
                    </a:lnTo>
                    <a:lnTo>
                      <a:pt x="20" y="12"/>
                    </a:lnTo>
                    <a:lnTo>
                      <a:pt x="32" y="2"/>
                    </a:lnTo>
                    <a:lnTo>
                      <a:pt x="46" y="0"/>
                    </a:lnTo>
                    <a:lnTo>
                      <a:pt x="50" y="4"/>
                    </a:lnTo>
                    <a:lnTo>
                      <a:pt x="58" y="4"/>
                    </a:lnTo>
                    <a:lnTo>
                      <a:pt x="66" y="0"/>
                    </a:lnTo>
                    <a:lnTo>
                      <a:pt x="92" y="2"/>
                    </a:lnTo>
                    <a:lnTo>
                      <a:pt x="86" y="6"/>
                    </a:lnTo>
                    <a:lnTo>
                      <a:pt x="78" y="14"/>
                    </a:lnTo>
                    <a:lnTo>
                      <a:pt x="68" y="20"/>
                    </a:lnTo>
                    <a:lnTo>
                      <a:pt x="64" y="26"/>
                    </a:lnTo>
                    <a:lnTo>
                      <a:pt x="74" y="26"/>
                    </a:lnTo>
                    <a:lnTo>
                      <a:pt x="80" y="26"/>
                    </a:lnTo>
                    <a:lnTo>
                      <a:pt x="86" y="34"/>
                    </a:lnTo>
                    <a:lnTo>
                      <a:pt x="94" y="28"/>
                    </a:lnTo>
                    <a:lnTo>
                      <a:pt x="96" y="38"/>
                    </a:lnTo>
                    <a:lnTo>
                      <a:pt x="92" y="54"/>
                    </a:lnTo>
                    <a:lnTo>
                      <a:pt x="84" y="66"/>
                    </a:lnTo>
                    <a:lnTo>
                      <a:pt x="78" y="68"/>
                    </a:lnTo>
                    <a:lnTo>
                      <a:pt x="70" y="64"/>
                    </a:lnTo>
                    <a:lnTo>
                      <a:pt x="68" y="68"/>
                    </a:lnTo>
                    <a:lnTo>
                      <a:pt x="62" y="78"/>
                    </a:lnTo>
                    <a:close/>
                  </a:path>
                </a:pathLst>
              </a:custGeom>
              <a:solidFill>
                <a:srgbClr val="FFFFFF"/>
              </a:solidFill>
              <a:ln w="7938">
                <a:solidFill>
                  <a:schemeClr val="tx1"/>
                </a:solidFill>
                <a:prstDash val="solid"/>
                <a:round/>
                <a:headEnd/>
                <a:tailEnd/>
              </a:ln>
            </p:spPr>
            <p:txBody>
              <a:bodyPr/>
              <a:lstStyle/>
              <a:p>
                <a:endParaRPr lang="en-GB"/>
              </a:p>
            </p:txBody>
          </p:sp>
          <p:sp>
            <p:nvSpPr>
              <p:cNvPr id="2310" name="Freeform 24"/>
              <p:cNvSpPr>
                <a:spLocks/>
              </p:cNvSpPr>
              <p:nvPr/>
            </p:nvSpPr>
            <p:spPr bwMode="auto">
              <a:xfrm>
                <a:off x="1170" y="1047"/>
                <a:ext cx="46" cy="34"/>
              </a:xfrm>
              <a:custGeom>
                <a:avLst/>
                <a:gdLst>
                  <a:gd name="T0" fmla="*/ 46 w 46"/>
                  <a:gd name="T1" fmla="*/ 34 h 34"/>
                  <a:gd name="T2" fmla="*/ 28 w 46"/>
                  <a:gd name="T3" fmla="*/ 32 h 34"/>
                  <a:gd name="T4" fmla="*/ 12 w 46"/>
                  <a:gd name="T5" fmla="*/ 30 h 34"/>
                  <a:gd name="T6" fmla="*/ 0 w 46"/>
                  <a:gd name="T7" fmla="*/ 22 h 34"/>
                  <a:gd name="T8" fmla="*/ 8 w 46"/>
                  <a:gd name="T9" fmla="*/ 12 h 34"/>
                  <a:gd name="T10" fmla="*/ 18 w 46"/>
                  <a:gd name="T11" fmla="*/ 6 h 34"/>
                  <a:gd name="T12" fmla="*/ 26 w 46"/>
                  <a:gd name="T13" fmla="*/ 0 h 34"/>
                  <a:gd name="T14" fmla="*/ 34 w 46"/>
                  <a:gd name="T15" fmla="*/ 6 h 34"/>
                  <a:gd name="T16" fmla="*/ 44 w 46"/>
                  <a:gd name="T17" fmla="*/ 14 h 34"/>
                  <a:gd name="T18" fmla="*/ 46 w 46"/>
                  <a:gd name="T19" fmla="*/ 22 h 34"/>
                  <a:gd name="T20" fmla="*/ 46 w 46"/>
                  <a:gd name="T21" fmla="*/ 34 h 3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6" h="34">
                    <a:moveTo>
                      <a:pt x="46" y="34"/>
                    </a:moveTo>
                    <a:lnTo>
                      <a:pt x="28" y="32"/>
                    </a:lnTo>
                    <a:lnTo>
                      <a:pt x="12" y="30"/>
                    </a:lnTo>
                    <a:lnTo>
                      <a:pt x="0" y="22"/>
                    </a:lnTo>
                    <a:lnTo>
                      <a:pt x="8" y="12"/>
                    </a:lnTo>
                    <a:lnTo>
                      <a:pt x="18" y="6"/>
                    </a:lnTo>
                    <a:lnTo>
                      <a:pt x="26" y="0"/>
                    </a:lnTo>
                    <a:lnTo>
                      <a:pt x="34" y="6"/>
                    </a:lnTo>
                    <a:lnTo>
                      <a:pt x="44" y="14"/>
                    </a:lnTo>
                    <a:lnTo>
                      <a:pt x="46" y="22"/>
                    </a:lnTo>
                    <a:lnTo>
                      <a:pt x="46" y="34"/>
                    </a:lnTo>
                    <a:close/>
                  </a:path>
                </a:pathLst>
              </a:custGeom>
              <a:solidFill>
                <a:srgbClr val="FFFFFF"/>
              </a:solidFill>
              <a:ln w="7938">
                <a:solidFill>
                  <a:schemeClr val="tx1"/>
                </a:solidFill>
                <a:prstDash val="solid"/>
                <a:round/>
                <a:headEnd/>
                <a:tailEnd/>
              </a:ln>
            </p:spPr>
            <p:txBody>
              <a:bodyPr/>
              <a:lstStyle/>
              <a:p>
                <a:endParaRPr lang="en-GB"/>
              </a:p>
            </p:txBody>
          </p:sp>
          <p:sp>
            <p:nvSpPr>
              <p:cNvPr id="2311" name="Freeform 25"/>
              <p:cNvSpPr>
                <a:spLocks/>
              </p:cNvSpPr>
              <p:nvPr/>
            </p:nvSpPr>
            <p:spPr bwMode="auto">
              <a:xfrm>
                <a:off x="1142" y="945"/>
                <a:ext cx="54" cy="32"/>
              </a:xfrm>
              <a:custGeom>
                <a:avLst/>
                <a:gdLst>
                  <a:gd name="T0" fmla="*/ 4 w 54"/>
                  <a:gd name="T1" fmla="*/ 0 h 32"/>
                  <a:gd name="T2" fmla="*/ 22 w 54"/>
                  <a:gd name="T3" fmla="*/ 4 h 32"/>
                  <a:gd name="T4" fmla="*/ 36 w 54"/>
                  <a:gd name="T5" fmla="*/ 10 h 32"/>
                  <a:gd name="T6" fmla="*/ 48 w 54"/>
                  <a:gd name="T7" fmla="*/ 14 h 32"/>
                  <a:gd name="T8" fmla="*/ 54 w 54"/>
                  <a:gd name="T9" fmla="*/ 20 h 32"/>
                  <a:gd name="T10" fmla="*/ 48 w 54"/>
                  <a:gd name="T11" fmla="*/ 30 h 32"/>
                  <a:gd name="T12" fmla="*/ 36 w 54"/>
                  <a:gd name="T13" fmla="*/ 32 h 32"/>
                  <a:gd name="T14" fmla="*/ 20 w 54"/>
                  <a:gd name="T15" fmla="*/ 32 h 32"/>
                  <a:gd name="T16" fmla="*/ 16 w 54"/>
                  <a:gd name="T17" fmla="*/ 22 h 32"/>
                  <a:gd name="T18" fmla="*/ 6 w 54"/>
                  <a:gd name="T19" fmla="*/ 18 h 32"/>
                  <a:gd name="T20" fmla="*/ 0 w 54"/>
                  <a:gd name="T21" fmla="*/ 12 h 32"/>
                  <a:gd name="T22" fmla="*/ 0 w 54"/>
                  <a:gd name="T23" fmla="*/ 4 h 32"/>
                  <a:gd name="T24" fmla="*/ 4 w 54"/>
                  <a:gd name="T25" fmla="*/ 0 h 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4" h="32">
                    <a:moveTo>
                      <a:pt x="4" y="0"/>
                    </a:moveTo>
                    <a:lnTo>
                      <a:pt x="22" y="4"/>
                    </a:lnTo>
                    <a:lnTo>
                      <a:pt x="36" y="10"/>
                    </a:lnTo>
                    <a:lnTo>
                      <a:pt x="48" y="14"/>
                    </a:lnTo>
                    <a:lnTo>
                      <a:pt x="54" y="20"/>
                    </a:lnTo>
                    <a:lnTo>
                      <a:pt x="48" y="30"/>
                    </a:lnTo>
                    <a:lnTo>
                      <a:pt x="36" y="32"/>
                    </a:lnTo>
                    <a:lnTo>
                      <a:pt x="20" y="32"/>
                    </a:lnTo>
                    <a:lnTo>
                      <a:pt x="16" y="22"/>
                    </a:lnTo>
                    <a:lnTo>
                      <a:pt x="6" y="18"/>
                    </a:lnTo>
                    <a:lnTo>
                      <a:pt x="0" y="12"/>
                    </a:lnTo>
                    <a:lnTo>
                      <a:pt x="0" y="4"/>
                    </a:lnTo>
                    <a:lnTo>
                      <a:pt x="4" y="0"/>
                    </a:lnTo>
                    <a:close/>
                  </a:path>
                </a:pathLst>
              </a:custGeom>
              <a:solidFill>
                <a:srgbClr val="FFFFFF"/>
              </a:solidFill>
              <a:ln w="7938">
                <a:solidFill>
                  <a:schemeClr val="tx1"/>
                </a:solidFill>
                <a:prstDash val="solid"/>
                <a:round/>
                <a:headEnd/>
                <a:tailEnd/>
              </a:ln>
            </p:spPr>
            <p:txBody>
              <a:bodyPr/>
              <a:lstStyle/>
              <a:p>
                <a:endParaRPr lang="en-GB"/>
              </a:p>
            </p:txBody>
          </p:sp>
          <p:sp>
            <p:nvSpPr>
              <p:cNvPr id="2312" name="Freeform 26"/>
              <p:cNvSpPr>
                <a:spLocks/>
              </p:cNvSpPr>
              <p:nvPr/>
            </p:nvSpPr>
            <p:spPr bwMode="auto">
              <a:xfrm>
                <a:off x="1166" y="853"/>
                <a:ext cx="182" cy="116"/>
              </a:xfrm>
              <a:custGeom>
                <a:avLst/>
                <a:gdLst>
                  <a:gd name="T0" fmla="*/ 116 w 182"/>
                  <a:gd name="T1" fmla="*/ 110 h 116"/>
                  <a:gd name="T2" fmla="*/ 102 w 182"/>
                  <a:gd name="T3" fmla="*/ 104 h 116"/>
                  <a:gd name="T4" fmla="*/ 96 w 182"/>
                  <a:gd name="T5" fmla="*/ 112 h 116"/>
                  <a:gd name="T6" fmla="*/ 66 w 182"/>
                  <a:gd name="T7" fmla="*/ 110 h 116"/>
                  <a:gd name="T8" fmla="*/ 78 w 182"/>
                  <a:gd name="T9" fmla="*/ 102 h 116"/>
                  <a:gd name="T10" fmla="*/ 62 w 182"/>
                  <a:gd name="T11" fmla="*/ 96 h 116"/>
                  <a:gd name="T12" fmla="*/ 40 w 182"/>
                  <a:gd name="T13" fmla="*/ 86 h 116"/>
                  <a:gd name="T14" fmla="*/ 70 w 182"/>
                  <a:gd name="T15" fmla="*/ 82 h 116"/>
                  <a:gd name="T16" fmla="*/ 96 w 182"/>
                  <a:gd name="T17" fmla="*/ 80 h 116"/>
                  <a:gd name="T18" fmla="*/ 78 w 182"/>
                  <a:gd name="T19" fmla="*/ 72 h 116"/>
                  <a:gd name="T20" fmla="*/ 50 w 182"/>
                  <a:gd name="T21" fmla="*/ 74 h 116"/>
                  <a:gd name="T22" fmla="*/ 24 w 182"/>
                  <a:gd name="T23" fmla="*/ 74 h 116"/>
                  <a:gd name="T24" fmla="*/ 0 w 182"/>
                  <a:gd name="T25" fmla="*/ 44 h 116"/>
                  <a:gd name="T26" fmla="*/ 14 w 182"/>
                  <a:gd name="T27" fmla="*/ 48 h 116"/>
                  <a:gd name="T28" fmla="*/ 36 w 182"/>
                  <a:gd name="T29" fmla="*/ 42 h 116"/>
                  <a:gd name="T30" fmla="*/ 16 w 182"/>
                  <a:gd name="T31" fmla="*/ 38 h 116"/>
                  <a:gd name="T32" fmla="*/ 24 w 182"/>
                  <a:gd name="T33" fmla="*/ 28 h 116"/>
                  <a:gd name="T34" fmla="*/ 42 w 182"/>
                  <a:gd name="T35" fmla="*/ 26 h 116"/>
                  <a:gd name="T36" fmla="*/ 24 w 182"/>
                  <a:gd name="T37" fmla="*/ 18 h 116"/>
                  <a:gd name="T38" fmla="*/ 34 w 182"/>
                  <a:gd name="T39" fmla="*/ 10 h 116"/>
                  <a:gd name="T40" fmla="*/ 58 w 182"/>
                  <a:gd name="T41" fmla="*/ 10 h 116"/>
                  <a:gd name="T42" fmla="*/ 42 w 182"/>
                  <a:gd name="T43" fmla="*/ 4 h 116"/>
                  <a:gd name="T44" fmla="*/ 70 w 182"/>
                  <a:gd name="T45" fmla="*/ 2 h 116"/>
                  <a:gd name="T46" fmla="*/ 118 w 182"/>
                  <a:gd name="T47" fmla="*/ 34 h 116"/>
                  <a:gd name="T48" fmla="*/ 126 w 182"/>
                  <a:gd name="T49" fmla="*/ 48 h 116"/>
                  <a:gd name="T50" fmla="*/ 138 w 182"/>
                  <a:gd name="T51" fmla="*/ 34 h 116"/>
                  <a:gd name="T52" fmla="*/ 142 w 182"/>
                  <a:gd name="T53" fmla="*/ 46 h 116"/>
                  <a:gd name="T54" fmla="*/ 152 w 182"/>
                  <a:gd name="T55" fmla="*/ 58 h 116"/>
                  <a:gd name="T56" fmla="*/ 164 w 182"/>
                  <a:gd name="T57" fmla="*/ 66 h 116"/>
                  <a:gd name="T58" fmla="*/ 176 w 182"/>
                  <a:gd name="T59" fmla="*/ 68 h 116"/>
                  <a:gd name="T60" fmla="*/ 178 w 182"/>
                  <a:gd name="T61" fmla="*/ 80 h 116"/>
                  <a:gd name="T62" fmla="*/ 162 w 182"/>
                  <a:gd name="T63" fmla="*/ 82 h 116"/>
                  <a:gd name="T64" fmla="*/ 140 w 182"/>
                  <a:gd name="T65" fmla="*/ 98 h 116"/>
                  <a:gd name="T66" fmla="*/ 144 w 182"/>
                  <a:gd name="T67" fmla="*/ 82 h 116"/>
                  <a:gd name="T68" fmla="*/ 134 w 182"/>
                  <a:gd name="T69" fmla="*/ 92 h 116"/>
                  <a:gd name="T70" fmla="*/ 136 w 182"/>
                  <a:gd name="T71" fmla="*/ 102 h 116"/>
                  <a:gd name="T72" fmla="*/ 136 w 182"/>
                  <a:gd name="T73" fmla="*/ 108 h 116"/>
                  <a:gd name="T74" fmla="*/ 128 w 182"/>
                  <a:gd name="T75" fmla="*/ 106 h 116"/>
                  <a:gd name="T76" fmla="*/ 124 w 182"/>
                  <a:gd name="T77" fmla="*/ 116 h 11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82" h="116">
                    <a:moveTo>
                      <a:pt x="124" y="116"/>
                    </a:moveTo>
                    <a:lnTo>
                      <a:pt x="116" y="110"/>
                    </a:lnTo>
                    <a:lnTo>
                      <a:pt x="108" y="100"/>
                    </a:lnTo>
                    <a:lnTo>
                      <a:pt x="102" y="104"/>
                    </a:lnTo>
                    <a:lnTo>
                      <a:pt x="104" y="110"/>
                    </a:lnTo>
                    <a:lnTo>
                      <a:pt x="96" y="112"/>
                    </a:lnTo>
                    <a:lnTo>
                      <a:pt x="84" y="116"/>
                    </a:lnTo>
                    <a:lnTo>
                      <a:pt x="66" y="110"/>
                    </a:lnTo>
                    <a:lnTo>
                      <a:pt x="64" y="100"/>
                    </a:lnTo>
                    <a:lnTo>
                      <a:pt x="78" y="102"/>
                    </a:lnTo>
                    <a:lnTo>
                      <a:pt x="76" y="98"/>
                    </a:lnTo>
                    <a:lnTo>
                      <a:pt x="62" y="96"/>
                    </a:lnTo>
                    <a:lnTo>
                      <a:pt x="56" y="98"/>
                    </a:lnTo>
                    <a:lnTo>
                      <a:pt x="40" y="86"/>
                    </a:lnTo>
                    <a:lnTo>
                      <a:pt x="52" y="82"/>
                    </a:lnTo>
                    <a:lnTo>
                      <a:pt x="70" y="82"/>
                    </a:lnTo>
                    <a:lnTo>
                      <a:pt x="84" y="82"/>
                    </a:lnTo>
                    <a:lnTo>
                      <a:pt x="96" y="80"/>
                    </a:lnTo>
                    <a:lnTo>
                      <a:pt x="90" y="74"/>
                    </a:lnTo>
                    <a:lnTo>
                      <a:pt x="78" y="72"/>
                    </a:lnTo>
                    <a:lnTo>
                      <a:pt x="62" y="72"/>
                    </a:lnTo>
                    <a:lnTo>
                      <a:pt x="50" y="74"/>
                    </a:lnTo>
                    <a:lnTo>
                      <a:pt x="34" y="72"/>
                    </a:lnTo>
                    <a:lnTo>
                      <a:pt x="24" y="74"/>
                    </a:lnTo>
                    <a:lnTo>
                      <a:pt x="6" y="54"/>
                    </a:lnTo>
                    <a:lnTo>
                      <a:pt x="0" y="44"/>
                    </a:lnTo>
                    <a:lnTo>
                      <a:pt x="8" y="44"/>
                    </a:lnTo>
                    <a:lnTo>
                      <a:pt x="14" y="48"/>
                    </a:lnTo>
                    <a:lnTo>
                      <a:pt x="30" y="50"/>
                    </a:lnTo>
                    <a:lnTo>
                      <a:pt x="36" y="42"/>
                    </a:lnTo>
                    <a:lnTo>
                      <a:pt x="24" y="40"/>
                    </a:lnTo>
                    <a:lnTo>
                      <a:pt x="16" y="38"/>
                    </a:lnTo>
                    <a:lnTo>
                      <a:pt x="14" y="28"/>
                    </a:lnTo>
                    <a:lnTo>
                      <a:pt x="24" y="28"/>
                    </a:lnTo>
                    <a:lnTo>
                      <a:pt x="36" y="30"/>
                    </a:lnTo>
                    <a:lnTo>
                      <a:pt x="42" y="26"/>
                    </a:lnTo>
                    <a:lnTo>
                      <a:pt x="34" y="22"/>
                    </a:lnTo>
                    <a:lnTo>
                      <a:pt x="24" y="18"/>
                    </a:lnTo>
                    <a:lnTo>
                      <a:pt x="26" y="10"/>
                    </a:lnTo>
                    <a:lnTo>
                      <a:pt x="34" y="10"/>
                    </a:lnTo>
                    <a:lnTo>
                      <a:pt x="42" y="12"/>
                    </a:lnTo>
                    <a:lnTo>
                      <a:pt x="58" y="10"/>
                    </a:lnTo>
                    <a:lnTo>
                      <a:pt x="56" y="6"/>
                    </a:lnTo>
                    <a:lnTo>
                      <a:pt x="42" y="4"/>
                    </a:lnTo>
                    <a:lnTo>
                      <a:pt x="46" y="0"/>
                    </a:lnTo>
                    <a:lnTo>
                      <a:pt x="70" y="2"/>
                    </a:lnTo>
                    <a:lnTo>
                      <a:pt x="98" y="30"/>
                    </a:lnTo>
                    <a:lnTo>
                      <a:pt x="118" y="34"/>
                    </a:lnTo>
                    <a:lnTo>
                      <a:pt x="118" y="42"/>
                    </a:lnTo>
                    <a:lnTo>
                      <a:pt x="126" y="48"/>
                    </a:lnTo>
                    <a:lnTo>
                      <a:pt x="130" y="38"/>
                    </a:lnTo>
                    <a:lnTo>
                      <a:pt x="138" y="34"/>
                    </a:lnTo>
                    <a:lnTo>
                      <a:pt x="144" y="36"/>
                    </a:lnTo>
                    <a:lnTo>
                      <a:pt x="142" y="46"/>
                    </a:lnTo>
                    <a:lnTo>
                      <a:pt x="150" y="52"/>
                    </a:lnTo>
                    <a:lnTo>
                      <a:pt x="152" y="58"/>
                    </a:lnTo>
                    <a:lnTo>
                      <a:pt x="150" y="68"/>
                    </a:lnTo>
                    <a:lnTo>
                      <a:pt x="164" y="66"/>
                    </a:lnTo>
                    <a:lnTo>
                      <a:pt x="172" y="68"/>
                    </a:lnTo>
                    <a:lnTo>
                      <a:pt x="176" y="68"/>
                    </a:lnTo>
                    <a:lnTo>
                      <a:pt x="182" y="74"/>
                    </a:lnTo>
                    <a:lnTo>
                      <a:pt x="178" y="80"/>
                    </a:lnTo>
                    <a:lnTo>
                      <a:pt x="172" y="84"/>
                    </a:lnTo>
                    <a:lnTo>
                      <a:pt x="162" y="82"/>
                    </a:lnTo>
                    <a:lnTo>
                      <a:pt x="156" y="84"/>
                    </a:lnTo>
                    <a:lnTo>
                      <a:pt x="140" y="98"/>
                    </a:lnTo>
                    <a:lnTo>
                      <a:pt x="140" y="92"/>
                    </a:lnTo>
                    <a:lnTo>
                      <a:pt x="144" y="82"/>
                    </a:lnTo>
                    <a:lnTo>
                      <a:pt x="138" y="82"/>
                    </a:lnTo>
                    <a:lnTo>
                      <a:pt x="134" y="92"/>
                    </a:lnTo>
                    <a:lnTo>
                      <a:pt x="134" y="96"/>
                    </a:lnTo>
                    <a:lnTo>
                      <a:pt x="136" y="102"/>
                    </a:lnTo>
                    <a:lnTo>
                      <a:pt x="136" y="106"/>
                    </a:lnTo>
                    <a:lnTo>
                      <a:pt x="136" y="108"/>
                    </a:lnTo>
                    <a:lnTo>
                      <a:pt x="134" y="110"/>
                    </a:lnTo>
                    <a:lnTo>
                      <a:pt x="128" y="106"/>
                    </a:lnTo>
                    <a:lnTo>
                      <a:pt x="126" y="104"/>
                    </a:lnTo>
                    <a:lnTo>
                      <a:pt x="124" y="116"/>
                    </a:lnTo>
                    <a:close/>
                  </a:path>
                </a:pathLst>
              </a:custGeom>
              <a:solidFill>
                <a:srgbClr val="FFFFFF"/>
              </a:solidFill>
              <a:ln w="7938">
                <a:solidFill>
                  <a:schemeClr val="tx1"/>
                </a:solidFill>
                <a:prstDash val="solid"/>
                <a:round/>
                <a:headEnd/>
                <a:tailEnd/>
              </a:ln>
            </p:spPr>
            <p:txBody>
              <a:bodyPr/>
              <a:lstStyle/>
              <a:p>
                <a:endParaRPr lang="en-GB"/>
              </a:p>
            </p:txBody>
          </p:sp>
          <p:sp>
            <p:nvSpPr>
              <p:cNvPr id="2313" name="Freeform 27"/>
              <p:cNvSpPr>
                <a:spLocks/>
              </p:cNvSpPr>
              <p:nvPr/>
            </p:nvSpPr>
            <p:spPr bwMode="auto">
              <a:xfrm>
                <a:off x="1108" y="897"/>
                <a:ext cx="26" cy="16"/>
              </a:xfrm>
              <a:custGeom>
                <a:avLst/>
                <a:gdLst>
                  <a:gd name="T0" fmla="*/ 8 w 26"/>
                  <a:gd name="T1" fmla="*/ 0 h 16"/>
                  <a:gd name="T2" fmla="*/ 18 w 26"/>
                  <a:gd name="T3" fmla="*/ 0 h 16"/>
                  <a:gd name="T4" fmla="*/ 26 w 26"/>
                  <a:gd name="T5" fmla="*/ 6 h 16"/>
                  <a:gd name="T6" fmla="*/ 26 w 26"/>
                  <a:gd name="T7" fmla="*/ 16 h 16"/>
                  <a:gd name="T8" fmla="*/ 18 w 26"/>
                  <a:gd name="T9" fmla="*/ 16 h 16"/>
                  <a:gd name="T10" fmla="*/ 14 w 26"/>
                  <a:gd name="T11" fmla="*/ 12 h 16"/>
                  <a:gd name="T12" fmla="*/ 4 w 26"/>
                  <a:gd name="T13" fmla="*/ 12 h 16"/>
                  <a:gd name="T14" fmla="*/ 0 w 26"/>
                  <a:gd name="T15" fmla="*/ 4 h 16"/>
                  <a:gd name="T16" fmla="*/ 8 w 26"/>
                  <a:gd name="T17" fmla="*/ 0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6">
                    <a:moveTo>
                      <a:pt x="8" y="0"/>
                    </a:moveTo>
                    <a:lnTo>
                      <a:pt x="18" y="0"/>
                    </a:lnTo>
                    <a:lnTo>
                      <a:pt x="26" y="6"/>
                    </a:lnTo>
                    <a:lnTo>
                      <a:pt x="26" y="16"/>
                    </a:lnTo>
                    <a:lnTo>
                      <a:pt x="18" y="16"/>
                    </a:lnTo>
                    <a:lnTo>
                      <a:pt x="14" y="12"/>
                    </a:lnTo>
                    <a:lnTo>
                      <a:pt x="4" y="12"/>
                    </a:lnTo>
                    <a:lnTo>
                      <a:pt x="0" y="4"/>
                    </a:lnTo>
                    <a:lnTo>
                      <a:pt x="8" y="0"/>
                    </a:lnTo>
                    <a:close/>
                  </a:path>
                </a:pathLst>
              </a:custGeom>
              <a:solidFill>
                <a:srgbClr val="FFFFFF"/>
              </a:solidFill>
              <a:ln w="7938">
                <a:solidFill>
                  <a:schemeClr val="tx1"/>
                </a:solidFill>
                <a:prstDash val="solid"/>
                <a:round/>
                <a:headEnd/>
                <a:tailEnd/>
              </a:ln>
            </p:spPr>
            <p:txBody>
              <a:bodyPr/>
              <a:lstStyle/>
              <a:p>
                <a:endParaRPr lang="en-GB"/>
              </a:p>
            </p:txBody>
          </p:sp>
          <p:sp>
            <p:nvSpPr>
              <p:cNvPr id="2314" name="Freeform 28"/>
              <p:cNvSpPr>
                <a:spLocks/>
              </p:cNvSpPr>
              <p:nvPr/>
            </p:nvSpPr>
            <p:spPr bwMode="auto">
              <a:xfrm>
                <a:off x="1420" y="1113"/>
                <a:ext cx="70" cy="28"/>
              </a:xfrm>
              <a:custGeom>
                <a:avLst/>
                <a:gdLst>
                  <a:gd name="T0" fmla="*/ 4 w 70"/>
                  <a:gd name="T1" fmla="*/ 0 h 28"/>
                  <a:gd name="T2" fmla="*/ 22 w 70"/>
                  <a:gd name="T3" fmla="*/ 0 h 28"/>
                  <a:gd name="T4" fmla="*/ 42 w 70"/>
                  <a:gd name="T5" fmla="*/ 2 h 28"/>
                  <a:gd name="T6" fmla="*/ 62 w 70"/>
                  <a:gd name="T7" fmla="*/ 12 h 28"/>
                  <a:gd name="T8" fmla="*/ 70 w 70"/>
                  <a:gd name="T9" fmla="*/ 22 h 28"/>
                  <a:gd name="T10" fmla="*/ 60 w 70"/>
                  <a:gd name="T11" fmla="*/ 24 h 28"/>
                  <a:gd name="T12" fmla="*/ 46 w 70"/>
                  <a:gd name="T13" fmla="*/ 24 h 28"/>
                  <a:gd name="T14" fmla="*/ 32 w 70"/>
                  <a:gd name="T15" fmla="*/ 24 h 28"/>
                  <a:gd name="T16" fmla="*/ 26 w 70"/>
                  <a:gd name="T17" fmla="*/ 28 h 28"/>
                  <a:gd name="T18" fmla="*/ 14 w 70"/>
                  <a:gd name="T19" fmla="*/ 26 h 28"/>
                  <a:gd name="T20" fmla="*/ 10 w 70"/>
                  <a:gd name="T21" fmla="*/ 16 h 28"/>
                  <a:gd name="T22" fmla="*/ 0 w 70"/>
                  <a:gd name="T23" fmla="*/ 10 h 28"/>
                  <a:gd name="T24" fmla="*/ 0 w 70"/>
                  <a:gd name="T25" fmla="*/ 0 h 28"/>
                  <a:gd name="T26" fmla="*/ 4 w 70"/>
                  <a:gd name="T27" fmla="*/ 0 h 2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0" h="28">
                    <a:moveTo>
                      <a:pt x="4" y="0"/>
                    </a:moveTo>
                    <a:lnTo>
                      <a:pt x="22" y="0"/>
                    </a:lnTo>
                    <a:lnTo>
                      <a:pt x="42" y="2"/>
                    </a:lnTo>
                    <a:lnTo>
                      <a:pt x="62" y="12"/>
                    </a:lnTo>
                    <a:lnTo>
                      <a:pt x="70" y="22"/>
                    </a:lnTo>
                    <a:lnTo>
                      <a:pt x="60" y="24"/>
                    </a:lnTo>
                    <a:lnTo>
                      <a:pt x="46" y="24"/>
                    </a:lnTo>
                    <a:lnTo>
                      <a:pt x="32" y="24"/>
                    </a:lnTo>
                    <a:lnTo>
                      <a:pt x="26" y="28"/>
                    </a:lnTo>
                    <a:lnTo>
                      <a:pt x="14" y="26"/>
                    </a:lnTo>
                    <a:lnTo>
                      <a:pt x="10" y="16"/>
                    </a:lnTo>
                    <a:lnTo>
                      <a:pt x="0" y="10"/>
                    </a:lnTo>
                    <a:lnTo>
                      <a:pt x="0" y="0"/>
                    </a:lnTo>
                    <a:lnTo>
                      <a:pt x="4" y="0"/>
                    </a:lnTo>
                    <a:close/>
                  </a:path>
                </a:pathLst>
              </a:custGeom>
              <a:solidFill>
                <a:srgbClr val="FFFFFF"/>
              </a:solidFill>
              <a:ln w="7938">
                <a:solidFill>
                  <a:schemeClr val="tx1"/>
                </a:solidFill>
                <a:prstDash val="solid"/>
                <a:round/>
                <a:headEnd/>
                <a:tailEnd/>
              </a:ln>
            </p:spPr>
            <p:txBody>
              <a:bodyPr/>
              <a:lstStyle/>
              <a:p>
                <a:endParaRPr lang="en-GB"/>
              </a:p>
            </p:txBody>
          </p:sp>
          <p:sp>
            <p:nvSpPr>
              <p:cNvPr id="2315" name="Freeform 29"/>
              <p:cNvSpPr>
                <a:spLocks/>
              </p:cNvSpPr>
              <p:nvPr/>
            </p:nvSpPr>
            <p:spPr bwMode="auto">
              <a:xfrm>
                <a:off x="1474" y="1269"/>
                <a:ext cx="36" cy="30"/>
              </a:xfrm>
              <a:custGeom>
                <a:avLst/>
                <a:gdLst>
                  <a:gd name="T0" fmla="*/ 36 w 36"/>
                  <a:gd name="T1" fmla="*/ 4 h 30"/>
                  <a:gd name="T2" fmla="*/ 36 w 36"/>
                  <a:gd name="T3" fmla="*/ 10 h 30"/>
                  <a:gd name="T4" fmla="*/ 34 w 36"/>
                  <a:gd name="T5" fmla="*/ 20 h 30"/>
                  <a:gd name="T6" fmla="*/ 26 w 36"/>
                  <a:gd name="T7" fmla="*/ 26 h 30"/>
                  <a:gd name="T8" fmla="*/ 14 w 36"/>
                  <a:gd name="T9" fmla="*/ 30 h 30"/>
                  <a:gd name="T10" fmla="*/ 0 w 36"/>
                  <a:gd name="T11" fmla="*/ 26 h 30"/>
                  <a:gd name="T12" fmla="*/ 2 w 36"/>
                  <a:gd name="T13" fmla="*/ 12 h 30"/>
                  <a:gd name="T14" fmla="*/ 6 w 36"/>
                  <a:gd name="T15" fmla="*/ 4 h 30"/>
                  <a:gd name="T16" fmla="*/ 12 w 36"/>
                  <a:gd name="T17" fmla="*/ 2 h 30"/>
                  <a:gd name="T18" fmla="*/ 24 w 36"/>
                  <a:gd name="T19" fmla="*/ 0 h 30"/>
                  <a:gd name="T20" fmla="*/ 36 w 36"/>
                  <a:gd name="T21" fmla="*/ 4 h 3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6" h="30">
                    <a:moveTo>
                      <a:pt x="36" y="4"/>
                    </a:moveTo>
                    <a:lnTo>
                      <a:pt x="36" y="10"/>
                    </a:lnTo>
                    <a:lnTo>
                      <a:pt x="34" y="20"/>
                    </a:lnTo>
                    <a:lnTo>
                      <a:pt x="26" y="26"/>
                    </a:lnTo>
                    <a:lnTo>
                      <a:pt x="14" y="30"/>
                    </a:lnTo>
                    <a:lnTo>
                      <a:pt x="0" y="26"/>
                    </a:lnTo>
                    <a:lnTo>
                      <a:pt x="2" y="12"/>
                    </a:lnTo>
                    <a:lnTo>
                      <a:pt x="6" y="4"/>
                    </a:lnTo>
                    <a:lnTo>
                      <a:pt x="12" y="2"/>
                    </a:lnTo>
                    <a:lnTo>
                      <a:pt x="24" y="0"/>
                    </a:lnTo>
                    <a:lnTo>
                      <a:pt x="36" y="4"/>
                    </a:lnTo>
                    <a:close/>
                  </a:path>
                </a:pathLst>
              </a:custGeom>
              <a:solidFill>
                <a:srgbClr val="FFFFFF"/>
              </a:solidFill>
              <a:ln w="7938">
                <a:solidFill>
                  <a:schemeClr val="tx1"/>
                </a:solidFill>
                <a:prstDash val="solid"/>
                <a:round/>
                <a:headEnd/>
                <a:tailEnd/>
              </a:ln>
            </p:spPr>
            <p:txBody>
              <a:bodyPr/>
              <a:lstStyle/>
              <a:p>
                <a:endParaRPr lang="en-GB"/>
              </a:p>
            </p:txBody>
          </p:sp>
          <p:sp>
            <p:nvSpPr>
              <p:cNvPr id="2316" name="Freeform 30"/>
              <p:cNvSpPr>
                <a:spLocks/>
              </p:cNvSpPr>
              <p:nvPr/>
            </p:nvSpPr>
            <p:spPr bwMode="auto">
              <a:xfrm>
                <a:off x="1316" y="1335"/>
                <a:ext cx="110" cy="70"/>
              </a:xfrm>
              <a:custGeom>
                <a:avLst/>
                <a:gdLst>
                  <a:gd name="T0" fmla="*/ 18 w 110"/>
                  <a:gd name="T1" fmla="*/ 16 h 70"/>
                  <a:gd name="T2" fmla="*/ 18 w 110"/>
                  <a:gd name="T3" fmla="*/ 6 h 70"/>
                  <a:gd name="T4" fmla="*/ 28 w 110"/>
                  <a:gd name="T5" fmla="*/ 0 h 70"/>
                  <a:gd name="T6" fmla="*/ 40 w 110"/>
                  <a:gd name="T7" fmla="*/ 0 h 70"/>
                  <a:gd name="T8" fmla="*/ 40 w 110"/>
                  <a:gd name="T9" fmla="*/ 8 h 70"/>
                  <a:gd name="T10" fmla="*/ 42 w 110"/>
                  <a:gd name="T11" fmla="*/ 12 h 70"/>
                  <a:gd name="T12" fmla="*/ 52 w 110"/>
                  <a:gd name="T13" fmla="*/ 14 h 70"/>
                  <a:gd name="T14" fmla="*/ 54 w 110"/>
                  <a:gd name="T15" fmla="*/ 16 h 70"/>
                  <a:gd name="T16" fmla="*/ 56 w 110"/>
                  <a:gd name="T17" fmla="*/ 20 h 70"/>
                  <a:gd name="T18" fmla="*/ 62 w 110"/>
                  <a:gd name="T19" fmla="*/ 22 h 70"/>
                  <a:gd name="T20" fmla="*/ 70 w 110"/>
                  <a:gd name="T21" fmla="*/ 30 h 70"/>
                  <a:gd name="T22" fmla="*/ 84 w 110"/>
                  <a:gd name="T23" fmla="*/ 32 h 70"/>
                  <a:gd name="T24" fmla="*/ 86 w 110"/>
                  <a:gd name="T25" fmla="*/ 38 h 70"/>
                  <a:gd name="T26" fmla="*/ 88 w 110"/>
                  <a:gd name="T27" fmla="*/ 46 h 70"/>
                  <a:gd name="T28" fmla="*/ 98 w 110"/>
                  <a:gd name="T29" fmla="*/ 46 h 70"/>
                  <a:gd name="T30" fmla="*/ 108 w 110"/>
                  <a:gd name="T31" fmla="*/ 48 h 70"/>
                  <a:gd name="T32" fmla="*/ 110 w 110"/>
                  <a:gd name="T33" fmla="*/ 52 h 70"/>
                  <a:gd name="T34" fmla="*/ 110 w 110"/>
                  <a:gd name="T35" fmla="*/ 56 h 70"/>
                  <a:gd name="T36" fmla="*/ 108 w 110"/>
                  <a:gd name="T37" fmla="*/ 56 h 70"/>
                  <a:gd name="T38" fmla="*/ 106 w 110"/>
                  <a:gd name="T39" fmla="*/ 60 h 70"/>
                  <a:gd name="T40" fmla="*/ 102 w 110"/>
                  <a:gd name="T41" fmla="*/ 60 h 70"/>
                  <a:gd name="T42" fmla="*/ 100 w 110"/>
                  <a:gd name="T43" fmla="*/ 62 h 70"/>
                  <a:gd name="T44" fmla="*/ 90 w 110"/>
                  <a:gd name="T45" fmla="*/ 60 h 70"/>
                  <a:gd name="T46" fmla="*/ 84 w 110"/>
                  <a:gd name="T47" fmla="*/ 58 h 70"/>
                  <a:gd name="T48" fmla="*/ 76 w 110"/>
                  <a:gd name="T49" fmla="*/ 52 h 70"/>
                  <a:gd name="T50" fmla="*/ 68 w 110"/>
                  <a:gd name="T51" fmla="*/ 46 h 70"/>
                  <a:gd name="T52" fmla="*/ 64 w 110"/>
                  <a:gd name="T53" fmla="*/ 42 h 70"/>
                  <a:gd name="T54" fmla="*/ 60 w 110"/>
                  <a:gd name="T55" fmla="*/ 44 h 70"/>
                  <a:gd name="T56" fmla="*/ 58 w 110"/>
                  <a:gd name="T57" fmla="*/ 48 h 70"/>
                  <a:gd name="T58" fmla="*/ 52 w 110"/>
                  <a:gd name="T59" fmla="*/ 56 h 70"/>
                  <a:gd name="T60" fmla="*/ 40 w 110"/>
                  <a:gd name="T61" fmla="*/ 68 h 70"/>
                  <a:gd name="T62" fmla="*/ 24 w 110"/>
                  <a:gd name="T63" fmla="*/ 70 h 70"/>
                  <a:gd name="T64" fmla="*/ 26 w 110"/>
                  <a:gd name="T65" fmla="*/ 56 h 70"/>
                  <a:gd name="T66" fmla="*/ 14 w 110"/>
                  <a:gd name="T67" fmla="*/ 56 h 70"/>
                  <a:gd name="T68" fmla="*/ 10 w 110"/>
                  <a:gd name="T69" fmla="*/ 56 h 70"/>
                  <a:gd name="T70" fmla="*/ 6 w 110"/>
                  <a:gd name="T71" fmla="*/ 62 h 70"/>
                  <a:gd name="T72" fmla="*/ 0 w 110"/>
                  <a:gd name="T73" fmla="*/ 56 h 70"/>
                  <a:gd name="T74" fmla="*/ 6 w 110"/>
                  <a:gd name="T75" fmla="*/ 48 h 70"/>
                  <a:gd name="T76" fmla="*/ 16 w 110"/>
                  <a:gd name="T77" fmla="*/ 38 h 70"/>
                  <a:gd name="T78" fmla="*/ 16 w 110"/>
                  <a:gd name="T79" fmla="*/ 26 h 70"/>
                  <a:gd name="T80" fmla="*/ 18 w 110"/>
                  <a:gd name="T81" fmla="*/ 22 h 70"/>
                  <a:gd name="T82" fmla="*/ 18 w 110"/>
                  <a:gd name="T83" fmla="*/ 16 h 7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10" h="70">
                    <a:moveTo>
                      <a:pt x="18" y="16"/>
                    </a:moveTo>
                    <a:lnTo>
                      <a:pt x="18" y="6"/>
                    </a:lnTo>
                    <a:lnTo>
                      <a:pt x="28" y="0"/>
                    </a:lnTo>
                    <a:lnTo>
                      <a:pt x="40" y="0"/>
                    </a:lnTo>
                    <a:lnTo>
                      <a:pt x="40" y="8"/>
                    </a:lnTo>
                    <a:lnTo>
                      <a:pt x="42" y="12"/>
                    </a:lnTo>
                    <a:lnTo>
                      <a:pt x="52" y="14"/>
                    </a:lnTo>
                    <a:lnTo>
                      <a:pt x="54" y="16"/>
                    </a:lnTo>
                    <a:lnTo>
                      <a:pt x="56" y="20"/>
                    </a:lnTo>
                    <a:lnTo>
                      <a:pt x="62" y="22"/>
                    </a:lnTo>
                    <a:lnTo>
                      <a:pt x="70" y="30"/>
                    </a:lnTo>
                    <a:lnTo>
                      <a:pt x="84" y="32"/>
                    </a:lnTo>
                    <a:lnTo>
                      <a:pt x="86" y="38"/>
                    </a:lnTo>
                    <a:lnTo>
                      <a:pt x="88" y="46"/>
                    </a:lnTo>
                    <a:lnTo>
                      <a:pt x="98" y="46"/>
                    </a:lnTo>
                    <a:lnTo>
                      <a:pt x="108" y="48"/>
                    </a:lnTo>
                    <a:lnTo>
                      <a:pt x="110" y="52"/>
                    </a:lnTo>
                    <a:lnTo>
                      <a:pt x="110" y="56"/>
                    </a:lnTo>
                    <a:lnTo>
                      <a:pt x="108" y="56"/>
                    </a:lnTo>
                    <a:lnTo>
                      <a:pt x="106" y="60"/>
                    </a:lnTo>
                    <a:lnTo>
                      <a:pt x="102" y="60"/>
                    </a:lnTo>
                    <a:lnTo>
                      <a:pt x="100" y="62"/>
                    </a:lnTo>
                    <a:lnTo>
                      <a:pt x="90" y="60"/>
                    </a:lnTo>
                    <a:lnTo>
                      <a:pt x="84" y="58"/>
                    </a:lnTo>
                    <a:lnTo>
                      <a:pt x="76" y="52"/>
                    </a:lnTo>
                    <a:lnTo>
                      <a:pt x="68" y="46"/>
                    </a:lnTo>
                    <a:lnTo>
                      <a:pt x="64" y="42"/>
                    </a:lnTo>
                    <a:lnTo>
                      <a:pt x="60" y="44"/>
                    </a:lnTo>
                    <a:lnTo>
                      <a:pt x="58" y="48"/>
                    </a:lnTo>
                    <a:lnTo>
                      <a:pt x="52" y="56"/>
                    </a:lnTo>
                    <a:lnTo>
                      <a:pt x="40" y="68"/>
                    </a:lnTo>
                    <a:lnTo>
                      <a:pt x="24" y="70"/>
                    </a:lnTo>
                    <a:lnTo>
                      <a:pt x="26" y="56"/>
                    </a:lnTo>
                    <a:lnTo>
                      <a:pt x="14" y="56"/>
                    </a:lnTo>
                    <a:lnTo>
                      <a:pt x="10" y="56"/>
                    </a:lnTo>
                    <a:lnTo>
                      <a:pt x="6" y="62"/>
                    </a:lnTo>
                    <a:lnTo>
                      <a:pt x="0" y="56"/>
                    </a:lnTo>
                    <a:lnTo>
                      <a:pt x="6" y="48"/>
                    </a:lnTo>
                    <a:lnTo>
                      <a:pt x="16" y="38"/>
                    </a:lnTo>
                    <a:lnTo>
                      <a:pt x="16" y="26"/>
                    </a:lnTo>
                    <a:lnTo>
                      <a:pt x="18" y="22"/>
                    </a:lnTo>
                    <a:lnTo>
                      <a:pt x="18" y="16"/>
                    </a:lnTo>
                    <a:close/>
                  </a:path>
                </a:pathLst>
              </a:custGeom>
              <a:solidFill>
                <a:srgbClr val="FFFFFF"/>
              </a:solidFill>
              <a:ln w="7938">
                <a:solidFill>
                  <a:schemeClr val="tx1"/>
                </a:solidFill>
                <a:prstDash val="solid"/>
                <a:round/>
                <a:headEnd/>
                <a:tailEnd/>
              </a:ln>
            </p:spPr>
            <p:txBody>
              <a:bodyPr/>
              <a:lstStyle/>
              <a:p>
                <a:endParaRPr lang="en-GB"/>
              </a:p>
            </p:txBody>
          </p:sp>
          <p:sp>
            <p:nvSpPr>
              <p:cNvPr id="2317" name="Freeform 31"/>
              <p:cNvSpPr>
                <a:spLocks/>
              </p:cNvSpPr>
              <p:nvPr/>
            </p:nvSpPr>
            <p:spPr bwMode="auto">
              <a:xfrm>
                <a:off x="1124" y="1227"/>
                <a:ext cx="68" cy="36"/>
              </a:xfrm>
              <a:custGeom>
                <a:avLst/>
                <a:gdLst>
                  <a:gd name="T0" fmla="*/ 6 w 68"/>
                  <a:gd name="T1" fmla="*/ 26 h 36"/>
                  <a:gd name="T2" fmla="*/ 0 w 68"/>
                  <a:gd name="T3" fmla="*/ 24 h 36"/>
                  <a:gd name="T4" fmla="*/ 10 w 68"/>
                  <a:gd name="T5" fmla="*/ 16 h 36"/>
                  <a:gd name="T6" fmla="*/ 18 w 68"/>
                  <a:gd name="T7" fmla="*/ 10 h 36"/>
                  <a:gd name="T8" fmla="*/ 20 w 68"/>
                  <a:gd name="T9" fmla="*/ 0 h 36"/>
                  <a:gd name="T10" fmla="*/ 28 w 68"/>
                  <a:gd name="T11" fmla="*/ 2 h 36"/>
                  <a:gd name="T12" fmla="*/ 38 w 68"/>
                  <a:gd name="T13" fmla="*/ 6 h 36"/>
                  <a:gd name="T14" fmla="*/ 48 w 68"/>
                  <a:gd name="T15" fmla="*/ 14 h 36"/>
                  <a:gd name="T16" fmla="*/ 60 w 68"/>
                  <a:gd name="T17" fmla="*/ 18 h 36"/>
                  <a:gd name="T18" fmla="*/ 66 w 68"/>
                  <a:gd name="T19" fmla="*/ 24 h 36"/>
                  <a:gd name="T20" fmla="*/ 68 w 68"/>
                  <a:gd name="T21" fmla="*/ 32 h 36"/>
                  <a:gd name="T22" fmla="*/ 64 w 68"/>
                  <a:gd name="T23" fmla="*/ 34 h 36"/>
                  <a:gd name="T24" fmla="*/ 56 w 68"/>
                  <a:gd name="T25" fmla="*/ 36 h 36"/>
                  <a:gd name="T26" fmla="*/ 44 w 68"/>
                  <a:gd name="T27" fmla="*/ 36 h 36"/>
                  <a:gd name="T28" fmla="*/ 28 w 68"/>
                  <a:gd name="T29" fmla="*/ 34 h 36"/>
                  <a:gd name="T30" fmla="*/ 18 w 68"/>
                  <a:gd name="T31" fmla="*/ 30 h 36"/>
                  <a:gd name="T32" fmla="*/ 6 w 68"/>
                  <a:gd name="T33" fmla="*/ 26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8" h="36">
                    <a:moveTo>
                      <a:pt x="6" y="26"/>
                    </a:moveTo>
                    <a:lnTo>
                      <a:pt x="0" y="24"/>
                    </a:lnTo>
                    <a:lnTo>
                      <a:pt x="10" y="16"/>
                    </a:lnTo>
                    <a:lnTo>
                      <a:pt x="18" y="10"/>
                    </a:lnTo>
                    <a:lnTo>
                      <a:pt x="20" y="0"/>
                    </a:lnTo>
                    <a:lnTo>
                      <a:pt x="28" y="2"/>
                    </a:lnTo>
                    <a:lnTo>
                      <a:pt x="38" y="6"/>
                    </a:lnTo>
                    <a:lnTo>
                      <a:pt x="48" y="14"/>
                    </a:lnTo>
                    <a:lnTo>
                      <a:pt x="60" y="18"/>
                    </a:lnTo>
                    <a:lnTo>
                      <a:pt x="66" y="24"/>
                    </a:lnTo>
                    <a:lnTo>
                      <a:pt x="68" y="32"/>
                    </a:lnTo>
                    <a:lnTo>
                      <a:pt x="64" y="34"/>
                    </a:lnTo>
                    <a:lnTo>
                      <a:pt x="56" y="36"/>
                    </a:lnTo>
                    <a:lnTo>
                      <a:pt x="44" y="36"/>
                    </a:lnTo>
                    <a:lnTo>
                      <a:pt x="28" y="34"/>
                    </a:lnTo>
                    <a:lnTo>
                      <a:pt x="18" y="30"/>
                    </a:lnTo>
                    <a:lnTo>
                      <a:pt x="6" y="26"/>
                    </a:lnTo>
                    <a:close/>
                  </a:path>
                </a:pathLst>
              </a:custGeom>
              <a:solidFill>
                <a:srgbClr val="FFFFFF"/>
              </a:solidFill>
              <a:ln w="7938">
                <a:solidFill>
                  <a:schemeClr val="tx1"/>
                </a:solidFill>
                <a:prstDash val="solid"/>
                <a:round/>
                <a:headEnd/>
                <a:tailEnd/>
              </a:ln>
            </p:spPr>
            <p:txBody>
              <a:bodyPr/>
              <a:lstStyle/>
              <a:p>
                <a:endParaRPr lang="en-GB"/>
              </a:p>
            </p:txBody>
          </p:sp>
          <p:sp>
            <p:nvSpPr>
              <p:cNvPr id="2318" name="Freeform 32"/>
              <p:cNvSpPr>
                <a:spLocks/>
              </p:cNvSpPr>
              <p:nvPr/>
            </p:nvSpPr>
            <p:spPr bwMode="auto">
              <a:xfrm>
                <a:off x="1274" y="1109"/>
                <a:ext cx="460" cy="328"/>
              </a:xfrm>
              <a:custGeom>
                <a:avLst/>
                <a:gdLst>
                  <a:gd name="T0" fmla="*/ 148 w 460"/>
                  <a:gd name="T1" fmla="*/ 30 h 328"/>
                  <a:gd name="T2" fmla="*/ 154 w 460"/>
                  <a:gd name="T3" fmla="*/ 52 h 328"/>
                  <a:gd name="T4" fmla="*/ 184 w 460"/>
                  <a:gd name="T5" fmla="*/ 36 h 328"/>
                  <a:gd name="T6" fmla="*/ 238 w 460"/>
                  <a:gd name="T7" fmla="*/ 44 h 328"/>
                  <a:gd name="T8" fmla="*/ 250 w 460"/>
                  <a:gd name="T9" fmla="*/ 54 h 328"/>
                  <a:gd name="T10" fmla="*/ 258 w 460"/>
                  <a:gd name="T11" fmla="*/ 58 h 328"/>
                  <a:gd name="T12" fmla="*/ 280 w 460"/>
                  <a:gd name="T13" fmla="*/ 68 h 328"/>
                  <a:gd name="T14" fmla="*/ 284 w 460"/>
                  <a:gd name="T15" fmla="*/ 86 h 328"/>
                  <a:gd name="T16" fmla="*/ 306 w 460"/>
                  <a:gd name="T17" fmla="*/ 90 h 328"/>
                  <a:gd name="T18" fmla="*/ 332 w 460"/>
                  <a:gd name="T19" fmla="*/ 92 h 328"/>
                  <a:gd name="T20" fmla="*/ 324 w 460"/>
                  <a:gd name="T21" fmla="*/ 108 h 328"/>
                  <a:gd name="T22" fmla="*/ 360 w 460"/>
                  <a:gd name="T23" fmla="*/ 116 h 328"/>
                  <a:gd name="T24" fmla="*/ 342 w 460"/>
                  <a:gd name="T25" fmla="*/ 122 h 328"/>
                  <a:gd name="T26" fmla="*/ 368 w 460"/>
                  <a:gd name="T27" fmla="*/ 134 h 328"/>
                  <a:gd name="T28" fmla="*/ 346 w 460"/>
                  <a:gd name="T29" fmla="*/ 136 h 328"/>
                  <a:gd name="T30" fmla="*/ 346 w 460"/>
                  <a:gd name="T31" fmla="*/ 150 h 328"/>
                  <a:gd name="T32" fmla="*/ 382 w 460"/>
                  <a:gd name="T33" fmla="*/ 160 h 328"/>
                  <a:gd name="T34" fmla="*/ 404 w 460"/>
                  <a:gd name="T35" fmla="*/ 174 h 328"/>
                  <a:gd name="T36" fmla="*/ 434 w 460"/>
                  <a:gd name="T37" fmla="*/ 190 h 328"/>
                  <a:gd name="T38" fmla="*/ 460 w 460"/>
                  <a:gd name="T39" fmla="*/ 208 h 328"/>
                  <a:gd name="T40" fmla="*/ 434 w 460"/>
                  <a:gd name="T41" fmla="*/ 216 h 328"/>
                  <a:gd name="T42" fmla="*/ 420 w 460"/>
                  <a:gd name="T43" fmla="*/ 240 h 328"/>
                  <a:gd name="T44" fmla="*/ 386 w 460"/>
                  <a:gd name="T45" fmla="*/ 222 h 328"/>
                  <a:gd name="T46" fmla="*/ 358 w 460"/>
                  <a:gd name="T47" fmla="*/ 230 h 328"/>
                  <a:gd name="T48" fmla="*/ 408 w 460"/>
                  <a:gd name="T49" fmla="*/ 284 h 328"/>
                  <a:gd name="T50" fmla="*/ 394 w 460"/>
                  <a:gd name="T51" fmla="*/ 290 h 328"/>
                  <a:gd name="T52" fmla="*/ 356 w 460"/>
                  <a:gd name="T53" fmla="*/ 290 h 328"/>
                  <a:gd name="T54" fmla="*/ 366 w 460"/>
                  <a:gd name="T55" fmla="*/ 306 h 328"/>
                  <a:gd name="T56" fmla="*/ 354 w 460"/>
                  <a:gd name="T57" fmla="*/ 322 h 328"/>
                  <a:gd name="T58" fmla="*/ 310 w 460"/>
                  <a:gd name="T59" fmla="*/ 314 h 328"/>
                  <a:gd name="T60" fmla="*/ 288 w 460"/>
                  <a:gd name="T61" fmla="*/ 280 h 328"/>
                  <a:gd name="T62" fmla="*/ 256 w 460"/>
                  <a:gd name="T63" fmla="*/ 258 h 328"/>
                  <a:gd name="T64" fmla="*/ 238 w 460"/>
                  <a:gd name="T65" fmla="*/ 260 h 328"/>
                  <a:gd name="T66" fmla="*/ 208 w 460"/>
                  <a:gd name="T67" fmla="*/ 270 h 328"/>
                  <a:gd name="T68" fmla="*/ 202 w 460"/>
                  <a:gd name="T69" fmla="*/ 236 h 328"/>
                  <a:gd name="T70" fmla="*/ 238 w 460"/>
                  <a:gd name="T71" fmla="*/ 240 h 328"/>
                  <a:gd name="T72" fmla="*/ 246 w 460"/>
                  <a:gd name="T73" fmla="*/ 222 h 328"/>
                  <a:gd name="T74" fmla="*/ 272 w 460"/>
                  <a:gd name="T75" fmla="*/ 172 h 328"/>
                  <a:gd name="T76" fmla="*/ 246 w 460"/>
                  <a:gd name="T77" fmla="*/ 156 h 328"/>
                  <a:gd name="T78" fmla="*/ 218 w 460"/>
                  <a:gd name="T79" fmla="*/ 150 h 328"/>
                  <a:gd name="T80" fmla="*/ 212 w 460"/>
                  <a:gd name="T81" fmla="*/ 124 h 328"/>
                  <a:gd name="T82" fmla="*/ 186 w 460"/>
                  <a:gd name="T83" fmla="*/ 106 h 328"/>
                  <a:gd name="T84" fmla="*/ 178 w 460"/>
                  <a:gd name="T85" fmla="*/ 112 h 328"/>
                  <a:gd name="T86" fmla="*/ 130 w 460"/>
                  <a:gd name="T87" fmla="*/ 116 h 328"/>
                  <a:gd name="T88" fmla="*/ 56 w 460"/>
                  <a:gd name="T89" fmla="*/ 110 h 328"/>
                  <a:gd name="T90" fmla="*/ 20 w 460"/>
                  <a:gd name="T91" fmla="*/ 102 h 328"/>
                  <a:gd name="T92" fmla="*/ 32 w 460"/>
                  <a:gd name="T93" fmla="*/ 86 h 328"/>
                  <a:gd name="T94" fmla="*/ 0 w 460"/>
                  <a:gd name="T95" fmla="*/ 72 h 328"/>
                  <a:gd name="T96" fmla="*/ 38 w 460"/>
                  <a:gd name="T97" fmla="*/ 2 h 328"/>
                  <a:gd name="T98" fmla="*/ 64 w 460"/>
                  <a:gd name="T99" fmla="*/ 12 h 328"/>
                  <a:gd name="T100" fmla="*/ 68 w 460"/>
                  <a:gd name="T101" fmla="*/ 76 h 328"/>
                  <a:gd name="T102" fmla="*/ 78 w 460"/>
                  <a:gd name="T103" fmla="*/ 46 h 328"/>
                  <a:gd name="T104" fmla="*/ 108 w 460"/>
                  <a:gd name="T105" fmla="*/ 4 h 32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460" h="328">
                    <a:moveTo>
                      <a:pt x="134" y="6"/>
                    </a:moveTo>
                    <a:lnTo>
                      <a:pt x="140" y="14"/>
                    </a:lnTo>
                    <a:lnTo>
                      <a:pt x="146" y="22"/>
                    </a:lnTo>
                    <a:lnTo>
                      <a:pt x="148" y="30"/>
                    </a:lnTo>
                    <a:lnTo>
                      <a:pt x="148" y="38"/>
                    </a:lnTo>
                    <a:lnTo>
                      <a:pt x="144" y="42"/>
                    </a:lnTo>
                    <a:lnTo>
                      <a:pt x="144" y="52"/>
                    </a:lnTo>
                    <a:lnTo>
                      <a:pt x="154" y="52"/>
                    </a:lnTo>
                    <a:lnTo>
                      <a:pt x="158" y="42"/>
                    </a:lnTo>
                    <a:lnTo>
                      <a:pt x="168" y="42"/>
                    </a:lnTo>
                    <a:lnTo>
                      <a:pt x="180" y="50"/>
                    </a:lnTo>
                    <a:lnTo>
                      <a:pt x="184" y="36"/>
                    </a:lnTo>
                    <a:lnTo>
                      <a:pt x="198" y="34"/>
                    </a:lnTo>
                    <a:lnTo>
                      <a:pt x="214" y="34"/>
                    </a:lnTo>
                    <a:lnTo>
                      <a:pt x="230" y="40"/>
                    </a:lnTo>
                    <a:lnTo>
                      <a:pt x="238" y="44"/>
                    </a:lnTo>
                    <a:lnTo>
                      <a:pt x="228" y="50"/>
                    </a:lnTo>
                    <a:lnTo>
                      <a:pt x="226" y="58"/>
                    </a:lnTo>
                    <a:lnTo>
                      <a:pt x="240" y="52"/>
                    </a:lnTo>
                    <a:lnTo>
                      <a:pt x="250" y="54"/>
                    </a:lnTo>
                    <a:lnTo>
                      <a:pt x="244" y="60"/>
                    </a:lnTo>
                    <a:lnTo>
                      <a:pt x="238" y="68"/>
                    </a:lnTo>
                    <a:lnTo>
                      <a:pt x="246" y="66"/>
                    </a:lnTo>
                    <a:lnTo>
                      <a:pt x="258" y="58"/>
                    </a:lnTo>
                    <a:lnTo>
                      <a:pt x="260" y="66"/>
                    </a:lnTo>
                    <a:lnTo>
                      <a:pt x="254" y="74"/>
                    </a:lnTo>
                    <a:lnTo>
                      <a:pt x="264" y="74"/>
                    </a:lnTo>
                    <a:lnTo>
                      <a:pt x="280" y="68"/>
                    </a:lnTo>
                    <a:lnTo>
                      <a:pt x="290" y="70"/>
                    </a:lnTo>
                    <a:lnTo>
                      <a:pt x="296" y="76"/>
                    </a:lnTo>
                    <a:lnTo>
                      <a:pt x="292" y="80"/>
                    </a:lnTo>
                    <a:lnTo>
                      <a:pt x="284" y="86"/>
                    </a:lnTo>
                    <a:lnTo>
                      <a:pt x="290" y="90"/>
                    </a:lnTo>
                    <a:lnTo>
                      <a:pt x="300" y="86"/>
                    </a:lnTo>
                    <a:lnTo>
                      <a:pt x="306" y="84"/>
                    </a:lnTo>
                    <a:lnTo>
                      <a:pt x="306" y="90"/>
                    </a:lnTo>
                    <a:lnTo>
                      <a:pt x="298" y="98"/>
                    </a:lnTo>
                    <a:lnTo>
                      <a:pt x="304" y="98"/>
                    </a:lnTo>
                    <a:lnTo>
                      <a:pt x="320" y="92"/>
                    </a:lnTo>
                    <a:lnTo>
                      <a:pt x="332" y="92"/>
                    </a:lnTo>
                    <a:lnTo>
                      <a:pt x="342" y="96"/>
                    </a:lnTo>
                    <a:lnTo>
                      <a:pt x="342" y="100"/>
                    </a:lnTo>
                    <a:lnTo>
                      <a:pt x="334" y="104"/>
                    </a:lnTo>
                    <a:lnTo>
                      <a:pt x="324" y="108"/>
                    </a:lnTo>
                    <a:lnTo>
                      <a:pt x="332" y="112"/>
                    </a:lnTo>
                    <a:lnTo>
                      <a:pt x="350" y="108"/>
                    </a:lnTo>
                    <a:lnTo>
                      <a:pt x="356" y="110"/>
                    </a:lnTo>
                    <a:lnTo>
                      <a:pt x="360" y="116"/>
                    </a:lnTo>
                    <a:lnTo>
                      <a:pt x="362" y="122"/>
                    </a:lnTo>
                    <a:lnTo>
                      <a:pt x="354" y="122"/>
                    </a:lnTo>
                    <a:lnTo>
                      <a:pt x="348" y="122"/>
                    </a:lnTo>
                    <a:lnTo>
                      <a:pt x="342" y="122"/>
                    </a:lnTo>
                    <a:lnTo>
                      <a:pt x="342" y="128"/>
                    </a:lnTo>
                    <a:lnTo>
                      <a:pt x="352" y="128"/>
                    </a:lnTo>
                    <a:lnTo>
                      <a:pt x="362" y="128"/>
                    </a:lnTo>
                    <a:lnTo>
                      <a:pt x="368" y="134"/>
                    </a:lnTo>
                    <a:lnTo>
                      <a:pt x="370" y="138"/>
                    </a:lnTo>
                    <a:lnTo>
                      <a:pt x="368" y="138"/>
                    </a:lnTo>
                    <a:lnTo>
                      <a:pt x="362" y="138"/>
                    </a:lnTo>
                    <a:lnTo>
                      <a:pt x="346" y="136"/>
                    </a:lnTo>
                    <a:lnTo>
                      <a:pt x="344" y="138"/>
                    </a:lnTo>
                    <a:lnTo>
                      <a:pt x="342" y="140"/>
                    </a:lnTo>
                    <a:lnTo>
                      <a:pt x="342" y="144"/>
                    </a:lnTo>
                    <a:lnTo>
                      <a:pt x="346" y="150"/>
                    </a:lnTo>
                    <a:lnTo>
                      <a:pt x="354" y="156"/>
                    </a:lnTo>
                    <a:lnTo>
                      <a:pt x="362" y="156"/>
                    </a:lnTo>
                    <a:lnTo>
                      <a:pt x="370" y="154"/>
                    </a:lnTo>
                    <a:lnTo>
                      <a:pt x="382" y="160"/>
                    </a:lnTo>
                    <a:lnTo>
                      <a:pt x="382" y="166"/>
                    </a:lnTo>
                    <a:lnTo>
                      <a:pt x="388" y="168"/>
                    </a:lnTo>
                    <a:lnTo>
                      <a:pt x="398" y="170"/>
                    </a:lnTo>
                    <a:lnTo>
                      <a:pt x="404" y="174"/>
                    </a:lnTo>
                    <a:lnTo>
                      <a:pt x="406" y="180"/>
                    </a:lnTo>
                    <a:lnTo>
                      <a:pt x="416" y="180"/>
                    </a:lnTo>
                    <a:lnTo>
                      <a:pt x="424" y="182"/>
                    </a:lnTo>
                    <a:lnTo>
                      <a:pt x="434" y="190"/>
                    </a:lnTo>
                    <a:lnTo>
                      <a:pt x="438" y="194"/>
                    </a:lnTo>
                    <a:lnTo>
                      <a:pt x="450" y="196"/>
                    </a:lnTo>
                    <a:lnTo>
                      <a:pt x="460" y="204"/>
                    </a:lnTo>
                    <a:lnTo>
                      <a:pt x="460" y="208"/>
                    </a:lnTo>
                    <a:lnTo>
                      <a:pt x="460" y="212"/>
                    </a:lnTo>
                    <a:lnTo>
                      <a:pt x="458" y="214"/>
                    </a:lnTo>
                    <a:lnTo>
                      <a:pt x="444" y="216"/>
                    </a:lnTo>
                    <a:lnTo>
                      <a:pt x="434" y="216"/>
                    </a:lnTo>
                    <a:lnTo>
                      <a:pt x="436" y="226"/>
                    </a:lnTo>
                    <a:lnTo>
                      <a:pt x="430" y="232"/>
                    </a:lnTo>
                    <a:lnTo>
                      <a:pt x="420" y="232"/>
                    </a:lnTo>
                    <a:lnTo>
                      <a:pt x="420" y="240"/>
                    </a:lnTo>
                    <a:lnTo>
                      <a:pt x="414" y="248"/>
                    </a:lnTo>
                    <a:lnTo>
                      <a:pt x="398" y="240"/>
                    </a:lnTo>
                    <a:lnTo>
                      <a:pt x="390" y="230"/>
                    </a:lnTo>
                    <a:lnTo>
                      <a:pt x="386" y="222"/>
                    </a:lnTo>
                    <a:lnTo>
                      <a:pt x="364" y="208"/>
                    </a:lnTo>
                    <a:lnTo>
                      <a:pt x="356" y="212"/>
                    </a:lnTo>
                    <a:lnTo>
                      <a:pt x="360" y="222"/>
                    </a:lnTo>
                    <a:lnTo>
                      <a:pt x="358" y="230"/>
                    </a:lnTo>
                    <a:lnTo>
                      <a:pt x="364" y="244"/>
                    </a:lnTo>
                    <a:lnTo>
                      <a:pt x="376" y="256"/>
                    </a:lnTo>
                    <a:lnTo>
                      <a:pt x="394" y="270"/>
                    </a:lnTo>
                    <a:lnTo>
                      <a:pt x="408" y="284"/>
                    </a:lnTo>
                    <a:lnTo>
                      <a:pt x="406" y="290"/>
                    </a:lnTo>
                    <a:lnTo>
                      <a:pt x="400" y="288"/>
                    </a:lnTo>
                    <a:lnTo>
                      <a:pt x="396" y="288"/>
                    </a:lnTo>
                    <a:lnTo>
                      <a:pt x="394" y="290"/>
                    </a:lnTo>
                    <a:lnTo>
                      <a:pt x="400" y="304"/>
                    </a:lnTo>
                    <a:lnTo>
                      <a:pt x="394" y="310"/>
                    </a:lnTo>
                    <a:lnTo>
                      <a:pt x="378" y="302"/>
                    </a:lnTo>
                    <a:lnTo>
                      <a:pt x="356" y="290"/>
                    </a:lnTo>
                    <a:lnTo>
                      <a:pt x="344" y="278"/>
                    </a:lnTo>
                    <a:lnTo>
                      <a:pt x="338" y="282"/>
                    </a:lnTo>
                    <a:lnTo>
                      <a:pt x="348" y="292"/>
                    </a:lnTo>
                    <a:lnTo>
                      <a:pt x="366" y="306"/>
                    </a:lnTo>
                    <a:lnTo>
                      <a:pt x="370" y="312"/>
                    </a:lnTo>
                    <a:lnTo>
                      <a:pt x="374" y="320"/>
                    </a:lnTo>
                    <a:lnTo>
                      <a:pt x="378" y="328"/>
                    </a:lnTo>
                    <a:lnTo>
                      <a:pt x="354" y="322"/>
                    </a:lnTo>
                    <a:lnTo>
                      <a:pt x="334" y="314"/>
                    </a:lnTo>
                    <a:lnTo>
                      <a:pt x="320" y="304"/>
                    </a:lnTo>
                    <a:lnTo>
                      <a:pt x="312" y="304"/>
                    </a:lnTo>
                    <a:lnTo>
                      <a:pt x="310" y="314"/>
                    </a:lnTo>
                    <a:lnTo>
                      <a:pt x="296" y="298"/>
                    </a:lnTo>
                    <a:lnTo>
                      <a:pt x="290" y="290"/>
                    </a:lnTo>
                    <a:lnTo>
                      <a:pt x="294" y="286"/>
                    </a:lnTo>
                    <a:lnTo>
                      <a:pt x="288" y="280"/>
                    </a:lnTo>
                    <a:lnTo>
                      <a:pt x="280" y="282"/>
                    </a:lnTo>
                    <a:lnTo>
                      <a:pt x="272" y="274"/>
                    </a:lnTo>
                    <a:lnTo>
                      <a:pt x="262" y="264"/>
                    </a:lnTo>
                    <a:lnTo>
                      <a:pt x="256" y="258"/>
                    </a:lnTo>
                    <a:lnTo>
                      <a:pt x="244" y="254"/>
                    </a:lnTo>
                    <a:lnTo>
                      <a:pt x="238" y="250"/>
                    </a:lnTo>
                    <a:lnTo>
                      <a:pt x="238" y="258"/>
                    </a:lnTo>
                    <a:lnTo>
                      <a:pt x="238" y="260"/>
                    </a:lnTo>
                    <a:lnTo>
                      <a:pt x="236" y="262"/>
                    </a:lnTo>
                    <a:lnTo>
                      <a:pt x="224" y="262"/>
                    </a:lnTo>
                    <a:lnTo>
                      <a:pt x="218" y="266"/>
                    </a:lnTo>
                    <a:lnTo>
                      <a:pt x="208" y="270"/>
                    </a:lnTo>
                    <a:lnTo>
                      <a:pt x="194" y="268"/>
                    </a:lnTo>
                    <a:lnTo>
                      <a:pt x="186" y="258"/>
                    </a:lnTo>
                    <a:lnTo>
                      <a:pt x="188" y="246"/>
                    </a:lnTo>
                    <a:lnTo>
                      <a:pt x="202" y="236"/>
                    </a:lnTo>
                    <a:lnTo>
                      <a:pt x="214" y="238"/>
                    </a:lnTo>
                    <a:lnTo>
                      <a:pt x="226" y="242"/>
                    </a:lnTo>
                    <a:lnTo>
                      <a:pt x="232" y="246"/>
                    </a:lnTo>
                    <a:lnTo>
                      <a:pt x="238" y="240"/>
                    </a:lnTo>
                    <a:lnTo>
                      <a:pt x="246" y="236"/>
                    </a:lnTo>
                    <a:lnTo>
                      <a:pt x="258" y="232"/>
                    </a:lnTo>
                    <a:lnTo>
                      <a:pt x="254" y="228"/>
                    </a:lnTo>
                    <a:lnTo>
                      <a:pt x="246" y="222"/>
                    </a:lnTo>
                    <a:lnTo>
                      <a:pt x="254" y="210"/>
                    </a:lnTo>
                    <a:lnTo>
                      <a:pt x="268" y="202"/>
                    </a:lnTo>
                    <a:lnTo>
                      <a:pt x="280" y="190"/>
                    </a:lnTo>
                    <a:lnTo>
                      <a:pt x="272" y="172"/>
                    </a:lnTo>
                    <a:lnTo>
                      <a:pt x="264" y="160"/>
                    </a:lnTo>
                    <a:lnTo>
                      <a:pt x="256" y="160"/>
                    </a:lnTo>
                    <a:lnTo>
                      <a:pt x="254" y="152"/>
                    </a:lnTo>
                    <a:lnTo>
                      <a:pt x="246" y="156"/>
                    </a:lnTo>
                    <a:lnTo>
                      <a:pt x="240" y="148"/>
                    </a:lnTo>
                    <a:lnTo>
                      <a:pt x="240" y="142"/>
                    </a:lnTo>
                    <a:lnTo>
                      <a:pt x="228" y="142"/>
                    </a:lnTo>
                    <a:lnTo>
                      <a:pt x="218" y="150"/>
                    </a:lnTo>
                    <a:lnTo>
                      <a:pt x="210" y="142"/>
                    </a:lnTo>
                    <a:lnTo>
                      <a:pt x="222" y="134"/>
                    </a:lnTo>
                    <a:lnTo>
                      <a:pt x="218" y="128"/>
                    </a:lnTo>
                    <a:lnTo>
                      <a:pt x="212" y="124"/>
                    </a:lnTo>
                    <a:lnTo>
                      <a:pt x="202" y="114"/>
                    </a:lnTo>
                    <a:lnTo>
                      <a:pt x="196" y="120"/>
                    </a:lnTo>
                    <a:lnTo>
                      <a:pt x="190" y="112"/>
                    </a:lnTo>
                    <a:lnTo>
                      <a:pt x="186" y="106"/>
                    </a:lnTo>
                    <a:lnTo>
                      <a:pt x="178" y="98"/>
                    </a:lnTo>
                    <a:lnTo>
                      <a:pt x="172" y="100"/>
                    </a:lnTo>
                    <a:lnTo>
                      <a:pt x="176" y="106"/>
                    </a:lnTo>
                    <a:lnTo>
                      <a:pt x="178" y="112"/>
                    </a:lnTo>
                    <a:lnTo>
                      <a:pt x="172" y="116"/>
                    </a:lnTo>
                    <a:lnTo>
                      <a:pt x="158" y="116"/>
                    </a:lnTo>
                    <a:lnTo>
                      <a:pt x="136" y="110"/>
                    </a:lnTo>
                    <a:lnTo>
                      <a:pt x="130" y="116"/>
                    </a:lnTo>
                    <a:lnTo>
                      <a:pt x="118" y="118"/>
                    </a:lnTo>
                    <a:lnTo>
                      <a:pt x="90" y="114"/>
                    </a:lnTo>
                    <a:lnTo>
                      <a:pt x="74" y="110"/>
                    </a:lnTo>
                    <a:lnTo>
                      <a:pt x="56" y="110"/>
                    </a:lnTo>
                    <a:lnTo>
                      <a:pt x="48" y="104"/>
                    </a:lnTo>
                    <a:lnTo>
                      <a:pt x="40" y="100"/>
                    </a:lnTo>
                    <a:lnTo>
                      <a:pt x="32" y="106"/>
                    </a:lnTo>
                    <a:lnTo>
                      <a:pt x="20" y="102"/>
                    </a:lnTo>
                    <a:lnTo>
                      <a:pt x="8" y="94"/>
                    </a:lnTo>
                    <a:lnTo>
                      <a:pt x="8" y="84"/>
                    </a:lnTo>
                    <a:lnTo>
                      <a:pt x="16" y="84"/>
                    </a:lnTo>
                    <a:lnTo>
                      <a:pt x="32" y="86"/>
                    </a:lnTo>
                    <a:lnTo>
                      <a:pt x="38" y="82"/>
                    </a:lnTo>
                    <a:lnTo>
                      <a:pt x="32" y="76"/>
                    </a:lnTo>
                    <a:lnTo>
                      <a:pt x="16" y="78"/>
                    </a:lnTo>
                    <a:lnTo>
                      <a:pt x="0" y="72"/>
                    </a:lnTo>
                    <a:lnTo>
                      <a:pt x="0" y="50"/>
                    </a:lnTo>
                    <a:lnTo>
                      <a:pt x="8" y="30"/>
                    </a:lnTo>
                    <a:lnTo>
                      <a:pt x="20" y="14"/>
                    </a:lnTo>
                    <a:lnTo>
                      <a:pt x="38" y="2"/>
                    </a:lnTo>
                    <a:lnTo>
                      <a:pt x="52" y="0"/>
                    </a:lnTo>
                    <a:lnTo>
                      <a:pt x="82" y="2"/>
                    </a:lnTo>
                    <a:lnTo>
                      <a:pt x="76" y="8"/>
                    </a:lnTo>
                    <a:lnTo>
                      <a:pt x="64" y="12"/>
                    </a:lnTo>
                    <a:lnTo>
                      <a:pt x="54" y="28"/>
                    </a:lnTo>
                    <a:lnTo>
                      <a:pt x="54" y="40"/>
                    </a:lnTo>
                    <a:lnTo>
                      <a:pt x="54" y="50"/>
                    </a:lnTo>
                    <a:lnTo>
                      <a:pt x="68" y="76"/>
                    </a:lnTo>
                    <a:lnTo>
                      <a:pt x="82" y="72"/>
                    </a:lnTo>
                    <a:lnTo>
                      <a:pt x="76" y="64"/>
                    </a:lnTo>
                    <a:lnTo>
                      <a:pt x="66" y="50"/>
                    </a:lnTo>
                    <a:lnTo>
                      <a:pt x="78" y="46"/>
                    </a:lnTo>
                    <a:lnTo>
                      <a:pt x="70" y="38"/>
                    </a:lnTo>
                    <a:lnTo>
                      <a:pt x="72" y="26"/>
                    </a:lnTo>
                    <a:lnTo>
                      <a:pt x="84" y="16"/>
                    </a:lnTo>
                    <a:lnTo>
                      <a:pt x="108" y="4"/>
                    </a:lnTo>
                    <a:lnTo>
                      <a:pt x="122" y="2"/>
                    </a:lnTo>
                    <a:lnTo>
                      <a:pt x="134" y="6"/>
                    </a:lnTo>
                    <a:close/>
                  </a:path>
                </a:pathLst>
              </a:custGeom>
              <a:noFill/>
              <a:ln w="7938">
                <a:solidFill>
                  <a:schemeClr val="tx1"/>
                </a:solidFill>
                <a:prstDash val="solid"/>
                <a:round/>
                <a:headEnd/>
                <a:tailEnd/>
              </a:ln>
            </p:spPr>
            <p:txBody>
              <a:bodyPr/>
              <a:lstStyle/>
              <a:p>
                <a:endParaRPr lang="en-GB"/>
              </a:p>
            </p:txBody>
          </p:sp>
          <p:sp>
            <p:nvSpPr>
              <p:cNvPr id="2319" name="Freeform 33"/>
              <p:cNvSpPr>
                <a:spLocks/>
              </p:cNvSpPr>
              <p:nvPr/>
            </p:nvSpPr>
            <p:spPr bwMode="auto">
              <a:xfrm>
                <a:off x="1364" y="1409"/>
                <a:ext cx="36" cy="22"/>
              </a:xfrm>
              <a:custGeom>
                <a:avLst/>
                <a:gdLst>
                  <a:gd name="T0" fmla="*/ 34 w 36"/>
                  <a:gd name="T1" fmla="*/ 0 h 22"/>
                  <a:gd name="T2" fmla="*/ 22 w 36"/>
                  <a:gd name="T3" fmla="*/ 0 h 22"/>
                  <a:gd name="T4" fmla="*/ 8 w 36"/>
                  <a:gd name="T5" fmla="*/ 6 h 22"/>
                  <a:gd name="T6" fmla="*/ 4 w 36"/>
                  <a:gd name="T7" fmla="*/ 10 h 22"/>
                  <a:gd name="T8" fmla="*/ 2 w 36"/>
                  <a:gd name="T9" fmla="*/ 12 h 22"/>
                  <a:gd name="T10" fmla="*/ 0 w 36"/>
                  <a:gd name="T11" fmla="*/ 14 h 22"/>
                  <a:gd name="T12" fmla="*/ 6 w 36"/>
                  <a:gd name="T13" fmla="*/ 18 h 22"/>
                  <a:gd name="T14" fmla="*/ 10 w 36"/>
                  <a:gd name="T15" fmla="*/ 22 h 22"/>
                  <a:gd name="T16" fmla="*/ 22 w 36"/>
                  <a:gd name="T17" fmla="*/ 18 h 22"/>
                  <a:gd name="T18" fmla="*/ 30 w 36"/>
                  <a:gd name="T19" fmla="*/ 12 h 22"/>
                  <a:gd name="T20" fmla="*/ 36 w 36"/>
                  <a:gd name="T21" fmla="*/ 4 h 22"/>
                  <a:gd name="T22" fmla="*/ 34 w 36"/>
                  <a:gd name="T23" fmla="*/ 0 h 2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6" h="22">
                    <a:moveTo>
                      <a:pt x="34" y="0"/>
                    </a:moveTo>
                    <a:lnTo>
                      <a:pt x="22" y="0"/>
                    </a:lnTo>
                    <a:lnTo>
                      <a:pt x="8" y="6"/>
                    </a:lnTo>
                    <a:lnTo>
                      <a:pt x="4" y="10"/>
                    </a:lnTo>
                    <a:lnTo>
                      <a:pt x="2" y="12"/>
                    </a:lnTo>
                    <a:lnTo>
                      <a:pt x="0" y="14"/>
                    </a:lnTo>
                    <a:lnTo>
                      <a:pt x="6" y="18"/>
                    </a:lnTo>
                    <a:lnTo>
                      <a:pt x="10" y="22"/>
                    </a:lnTo>
                    <a:lnTo>
                      <a:pt x="22" y="18"/>
                    </a:lnTo>
                    <a:lnTo>
                      <a:pt x="30" y="12"/>
                    </a:lnTo>
                    <a:lnTo>
                      <a:pt x="36" y="4"/>
                    </a:lnTo>
                    <a:lnTo>
                      <a:pt x="34" y="0"/>
                    </a:lnTo>
                    <a:close/>
                  </a:path>
                </a:pathLst>
              </a:custGeom>
              <a:solidFill>
                <a:srgbClr val="FFFFFF"/>
              </a:solidFill>
              <a:ln w="7938">
                <a:solidFill>
                  <a:schemeClr val="tx1"/>
                </a:solidFill>
                <a:prstDash val="solid"/>
                <a:round/>
                <a:headEnd/>
                <a:tailEnd/>
              </a:ln>
            </p:spPr>
            <p:txBody>
              <a:bodyPr/>
              <a:lstStyle/>
              <a:p>
                <a:endParaRPr lang="en-GB"/>
              </a:p>
            </p:txBody>
          </p:sp>
          <p:sp>
            <p:nvSpPr>
              <p:cNvPr id="2320" name="Freeform 34"/>
              <p:cNvSpPr>
                <a:spLocks/>
              </p:cNvSpPr>
              <p:nvPr/>
            </p:nvSpPr>
            <p:spPr bwMode="auto">
              <a:xfrm>
                <a:off x="1426" y="1423"/>
                <a:ext cx="18" cy="22"/>
              </a:xfrm>
              <a:custGeom>
                <a:avLst/>
                <a:gdLst>
                  <a:gd name="T0" fmla="*/ 8 w 18"/>
                  <a:gd name="T1" fmla="*/ 0 h 22"/>
                  <a:gd name="T2" fmla="*/ 2 w 18"/>
                  <a:gd name="T3" fmla="*/ 6 h 22"/>
                  <a:gd name="T4" fmla="*/ 0 w 18"/>
                  <a:gd name="T5" fmla="*/ 14 h 22"/>
                  <a:gd name="T6" fmla="*/ 8 w 18"/>
                  <a:gd name="T7" fmla="*/ 22 h 22"/>
                  <a:gd name="T8" fmla="*/ 18 w 18"/>
                  <a:gd name="T9" fmla="*/ 10 h 22"/>
                  <a:gd name="T10" fmla="*/ 16 w 18"/>
                  <a:gd name="T11" fmla="*/ 2 h 22"/>
                  <a:gd name="T12" fmla="*/ 8 w 18"/>
                  <a:gd name="T13" fmla="*/ 0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22">
                    <a:moveTo>
                      <a:pt x="8" y="0"/>
                    </a:moveTo>
                    <a:lnTo>
                      <a:pt x="2" y="6"/>
                    </a:lnTo>
                    <a:lnTo>
                      <a:pt x="0" y="14"/>
                    </a:lnTo>
                    <a:lnTo>
                      <a:pt x="8" y="22"/>
                    </a:lnTo>
                    <a:lnTo>
                      <a:pt x="18" y="10"/>
                    </a:lnTo>
                    <a:lnTo>
                      <a:pt x="16" y="2"/>
                    </a:lnTo>
                    <a:lnTo>
                      <a:pt x="8" y="0"/>
                    </a:lnTo>
                    <a:close/>
                  </a:path>
                </a:pathLst>
              </a:custGeom>
              <a:solidFill>
                <a:srgbClr val="FFFFFF"/>
              </a:solidFill>
              <a:ln w="7938">
                <a:solidFill>
                  <a:schemeClr val="tx1"/>
                </a:solidFill>
                <a:prstDash val="solid"/>
                <a:round/>
                <a:headEnd/>
                <a:tailEnd/>
              </a:ln>
            </p:spPr>
            <p:txBody>
              <a:bodyPr/>
              <a:lstStyle/>
              <a:p>
                <a:endParaRPr lang="en-GB"/>
              </a:p>
            </p:txBody>
          </p:sp>
          <p:sp>
            <p:nvSpPr>
              <p:cNvPr id="2321" name="Freeform 35"/>
              <p:cNvSpPr>
                <a:spLocks/>
              </p:cNvSpPr>
              <p:nvPr/>
            </p:nvSpPr>
            <p:spPr bwMode="auto">
              <a:xfrm>
                <a:off x="876" y="971"/>
                <a:ext cx="22" cy="14"/>
              </a:xfrm>
              <a:custGeom>
                <a:avLst/>
                <a:gdLst>
                  <a:gd name="T0" fmla="*/ 8 w 22"/>
                  <a:gd name="T1" fmla="*/ 0 h 14"/>
                  <a:gd name="T2" fmla="*/ 16 w 22"/>
                  <a:gd name="T3" fmla="*/ 2 h 14"/>
                  <a:gd name="T4" fmla="*/ 22 w 22"/>
                  <a:gd name="T5" fmla="*/ 8 h 14"/>
                  <a:gd name="T6" fmla="*/ 20 w 22"/>
                  <a:gd name="T7" fmla="*/ 12 h 14"/>
                  <a:gd name="T8" fmla="*/ 10 w 22"/>
                  <a:gd name="T9" fmla="*/ 14 h 14"/>
                  <a:gd name="T10" fmla="*/ 2 w 22"/>
                  <a:gd name="T11" fmla="*/ 8 h 14"/>
                  <a:gd name="T12" fmla="*/ 0 w 22"/>
                  <a:gd name="T13" fmla="*/ 2 h 14"/>
                  <a:gd name="T14" fmla="*/ 8 w 22"/>
                  <a:gd name="T15" fmla="*/ 0 h 1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 h="14">
                    <a:moveTo>
                      <a:pt x="8" y="0"/>
                    </a:moveTo>
                    <a:lnTo>
                      <a:pt x="16" y="2"/>
                    </a:lnTo>
                    <a:lnTo>
                      <a:pt x="22" y="8"/>
                    </a:lnTo>
                    <a:lnTo>
                      <a:pt x="20" y="12"/>
                    </a:lnTo>
                    <a:lnTo>
                      <a:pt x="10" y="14"/>
                    </a:lnTo>
                    <a:lnTo>
                      <a:pt x="2" y="8"/>
                    </a:lnTo>
                    <a:lnTo>
                      <a:pt x="0" y="2"/>
                    </a:lnTo>
                    <a:lnTo>
                      <a:pt x="8" y="0"/>
                    </a:lnTo>
                    <a:close/>
                  </a:path>
                </a:pathLst>
              </a:custGeom>
              <a:solidFill>
                <a:srgbClr val="FFFFFF"/>
              </a:solidFill>
              <a:ln w="7938">
                <a:solidFill>
                  <a:schemeClr val="tx1"/>
                </a:solidFill>
                <a:prstDash val="solid"/>
                <a:round/>
                <a:headEnd/>
                <a:tailEnd/>
              </a:ln>
            </p:spPr>
            <p:txBody>
              <a:bodyPr/>
              <a:lstStyle/>
              <a:p>
                <a:endParaRPr lang="en-GB"/>
              </a:p>
            </p:txBody>
          </p:sp>
          <p:sp>
            <p:nvSpPr>
              <p:cNvPr id="2322" name="Freeform 36"/>
              <p:cNvSpPr>
                <a:spLocks/>
              </p:cNvSpPr>
              <p:nvPr/>
            </p:nvSpPr>
            <p:spPr bwMode="auto">
              <a:xfrm>
                <a:off x="1516" y="1271"/>
                <a:ext cx="20" cy="16"/>
              </a:xfrm>
              <a:custGeom>
                <a:avLst/>
                <a:gdLst>
                  <a:gd name="T0" fmla="*/ 8 w 20"/>
                  <a:gd name="T1" fmla="*/ 0 h 16"/>
                  <a:gd name="T2" fmla="*/ 16 w 20"/>
                  <a:gd name="T3" fmla="*/ 6 h 16"/>
                  <a:gd name="T4" fmla="*/ 20 w 20"/>
                  <a:gd name="T5" fmla="*/ 12 h 16"/>
                  <a:gd name="T6" fmla="*/ 16 w 20"/>
                  <a:gd name="T7" fmla="*/ 16 h 16"/>
                  <a:gd name="T8" fmla="*/ 6 w 20"/>
                  <a:gd name="T9" fmla="*/ 14 h 16"/>
                  <a:gd name="T10" fmla="*/ 0 w 20"/>
                  <a:gd name="T11" fmla="*/ 10 h 16"/>
                  <a:gd name="T12" fmla="*/ 0 w 20"/>
                  <a:gd name="T13" fmla="*/ 2 h 16"/>
                  <a:gd name="T14" fmla="*/ 8 w 20"/>
                  <a:gd name="T15" fmla="*/ 0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 h="16">
                    <a:moveTo>
                      <a:pt x="8" y="0"/>
                    </a:moveTo>
                    <a:lnTo>
                      <a:pt x="16" y="6"/>
                    </a:lnTo>
                    <a:lnTo>
                      <a:pt x="20" y="12"/>
                    </a:lnTo>
                    <a:lnTo>
                      <a:pt x="16" y="16"/>
                    </a:lnTo>
                    <a:lnTo>
                      <a:pt x="6" y="14"/>
                    </a:lnTo>
                    <a:lnTo>
                      <a:pt x="0" y="10"/>
                    </a:lnTo>
                    <a:lnTo>
                      <a:pt x="0" y="2"/>
                    </a:lnTo>
                    <a:lnTo>
                      <a:pt x="8" y="0"/>
                    </a:lnTo>
                    <a:close/>
                  </a:path>
                </a:pathLst>
              </a:custGeom>
              <a:solidFill>
                <a:srgbClr val="FFFFFF"/>
              </a:solidFill>
              <a:ln w="7938">
                <a:solidFill>
                  <a:schemeClr val="tx1"/>
                </a:solidFill>
                <a:prstDash val="solid"/>
                <a:round/>
                <a:headEnd/>
                <a:tailEnd/>
              </a:ln>
            </p:spPr>
            <p:txBody>
              <a:bodyPr/>
              <a:lstStyle/>
              <a:p>
                <a:endParaRPr lang="en-GB"/>
              </a:p>
            </p:txBody>
          </p:sp>
        </p:grpSp>
        <p:sp>
          <p:nvSpPr>
            <p:cNvPr id="2054" name="Freeform 37"/>
            <p:cNvSpPr>
              <a:spLocks/>
            </p:cNvSpPr>
            <p:nvPr/>
          </p:nvSpPr>
          <p:spPr bwMode="auto">
            <a:xfrm>
              <a:off x="2670175" y="2946400"/>
              <a:ext cx="60325" cy="31750"/>
            </a:xfrm>
            <a:custGeom>
              <a:avLst/>
              <a:gdLst>
                <a:gd name="T0" fmla="*/ 0 w 38"/>
                <a:gd name="T1" fmla="*/ 3528 h 18"/>
                <a:gd name="T2" fmla="*/ 12700 w 38"/>
                <a:gd name="T3" fmla="*/ 14111 h 18"/>
                <a:gd name="T4" fmla="*/ 28575 w 38"/>
                <a:gd name="T5" fmla="*/ 24694 h 18"/>
                <a:gd name="T6" fmla="*/ 53975 w 38"/>
                <a:gd name="T7" fmla="*/ 31750 h 18"/>
                <a:gd name="T8" fmla="*/ 60325 w 38"/>
                <a:gd name="T9" fmla="*/ 21167 h 18"/>
                <a:gd name="T10" fmla="*/ 47625 w 38"/>
                <a:gd name="T11" fmla="*/ 10583 h 18"/>
                <a:gd name="T12" fmla="*/ 34925 w 38"/>
                <a:gd name="T13" fmla="*/ 3528 h 18"/>
                <a:gd name="T14" fmla="*/ 22225 w 38"/>
                <a:gd name="T15" fmla="*/ 0 h 18"/>
                <a:gd name="T16" fmla="*/ 12700 w 38"/>
                <a:gd name="T17" fmla="*/ 0 h 18"/>
                <a:gd name="T18" fmla="*/ 0 w 38"/>
                <a:gd name="T19" fmla="*/ 3528 h 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8" h="18">
                  <a:moveTo>
                    <a:pt x="0" y="2"/>
                  </a:moveTo>
                  <a:lnTo>
                    <a:pt x="8" y="8"/>
                  </a:lnTo>
                  <a:lnTo>
                    <a:pt x="18" y="14"/>
                  </a:lnTo>
                  <a:lnTo>
                    <a:pt x="34" y="18"/>
                  </a:lnTo>
                  <a:lnTo>
                    <a:pt x="38" y="12"/>
                  </a:lnTo>
                  <a:lnTo>
                    <a:pt x="30" y="6"/>
                  </a:lnTo>
                  <a:lnTo>
                    <a:pt x="22" y="2"/>
                  </a:lnTo>
                  <a:lnTo>
                    <a:pt x="14" y="0"/>
                  </a:lnTo>
                  <a:lnTo>
                    <a:pt x="8" y="0"/>
                  </a:lnTo>
                  <a:lnTo>
                    <a:pt x="0" y="2"/>
                  </a:lnTo>
                  <a:close/>
                </a:path>
              </a:pathLst>
            </a:custGeom>
            <a:solidFill>
              <a:srgbClr val="FFFFFF"/>
            </a:solidFill>
            <a:ln w="7938">
              <a:solidFill>
                <a:schemeClr val="tx1"/>
              </a:solidFill>
              <a:prstDash val="solid"/>
              <a:round/>
              <a:headEnd/>
              <a:tailEnd/>
            </a:ln>
          </p:spPr>
          <p:txBody>
            <a:bodyPr/>
            <a:lstStyle/>
            <a:p>
              <a:endParaRPr lang="en-GB"/>
            </a:p>
          </p:txBody>
        </p:sp>
        <p:sp>
          <p:nvSpPr>
            <p:cNvPr id="2055" name="Freeform 38"/>
            <p:cNvSpPr>
              <a:spLocks/>
            </p:cNvSpPr>
            <p:nvPr/>
          </p:nvSpPr>
          <p:spPr bwMode="auto">
            <a:xfrm>
              <a:off x="1060450" y="2911475"/>
              <a:ext cx="114300" cy="87313"/>
            </a:xfrm>
            <a:custGeom>
              <a:avLst/>
              <a:gdLst>
                <a:gd name="T0" fmla="*/ 0 w 72"/>
                <a:gd name="T1" fmla="*/ 0 h 50"/>
                <a:gd name="T2" fmla="*/ 19050 w 72"/>
                <a:gd name="T3" fmla="*/ 3492 h 50"/>
                <a:gd name="T4" fmla="*/ 38100 w 72"/>
                <a:gd name="T5" fmla="*/ 10477 h 50"/>
                <a:gd name="T6" fmla="*/ 50800 w 72"/>
                <a:gd name="T7" fmla="*/ 17462 h 50"/>
                <a:gd name="T8" fmla="*/ 66675 w 72"/>
                <a:gd name="T9" fmla="*/ 27940 h 50"/>
                <a:gd name="T10" fmla="*/ 79375 w 72"/>
                <a:gd name="T11" fmla="*/ 45402 h 50"/>
                <a:gd name="T12" fmla="*/ 88900 w 72"/>
                <a:gd name="T13" fmla="*/ 52387 h 50"/>
                <a:gd name="T14" fmla="*/ 104775 w 72"/>
                <a:gd name="T15" fmla="*/ 62865 h 50"/>
                <a:gd name="T16" fmla="*/ 111125 w 72"/>
                <a:gd name="T17" fmla="*/ 73342 h 50"/>
                <a:gd name="T18" fmla="*/ 114300 w 72"/>
                <a:gd name="T19" fmla="*/ 80327 h 50"/>
                <a:gd name="T20" fmla="*/ 104775 w 72"/>
                <a:gd name="T21" fmla="*/ 83820 h 50"/>
                <a:gd name="T22" fmla="*/ 88900 w 72"/>
                <a:gd name="T23" fmla="*/ 87312 h 50"/>
                <a:gd name="T24" fmla="*/ 73025 w 72"/>
                <a:gd name="T25" fmla="*/ 80327 h 50"/>
                <a:gd name="T26" fmla="*/ 73025 w 72"/>
                <a:gd name="T27" fmla="*/ 66357 h 50"/>
                <a:gd name="T28" fmla="*/ 63500 w 72"/>
                <a:gd name="T29" fmla="*/ 66357 h 50"/>
                <a:gd name="T30" fmla="*/ 53975 w 72"/>
                <a:gd name="T31" fmla="*/ 55880 h 50"/>
                <a:gd name="T32" fmla="*/ 44450 w 72"/>
                <a:gd name="T33" fmla="*/ 41910 h 50"/>
                <a:gd name="T34" fmla="*/ 34925 w 72"/>
                <a:gd name="T35" fmla="*/ 41910 h 50"/>
                <a:gd name="T36" fmla="*/ 31750 w 72"/>
                <a:gd name="T37" fmla="*/ 31432 h 50"/>
                <a:gd name="T38" fmla="*/ 22225 w 72"/>
                <a:gd name="T39" fmla="*/ 31432 h 50"/>
                <a:gd name="T40" fmla="*/ 9525 w 72"/>
                <a:gd name="T41" fmla="*/ 24447 h 50"/>
                <a:gd name="T42" fmla="*/ 0 w 72"/>
                <a:gd name="T43" fmla="*/ 17462 h 50"/>
                <a:gd name="T44" fmla="*/ 0 w 72"/>
                <a:gd name="T45" fmla="*/ 0 h 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2" h="50">
                  <a:moveTo>
                    <a:pt x="0" y="0"/>
                  </a:moveTo>
                  <a:lnTo>
                    <a:pt x="12" y="2"/>
                  </a:lnTo>
                  <a:lnTo>
                    <a:pt x="24" y="6"/>
                  </a:lnTo>
                  <a:lnTo>
                    <a:pt x="32" y="10"/>
                  </a:lnTo>
                  <a:lnTo>
                    <a:pt x="42" y="16"/>
                  </a:lnTo>
                  <a:lnTo>
                    <a:pt x="50" y="26"/>
                  </a:lnTo>
                  <a:lnTo>
                    <a:pt x="56" y="30"/>
                  </a:lnTo>
                  <a:lnTo>
                    <a:pt x="66" y="36"/>
                  </a:lnTo>
                  <a:lnTo>
                    <a:pt x="70" y="42"/>
                  </a:lnTo>
                  <a:lnTo>
                    <a:pt x="72" y="46"/>
                  </a:lnTo>
                  <a:lnTo>
                    <a:pt x="66" y="48"/>
                  </a:lnTo>
                  <a:lnTo>
                    <a:pt x="56" y="50"/>
                  </a:lnTo>
                  <a:lnTo>
                    <a:pt x="46" y="46"/>
                  </a:lnTo>
                  <a:lnTo>
                    <a:pt x="46" y="38"/>
                  </a:lnTo>
                  <a:lnTo>
                    <a:pt x="40" y="38"/>
                  </a:lnTo>
                  <a:lnTo>
                    <a:pt x="34" y="32"/>
                  </a:lnTo>
                  <a:lnTo>
                    <a:pt x="28" y="24"/>
                  </a:lnTo>
                  <a:lnTo>
                    <a:pt x="22" y="24"/>
                  </a:lnTo>
                  <a:lnTo>
                    <a:pt x="20" y="18"/>
                  </a:lnTo>
                  <a:lnTo>
                    <a:pt x="14" y="18"/>
                  </a:lnTo>
                  <a:lnTo>
                    <a:pt x="6" y="14"/>
                  </a:lnTo>
                  <a:lnTo>
                    <a:pt x="0" y="10"/>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057" name="Freeform 52"/>
            <p:cNvSpPr>
              <a:spLocks/>
            </p:cNvSpPr>
            <p:nvPr/>
          </p:nvSpPr>
          <p:spPr bwMode="auto">
            <a:xfrm>
              <a:off x="1149350" y="2963863"/>
              <a:ext cx="1447800" cy="785812"/>
            </a:xfrm>
            <a:custGeom>
              <a:avLst/>
              <a:gdLst>
                <a:gd name="T0" fmla="*/ 38100 w 912"/>
                <a:gd name="T1" fmla="*/ 52621 h 448"/>
                <a:gd name="T2" fmla="*/ 47625 w 912"/>
                <a:gd name="T3" fmla="*/ 35081 h 448"/>
                <a:gd name="T4" fmla="*/ 749300 w 912"/>
                <a:gd name="T5" fmla="*/ 14032 h 448"/>
                <a:gd name="T6" fmla="*/ 873125 w 912"/>
                <a:gd name="T7" fmla="*/ 49113 h 448"/>
                <a:gd name="T8" fmla="*/ 819150 w 912"/>
                <a:gd name="T9" fmla="*/ 91210 h 448"/>
                <a:gd name="T10" fmla="*/ 892175 w 912"/>
                <a:gd name="T11" fmla="*/ 84194 h 448"/>
                <a:gd name="T12" fmla="*/ 958850 w 912"/>
                <a:gd name="T13" fmla="*/ 98227 h 448"/>
                <a:gd name="T14" fmla="*/ 1009650 w 912"/>
                <a:gd name="T15" fmla="*/ 119275 h 448"/>
                <a:gd name="T16" fmla="*/ 952500 w 912"/>
                <a:gd name="T17" fmla="*/ 119275 h 448"/>
                <a:gd name="T18" fmla="*/ 933450 w 912"/>
                <a:gd name="T19" fmla="*/ 164880 h 448"/>
                <a:gd name="T20" fmla="*/ 927100 w 912"/>
                <a:gd name="T21" fmla="*/ 270123 h 448"/>
                <a:gd name="T22" fmla="*/ 965200 w 912"/>
                <a:gd name="T23" fmla="*/ 196453 h 448"/>
                <a:gd name="T24" fmla="*/ 984250 w 912"/>
                <a:gd name="T25" fmla="*/ 147340 h 448"/>
                <a:gd name="T26" fmla="*/ 1038225 w 912"/>
                <a:gd name="T27" fmla="*/ 157864 h 448"/>
                <a:gd name="T28" fmla="*/ 1035050 w 912"/>
                <a:gd name="T29" fmla="*/ 196453 h 448"/>
                <a:gd name="T30" fmla="*/ 1050925 w 912"/>
                <a:gd name="T31" fmla="*/ 235042 h 448"/>
                <a:gd name="T32" fmla="*/ 1095375 w 912"/>
                <a:gd name="T33" fmla="*/ 259599 h 448"/>
                <a:gd name="T34" fmla="*/ 1143000 w 912"/>
                <a:gd name="T35" fmla="*/ 217502 h 448"/>
                <a:gd name="T36" fmla="*/ 1216025 w 912"/>
                <a:gd name="T37" fmla="*/ 175404 h 448"/>
                <a:gd name="T38" fmla="*/ 1362075 w 912"/>
                <a:gd name="T39" fmla="*/ 129799 h 448"/>
                <a:gd name="T40" fmla="*/ 1428750 w 912"/>
                <a:gd name="T41" fmla="*/ 77178 h 448"/>
                <a:gd name="T42" fmla="*/ 1447800 w 912"/>
                <a:gd name="T43" fmla="*/ 157864 h 448"/>
                <a:gd name="T44" fmla="*/ 1371600 w 912"/>
                <a:gd name="T45" fmla="*/ 192945 h 448"/>
                <a:gd name="T46" fmla="*/ 1368425 w 912"/>
                <a:gd name="T47" fmla="*/ 259599 h 448"/>
                <a:gd name="T48" fmla="*/ 1276350 w 912"/>
                <a:gd name="T49" fmla="*/ 291171 h 448"/>
                <a:gd name="T50" fmla="*/ 1241425 w 912"/>
                <a:gd name="T51" fmla="*/ 347301 h 448"/>
                <a:gd name="T52" fmla="*/ 1222375 w 912"/>
                <a:gd name="T53" fmla="*/ 385890 h 448"/>
                <a:gd name="T54" fmla="*/ 1206500 w 912"/>
                <a:gd name="T55" fmla="*/ 375366 h 448"/>
                <a:gd name="T56" fmla="*/ 1209675 w 912"/>
                <a:gd name="T57" fmla="*/ 410446 h 448"/>
                <a:gd name="T58" fmla="*/ 1209675 w 912"/>
                <a:gd name="T59" fmla="*/ 473592 h 448"/>
                <a:gd name="T60" fmla="*/ 1149350 w 912"/>
                <a:gd name="T61" fmla="*/ 522705 h 448"/>
                <a:gd name="T62" fmla="*/ 1082675 w 912"/>
                <a:gd name="T63" fmla="*/ 613916 h 448"/>
                <a:gd name="T64" fmla="*/ 1117600 w 912"/>
                <a:gd name="T65" fmla="*/ 743715 h 448"/>
                <a:gd name="T66" fmla="*/ 1079500 w 912"/>
                <a:gd name="T67" fmla="*/ 750731 h 448"/>
                <a:gd name="T68" fmla="*/ 1054100 w 912"/>
                <a:gd name="T69" fmla="*/ 670045 h 448"/>
                <a:gd name="T70" fmla="*/ 993775 w 912"/>
                <a:gd name="T71" fmla="*/ 652505 h 448"/>
                <a:gd name="T72" fmla="*/ 898525 w 912"/>
                <a:gd name="T73" fmla="*/ 620932 h 448"/>
                <a:gd name="T74" fmla="*/ 889000 w 912"/>
                <a:gd name="T75" fmla="*/ 656013 h 448"/>
                <a:gd name="T76" fmla="*/ 819150 w 912"/>
                <a:gd name="T77" fmla="*/ 645488 h 448"/>
                <a:gd name="T78" fmla="*/ 768350 w 912"/>
                <a:gd name="T79" fmla="*/ 652505 h 448"/>
                <a:gd name="T80" fmla="*/ 720725 w 912"/>
                <a:gd name="T81" fmla="*/ 680569 h 448"/>
                <a:gd name="T82" fmla="*/ 682625 w 912"/>
                <a:gd name="T83" fmla="*/ 736699 h 448"/>
                <a:gd name="T84" fmla="*/ 619125 w 912"/>
                <a:gd name="T85" fmla="*/ 701618 h 448"/>
                <a:gd name="T86" fmla="*/ 546100 w 912"/>
                <a:gd name="T87" fmla="*/ 645488 h 448"/>
                <a:gd name="T88" fmla="*/ 479425 w 912"/>
                <a:gd name="T89" fmla="*/ 606899 h 448"/>
                <a:gd name="T90" fmla="*/ 304800 w 912"/>
                <a:gd name="T91" fmla="*/ 585851 h 448"/>
                <a:gd name="T92" fmla="*/ 165100 w 912"/>
                <a:gd name="T93" fmla="*/ 522705 h 448"/>
                <a:gd name="T94" fmla="*/ 92075 w 912"/>
                <a:gd name="T95" fmla="*/ 477100 h 448"/>
                <a:gd name="T96" fmla="*/ 50800 w 912"/>
                <a:gd name="T97" fmla="*/ 399922 h 448"/>
                <a:gd name="T98" fmla="*/ 15875 w 912"/>
                <a:gd name="T99" fmla="*/ 326252 h 448"/>
                <a:gd name="T100" fmla="*/ 9525 w 912"/>
                <a:gd name="T101" fmla="*/ 196453 h 448"/>
                <a:gd name="T102" fmla="*/ 12700 w 912"/>
                <a:gd name="T103" fmla="*/ 73670 h 4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912" h="448">
                  <a:moveTo>
                    <a:pt x="4" y="38"/>
                  </a:moveTo>
                  <a:lnTo>
                    <a:pt x="0" y="28"/>
                  </a:lnTo>
                  <a:lnTo>
                    <a:pt x="8" y="24"/>
                  </a:lnTo>
                  <a:lnTo>
                    <a:pt x="18" y="28"/>
                  </a:lnTo>
                  <a:lnTo>
                    <a:pt x="24" y="30"/>
                  </a:lnTo>
                  <a:lnTo>
                    <a:pt x="26" y="38"/>
                  </a:lnTo>
                  <a:lnTo>
                    <a:pt x="28" y="44"/>
                  </a:lnTo>
                  <a:lnTo>
                    <a:pt x="34" y="38"/>
                  </a:lnTo>
                  <a:lnTo>
                    <a:pt x="36" y="28"/>
                  </a:lnTo>
                  <a:lnTo>
                    <a:pt x="30" y="20"/>
                  </a:lnTo>
                  <a:lnTo>
                    <a:pt x="30" y="8"/>
                  </a:lnTo>
                  <a:lnTo>
                    <a:pt x="460" y="8"/>
                  </a:lnTo>
                  <a:lnTo>
                    <a:pt x="462" y="0"/>
                  </a:lnTo>
                  <a:lnTo>
                    <a:pt x="470" y="0"/>
                  </a:lnTo>
                  <a:lnTo>
                    <a:pt x="472" y="8"/>
                  </a:lnTo>
                  <a:lnTo>
                    <a:pt x="476" y="12"/>
                  </a:lnTo>
                  <a:lnTo>
                    <a:pt x="488" y="16"/>
                  </a:lnTo>
                  <a:lnTo>
                    <a:pt x="512" y="20"/>
                  </a:lnTo>
                  <a:lnTo>
                    <a:pt x="526" y="24"/>
                  </a:lnTo>
                  <a:lnTo>
                    <a:pt x="550" y="28"/>
                  </a:lnTo>
                  <a:lnTo>
                    <a:pt x="548" y="32"/>
                  </a:lnTo>
                  <a:lnTo>
                    <a:pt x="536" y="36"/>
                  </a:lnTo>
                  <a:lnTo>
                    <a:pt x="528" y="40"/>
                  </a:lnTo>
                  <a:lnTo>
                    <a:pt x="520" y="48"/>
                  </a:lnTo>
                  <a:lnTo>
                    <a:pt x="516" y="52"/>
                  </a:lnTo>
                  <a:lnTo>
                    <a:pt x="526" y="56"/>
                  </a:lnTo>
                  <a:lnTo>
                    <a:pt x="540" y="56"/>
                  </a:lnTo>
                  <a:lnTo>
                    <a:pt x="552" y="56"/>
                  </a:lnTo>
                  <a:lnTo>
                    <a:pt x="558" y="52"/>
                  </a:lnTo>
                  <a:lnTo>
                    <a:pt x="562" y="48"/>
                  </a:lnTo>
                  <a:lnTo>
                    <a:pt x="570" y="42"/>
                  </a:lnTo>
                  <a:lnTo>
                    <a:pt x="574" y="48"/>
                  </a:lnTo>
                  <a:lnTo>
                    <a:pt x="584" y="54"/>
                  </a:lnTo>
                  <a:lnTo>
                    <a:pt x="594" y="58"/>
                  </a:lnTo>
                  <a:lnTo>
                    <a:pt x="604" y="56"/>
                  </a:lnTo>
                  <a:lnTo>
                    <a:pt x="612" y="56"/>
                  </a:lnTo>
                  <a:lnTo>
                    <a:pt x="622" y="54"/>
                  </a:lnTo>
                  <a:lnTo>
                    <a:pt x="628" y="58"/>
                  </a:lnTo>
                  <a:lnTo>
                    <a:pt x="636" y="64"/>
                  </a:lnTo>
                  <a:lnTo>
                    <a:pt x="636" y="68"/>
                  </a:lnTo>
                  <a:lnTo>
                    <a:pt x="628" y="64"/>
                  </a:lnTo>
                  <a:lnTo>
                    <a:pt x="618" y="64"/>
                  </a:lnTo>
                  <a:lnTo>
                    <a:pt x="610" y="70"/>
                  </a:lnTo>
                  <a:lnTo>
                    <a:pt x="604" y="72"/>
                  </a:lnTo>
                  <a:lnTo>
                    <a:pt x="600" y="68"/>
                  </a:lnTo>
                  <a:lnTo>
                    <a:pt x="596" y="72"/>
                  </a:lnTo>
                  <a:lnTo>
                    <a:pt x="588" y="80"/>
                  </a:lnTo>
                  <a:lnTo>
                    <a:pt x="578" y="88"/>
                  </a:lnTo>
                  <a:lnTo>
                    <a:pt x="580" y="96"/>
                  </a:lnTo>
                  <a:lnTo>
                    <a:pt x="588" y="94"/>
                  </a:lnTo>
                  <a:lnTo>
                    <a:pt x="592" y="86"/>
                  </a:lnTo>
                  <a:lnTo>
                    <a:pt x="584" y="104"/>
                  </a:lnTo>
                  <a:lnTo>
                    <a:pt x="580" y="128"/>
                  </a:lnTo>
                  <a:lnTo>
                    <a:pt x="580" y="140"/>
                  </a:lnTo>
                  <a:lnTo>
                    <a:pt x="584" y="154"/>
                  </a:lnTo>
                  <a:lnTo>
                    <a:pt x="594" y="152"/>
                  </a:lnTo>
                  <a:lnTo>
                    <a:pt x="604" y="144"/>
                  </a:lnTo>
                  <a:lnTo>
                    <a:pt x="608" y="134"/>
                  </a:lnTo>
                  <a:lnTo>
                    <a:pt x="608" y="122"/>
                  </a:lnTo>
                  <a:lnTo>
                    <a:pt x="608" y="112"/>
                  </a:lnTo>
                  <a:lnTo>
                    <a:pt x="608" y="100"/>
                  </a:lnTo>
                  <a:lnTo>
                    <a:pt x="608" y="92"/>
                  </a:lnTo>
                  <a:lnTo>
                    <a:pt x="610" y="88"/>
                  </a:lnTo>
                  <a:lnTo>
                    <a:pt x="616" y="88"/>
                  </a:lnTo>
                  <a:lnTo>
                    <a:pt x="620" y="84"/>
                  </a:lnTo>
                  <a:lnTo>
                    <a:pt x="624" y="78"/>
                  </a:lnTo>
                  <a:lnTo>
                    <a:pt x="632" y="76"/>
                  </a:lnTo>
                  <a:lnTo>
                    <a:pt x="640" y="80"/>
                  </a:lnTo>
                  <a:lnTo>
                    <a:pt x="650" y="82"/>
                  </a:lnTo>
                  <a:lnTo>
                    <a:pt x="654" y="90"/>
                  </a:lnTo>
                  <a:lnTo>
                    <a:pt x="652" y="100"/>
                  </a:lnTo>
                  <a:lnTo>
                    <a:pt x="648" y="108"/>
                  </a:lnTo>
                  <a:lnTo>
                    <a:pt x="644" y="112"/>
                  </a:lnTo>
                  <a:lnTo>
                    <a:pt x="646" y="116"/>
                  </a:lnTo>
                  <a:lnTo>
                    <a:pt x="652" y="112"/>
                  </a:lnTo>
                  <a:lnTo>
                    <a:pt x="658" y="108"/>
                  </a:lnTo>
                  <a:lnTo>
                    <a:pt x="664" y="110"/>
                  </a:lnTo>
                  <a:lnTo>
                    <a:pt x="664" y="120"/>
                  </a:lnTo>
                  <a:lnTo>
                    <a:pt x="662" y="126"/>
                  </a:lnTo>
                  <a:lnTo>
                    <a:pt x="662" y="134"/>
                  </a:lnTo>
                  <a:lnTo>
                    <a:pt x="656" y="140"/>
                  </a:lnTo>
                  <a:lnTo>
                    <a:pt x="652" y="148"/>
                  </a:lnTo>
                  <a:lnTo>
                    <a:pt x="660" y="154"/>
                  </a:lnTo>
                  <a:lnTo>
                    <a:pt x="678" y="154"/>
                  </a:lnTo>
                  <a:lnTo>
                    <a:pt x="690" y="148"/>
                  </a:lnTo>
                  <a:lnTo>
                    <a:pt x="702" y="144"/>
                  </a:lnTo>
                  <a:lnTo>
                    <a:pt x="714" y="138"/>
                  </a:lnTo>
                  <a:lnTo>
                    <a:pt x="720" y="136"/>
                  </a:lnTo>
                  <a:lnTo>
                    <a:pt x="722" y="130"/>
                  </a:lnTo>
                  <a:lnTo>
                    <a:pt x="720" y="124"/>
                  </a:lnTo>
                  <a:lnTo>
                    <a:pt x="722" y="120"/>
                  </a:lnTo>
                  <a:lnTo>
                    <a:pt x="744" y="122"/>
                  </a:lnTo>
                  <a:lnTo>
                    <a:pt x="756" y="120"/>
                  </a:lnTo>
                  <a:lnTo>
                    <a:pt x="766" y="112"/>
                  </a:lnTo>
                  <a:lnTo>
                    <a:pt x="766" y="100"/>
                  </a:lnTo>
                  <a:lnTo>
                    <a:pt x="774" y="94"/>
                  </a:lnTo>
                  <a:lnTo>
                    <a:pt x="782" y="88"/>
                  </a:lnTo>
                  <a:lnTo>
                    <a:pt x="840" y="88"/>
                  </a:lnTo>
                  <a:lnTo>
                    <a:pt x="852" y="82"/>
                  </a:lnTo>
                  <a:lnTo>
                    <a:pt x="858" y="74"/>
                  </a:lnTo>
                  <a:lnTo>
                    <a:pt x="862" y="58"/>
                  </a:lnTo>
                  <a:lnTo>
                    <a:pt x="870" y="44"/>
                  </a:lnTo>
                  <a:lnTo>
                    <a:pt x="878" y="36"/>
                  </a:lnTo>
                  <a:lnTo>
                    <a:pt x="886" y="40"/>
                  </a:lnTo>
                  <a:lnTo>
                    <a:pt x="900" y="44"/>
                  </a:lnTo>
                  <a:lnTo>
                    <a:pt x="902" y="52"/>
                  </a:lnTo>
                  <a:lnTo>
                    <a:pt x="900" y="68"/>
                  </a:lnTo>
                  <a:lnTo>
                    <a:pt x="902" y="76"/>
                  </a:lnTo>
                  <a:lnTo>
                    <a:pt x="908" y="82"/>
                  </a:lnTo>
                  <a:lnTo>
                    <a:pt x="912" y="90"/>
                  </a:lnTo>
                  <a:lnTo>
                    <a:pt x="908" y="96"/>
                  </a:lnTo>
                  <a:lnTo>
                    <a:pt x="896" y="96"/>
                  </a:lnTo>
                  <a:lnTo>
                    <a:pt x="884" y="98"/>
                  </a:lnTo>
                  <a:lnTo>
                    <a:pt x="874" y="104"/>
                  </a:lnTo>
                  <a:lnTo>
                    <a:pt x="864" y="110"/>
                  </a:lnTo>
                  <a:lnTo>
                    <a:pt x="858" y="124"/>
                  </a:lnTo>
                  <a:lnTo>
                    <a:pt x="850" y="134"/>
                  </a:lnTo>
                  <a:lnTo>
                    <a:pt x="850" y="142"/>
                  </a:lnTo>
                  <a:lnTo>
                    <a:pt x="854" y="146"/>
                  </a:lnTo>
                  <a:lnTo>
                    <a:pt x="862" y="148"/>
                  </a:lnTo>
                  <a:lnTo>
                    <a:pt x="854" y="154"/>
                  </a:lnTo>
                  <a:lnTo>
                    <a:pt x="848" y="154"/>
                  </a:lnTo>
                  <a:lnTo>
                    <a:pt x="838" y="158"/>
                  </a:lnTo>
                  <a:lnTo>
                    <a:pt x="822" y="162"/>
                  </a:lnTo>
                  <a:lnTo>
                    <a:pt x="804" y="166"/>
                  </a:lnTo>
                  <a:lnTo>
                    <a:pt x="800" y="170"/>
                  </a:lnTo>
                  <a:lnTo>
                    <a:pt x="802" y="182"/>
                  </a:lnTo>
                  <a:lnTo>
                    <a:pt x="796" y="190"/>
                  </a:lnTo>
                  <a:lnTo>
                    <a:pt x="790" y="200"/>
                  </a:lnTo>
                  <a:lnTo>
                    <a:pt x="782" y="198"/>
                  </a:lnTo>
                  <a:lnTo>
                    <a:pt x="786" y="210"/>
                  </a:lnTo>
                  <a:lnTo>
                    <a:pt x="782" y="218"/>
                  </a:lnTo>
                  <a:lnTo>
                    <a:pt x="774" y="228"/>
                  </a:lnTo>
                  <a:lnTo>
                    <a:pt x="770" y="234"/>
                  </a:lnTo>
                  <a:lnTo>
                    <a:pt x="770" y="220"/>
                  </a:lnTo>
                  <a:lnTo>
                    <a:pt x="766" y="208"/>
                  </a:lnTo>
                  <a:lnTo>
                    <a:pt x="768" y="198"/>
                  </a:lnTo>
                  <a:lnTo>
                    <a:pt x="764" y="194"/>
                  </a:lnTo>
                  <a:lnTo>
                    <a:pt x="762" y="202"/>
                  </a:lnTo>
                  <a:lnTo>
                    <a:pt x="760" y="214"/>
                  </a:lnTo>
                  <a:lnTo>
                    <a:pt x="754" y="212"/>
                  </a:lnTo>
                  <a:lnTo>
                    <a:pt x="750" y="214"/>
                  </a:lnTo>
                  <a:lnTo>
                    <a:pt x="758" y="222"/>
                  </a:lnTo>
                  <a:lnTo>
                    <a:pt x="764" y="228"/>
                  </a:lnTo>
                  <a:lnTo>
                    <a:pt x="762" y="234"/>
                  </a:lnTo>
                  <a:lnTo>
                    <a:pt x="764" y="244"/>
                  </a:lnTo>
                  <a:lnTo>
                    <a:pt x="770" y="246"/>
                  </a:lnTo>
                  <a:lnTo>
                    <a:pt x="774" y="256"/>
                  </a:lnTo>
                  <a:lnTo>
                    <a:pt x="770" y="264"/>
                  </a:lnTo>
                  <a:lnTo>
                    <a:pt x="762" y="270"/>
                  </a:lnTo>
                  <a:lnTo>
                    <a:pt x="762" y="278"/>
                  </a:lnTo>
                  <a:lnTo>
                    <a:pt x="752" y="280"/>
                  </a:lnTo>
                  <a:lnTo>
                    <a:pt x="738" y="292"/>
                  </a:lnTo>
                  <a:lnTo>
                    <a:pt x="734" y="296"/>
                  </a:lnTo>
                  <a:lnTo>
                    <a:pt x="724" y="298"/>
                  </a:lnTo>
                  <a:lnTo>
                    <a:pt x="714" y="314"/>
                  </a:lnTo>
                  <a:lnTo>
                    <a:pt x="702" y="318"/>
                  </a:lnTo>
                  <a:lnTo>
                    <a:pt x="696" y="326"/>
                  </a:lnTo>
                  <a:lnTo>
                    <a:pt x="686" y="338"/>
                  </a:lnTo>
                  <a:lnTo>
                    <a:pt x="682" y="350"/>
                  </a:lnTo>
                  <a:lnTo>
                    <a:pt x="686" y="364"/>
                  </a:lnTo>
                  <a:lnTo>
                    <a:pt x="692" y="378"/>
                  </a:lnTo>
                  <a:lnTo>
                    <a:pt x="696" y="392"/>
                  </a:lnTo>
                  <a:lnTo>
                    <a:pt x="702" y="406"/>
                  </a:lnTo>
                  <a:lnTo>
                    <a:pt x="704" y="424"/>
                  </a:lnTo>
                  <a:lnTo>
                    <a:pt x="704" y="440"/>
                  </a:lnTo>
                  <a:lnTo>
                    <a:pt x="702" y="448"/>
                  </a:lnTo>
                  <a:lnTo>
                    <a:pt x="694" y="448"/>
                  </a:lnTo>
                  <a:lnTo>
                    <a:pt x="686" y="440"/>
                  </a:lnTo>
                  <a:lnTo>
                    <a:pt x="680" y="428"/>
                  </a:lnTo>
                  <a:lnTo>
                    <a:pt x="672" y="422"/>
                  </a:lnTo>
                  <a:lnTo>
                    <a:pt x="664" y="416"/>
                  </a:lnTo>
                  <a:lnTo>
                    <a:pt x="662" y="404"/>
                  </a:lnTo>
                  <a:lnTo>
                    <a:pt x="662" y="392"/>
                  </a:lnTo>
                  <a:lnTo>
                    <a:pt x="664" y="382"/>
                  </a:lnTo>
                  <a:lnTo>
                    <a:pt x="656" y="374"/>
                  </a:lnTo>
                  <a:lnTo>
                    <a:pt x="650" y="366"/>
                  </a:lnTo>
                  <a:lnTo>
                    <a:pt x="640" y="362"/>
                  </a:lnTo>
                  <a:lnTo>
                    <a:pt x="634" y="364"/>
                  </a:lnTo>
                  <a:lnTo>
                    <a:pt x="626" y="372"/>
                  </a:lnTo>
                  <a:lnTo>
                    <a:pt x="618" y="362"/>
                  </a:lnTo>
                  <a:lnTo>
                    <a:pt x="606" y="360"/>
                  </a:lnTo>
                  <a:lnTo>
                    <a:pt x="592" y="358"/>
                  </a:lnTo>
                  <a:lnTo>
                    <a:pt x="582" y="354"/>
                  </a:lnTo>
                  <a:lnTo>
                    <a:pt x="566" y="354"/>
                  </a:lnTo>
                  <a:lnTo>
                    <a:pt x="552" y="356"/>
                  </a:lnTo>
                  <a:lnTo>
                    <a:pt x="542" y="358"/>
                  </a:lnTo>
                  <a:lnTo>
                    <a:pt x="548" y="364"/>
                  </a:lnTo>
                  <a:lnTo>
                    <a:pt x="554" y="368"/>
                  </a:lnTo>
                  <a:lnTo>
                    <a:pt x="560" y="374"/>
                  </a:lnTo>
                  <a:lnTo>
                    <a:pt x="552" y="376"/>
                  </a:lnTo>
                  <a:lnTo>
                    <a:pt x="544" y="376"/>
                  </a:lnTo>
                  <a:lnTo>
                    <a:pt x="534" y="378"/>
                  </a:lnTo>
                  <a:lnTo>
                    <a:pt x="526" y="372"/>
                  </a:lnTo>
                  <a:lnTo>
                    <a:pt x="516" y="368"/>
                  </a:lnTo>
                  <a:lnTo>
                    <a:pt x="512" y="370"/>
                  </a:lnTo>
                  <a:lnTo>
                    <a:pt x="508" y="372"/>
                  </a:lnTo>
                  <a:lnTo>
                    <a:pt x="498" y="366"/>
                  </a:lnTo>
                  <a:lnTo>
                    <a:pt x="488" y="366"/>
                  </a:lnTo>
                  <a:lnTo>
                    <a:pt x="484" y="372"/>
                  </a:lnTo>
                  <a:lnTo>
                    <a:pt x="476" y="374"/>
                  </a:lnTo>
                  <a:lnTo>
                    <a:pt x="470" y="370"/>
                  </a:lnTo>
                  <a:lnTo>
                    <a:pt x="466" y="378"/>
                  </a:lnTo>
                  <a:lnTo>
                    <a:pt x="460" y="384"/>
                  </a:lnTo>
                  <a:lnTo>
                    <a:pt x="454" y="388"/>
                  </a:lnTo>
                  <a:lnTo>
                    <a:pt x="442" y="388"/>
                  </a:lnTo>
                  <a:lnTo>
                    <a:pt x="438" y="394"/>
                  </a:lnTo>
                  <a:lnTo>
                    <a:pt x="432" y="400"/>
                  </a:lnTo>
                  <a:lnTo>
                    <a:pt x="428" y="408"/>
                  </a:lnTo>
                  <a:lnTo>
                    <a:pt x="430" y="420"/>
                  </a:lnTo>
                  <a:lnTo>
                    <a:pt x="434" y="432"/>
                  </a:lnTo>
                  <a:lnTo>
                    <a:pt x="422" y="430"/>
                  </a:lnTo>
                  <a:lnTo>
                    <a:pt x="406" y="424"/>
                  </a:lnTo>
                  <a:lnTo>
                    <a:pt x="398" y="412"/>
                  </a:lnTo>
                  <a:lnTo>
                    <a:pt x="390" y="400"/>
                  </a:lnTo>
                  <a:lnTo>
                    <a:pt x="380" y="388"/>
                  </a:lnTo>
                  <a:lnTo>
                    <a:pt x="374" y="374"/>
                  </a:lnTo>
                  <a:lnTo>
                    <a:pt x="360" y="368"/>
                  </a:lnTo>
                  <a:lnTo>
                    <a:pt x="352" y="364"/>
                  </a:lnTo>
                  <a:lnTo>
                    <a:pt x="344" y="368"/>
                  </a:lnTo>
                  <a:lnTo>
                    <a:pt x="342" y="378"/>
                  </a:lnTo>
                  <a:lnTo>
                    <a:pt x="330" y="380"/>
                  </a:lnTo>
                  <a:lnTo>
                    <a:pt x="314" y="370"/>
                  </a:lnTo>
                  <a:lnTo>
                    <a:pt x="312" y="354"/>
                  </a:lnTo>
                  <a:lnTo>
                    <a:pt x="302" y="346"/>
                  </a:lnTo>
                  <a:lnTo>
                    <a:pt x="282" y="330"/>
                  </a:lnTo>
                  <a:lnTo>
                    <a:pt x="262" y="334"/>
                  </a:lnTo>
                  <a:lnTo>
                    <a:pt x="254" y="340"/>
                  </a:lnTo>
                  <a:lnTo>
                    <a:pt x="208" y="340"/>
                  </a:lnTo>
                  <a:lnTo>
                    <a:pt x="192" y="334"/>
                  </a:lnTo>
                  <a:lnTo>
                    <a:pt x="166" y="322"/>
                  </a:lnTo>
                  <a:lnTo>
                    <a:pt x="148" y="316"/>
                  </a:lnTo>
                  <a:lnTo>
                    <a:pt x="116" y="318"/>
                  </a:lnTo>
                  <a:lnTo>
                    <a:pt x="112" y="306"/>
                  </a:lnTo>
                  <a:lnTo>
                    <a:pt x="104" y="298"/>
                  </a:lnTo>
                  <a:lnTo>
                    <a:pt x="98" y="294"/>
                  </a:lnTo>
                  <a:lnTo>
                    <a:pt x="84" y="290"/>
                  </a:lnTo>
                  <a:lnTo>
                    <a:pt x="74" y="282"/>
                  </a:lnTo>
                  <a:lnTo>
                    <a:pt x="60" y="286"/>
                  </a:lnTo>
                  <a:lnTo>
                    <a:pt x="58" y="272"/>
                  </a:lnTo>
                  <a:lnTo>
                    <a:pt x="48" y="258"/>
                  </a:lnTo>
                  <a:lnTo>
                    <a:pt x="38" y="248"/>
                  </a:lnTo>
                  <a:lnTo>
                    <a:pt x="42" y="242"/>
                  </a:lnTo>
                  <a:lnTo>
                    <a:pt x="36" y="238"/>
                  </a:lnTo>
                  <a:lnTo>
                    <a:pt x="32" y="228"/>
                  </a:lnTo>
                  <a:lnTo>
                    <a:pt x="38" y="218"/>
                  </a:lnTo>
                  <a:lnTo>
                    <a:pt x="26" y="218"/>
                  </a:lnTo>
                  <a:lnTo>
                    <a:pt x="18" y="210"/>
                  </a:lnTo>
                  <a:lnTo>
                    <a:pt x="10" y="198"/>
                  </a:lnTo>
                  <a:lnTo>
                    <a:pt x="10" y="186"/>
                  </a:lnTo>
                  <a:lnTo>
                    <a:pt x="2" y="178"/>
                  </a:lnTo>
                  <a:lnTo>
                    <a:pt x="2" y="170"/>
                  </a:lnTo>
                  <a:lnTo>
                    <a:pt x="6" y="148"/>
                  </a:lnTo>
                  <a:lnTo>
                    <a:pt x="2" y="122"/>
                  </a:lnTo>
                  <a:lnTo>
                    <a:pt x="6" y="112"/>
                  </a:lnTo>
                  <a:lnTo>
                    <a:pt x="10" y="64"/>
                  </a:lnTo>
                  <a:lnTo>
                    <a:pt x="16" y="64"/>
                  </a:lnTo>
                  <a:lnTo>
                    <a:pt x="10" y="54"/>
                  </a:lnTo>
                  <a:lnTo>
                    <a:pt x="6" y="48"/>
                  </a:lnTo>
                  <a:lnTo>
                    <a:pt x="8" y="42"/>
                  </a:lnTo>
                  <a:lnTo>
                    <a:pt x="4" y="38"/>
                  </a:lnTo>
                  <a:close/>
                </a:path>
              </a:pathLst>
            </a:custGeom>
            <a:solidFill>
              <a:srgbClr val="DDF53D"/>
            </a:solidFill>
            <a:ln w="7938">
              <a:solidFill>
                <a:schemeClr val="tx1"/>
              </a:solidFill>
              <a:prstDash val="solid"/>
              <a:round/>
              <a:headEnd/>
              <a:tailEnd/>
            </a:ln>
          </p:spPr>
          <p:txBody>
            <a:bodyPr/>
            <a:lstStyle/>
            <a:p>
              <a:endParaRPr lang="en-GB"/>
            </a:p>
          </p:txBody>
        </p:sp>
        <p:grpSp>
          <p:nvGrpSpPr>
            <p:cNvPr id="2058" name="Group 53"/>
            <p:cNvGrpSpPr>
              <a:grpSpLocks/>
            </p:cNvGrpSpPr>
            <p:nvPr/>
          </p:nvGrpSpPr>
          <p:grpSpPr bwMode="auto">
            <a:xfrm>
              <a:off x="269875" y="3833813"/>
              <a:ext cx="120650" cy="93662"/>
              <a:chOff x="170" y="2211"/>
              <a:chExt cx="76" cy="54"/>
            </a:xfrm>
            <a:solidFill>
              <a:schemeClr val="accent6"/>
            </a:solidFill>
          </p:grpSpPr>
          <p:sp>
            <p:nvSpPr>
              <p:cNvPr id="2277" name="Freeform 54"/>
              <p:cNvSpPr>
                <a:spLocks/>
              </p:cNvSpPr>
              <p:nvPr/>
            </p:nvSpPr>
            <p:spPr bwMode="auto">
              <a:xfrm>
                <a:off x="214" y="2231"/>
                <a:ext cx="12" cy="10"/>
              </a:xfrm>
              <a:custGeom>
                <a:avLst/>
                <a:gdLst>
                  <a:gd name="T0" fmla="*/ 12 w 12"/>
                  <a:gd name="T1" fmla="*/ 6 h 10"/>
                  <a:gd name="T2" fmla="*/ 10 w 12"/>
                  <a:gd name="T3" fmla="*/ 2 h 10"/>
                  <a:gd name="T4" fmla="*/ 4 w 12"/>
                  <a:gd name="T5" fmla="*/ 0 h 10"/>
                  <a:gd name="T6" fmla="*/ 0 w 12"/>
                  <a:gd name="T7" fmla="*/ 4 h 10"/>
                  <a:gd name="T8" fmla="*/ 4 w 12"/>
                  <a:gd name="T9" fmla="*/ 6 h 10"/>
                  <a:gd name="T10" fmla="*/ 10 w 12"/>
                  <a:gd name="T11" fmla="*/ 10 h 10"/>
                  <a:gd name="T12" fmla="*/ 12 w 12"/>
                  <a:gd name="T13" fmla="*/ 6 h 1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0">
                    <a:moveTo>
                      <a:pt x="12" y="6"/>
                    </a:moveTo>
                    <a:lnTo>
                      <a:pt x="10" y="2"/>
                    </a:lnTo>
                    <a:lnTo>
                      <a:pt x="4" y="0"/>
                    </a:lnTo>
                    <a:lnTo>
                      <a:pt x="0" y="4"/>
                    </a:lnTo>
                    <a:lnTo>
                      <a:pt x="4" y="6"/>
                    </a:lnTo>
                    <a:lnTo>
                      <a:pt x="10" y="10"/>
                    </a:lnTo>
                    <a:lnTo>
                      <a:pt x="12" y="6"/>
                    </a:lnTo>
                    <a:close/>
                  </a:path>
                </a:pathLst>
              </a:custGeom>
              <a:solidFill>
                <a:srgbClr val="DDF53D"/>
              </a:solidFill>
              <a:ln w="6350" cmpd="sng">
                <a:solidFill>
                  <a:schemeClr val="tx1"/>
                </a:solidFill>
                <a:prstDash val="solid"/>
                <a:round/>
                <a:headEnd/>
                <a:tailEnd/>
              </a:ln>
            </p:spPr>
            <p:txBody>
              <a:bodyPr/>
              <a:lstStyle/>
              <a:p>
                <a:endParaRPr lang="en-GB"/>
              </a:p>
            </p:txBody>
          </p:sp>
          <p:sp>
            <p:nvSpPr>
              <p:cNvPr id="2278" name="Freeform 55"/>
              <p:cNvSpPr>
                <a:spLocks/>
              </p:cNvSpPr>
              <p:nvPr/>
            </p:nvSpPr>
            <p:spPr bwMode="auto">
              <a:xfrm>
                <a:off x="230" y="2245"/>
                <a:ext cx="16" cy="20"/>
              </a:xfrm>
              <a:custGeom>
                <a:avLst/>
                <a:gdLst>
                  <a:gd name="T0" fmla="*/ 16 w 16"/>
                  <a:gd name="T1" fmla="*/ 14 h 20"/>
                  <a:gd name="T2" fmla="*/ 8 w 16"/>
                  <a:gd name="T3" fmla="*/ 16 h 20"/>
                  <a:gd name="T4" fmla="*/ 4 w 16"/>
                  <a:gd name="T5" fmla="*/ 20 h 20"/>
                  <a:gd name="T6" fmla="*/ 0 w 16"/>
                  <a:gd name="T7" fmla="*/ 12 h 20"/>
                  <a:gd name="T8" fmla="*/ 0 w 16"/>
                  <a:gd name="T9" fmla="*/ 6 h 20"/>
                  <a:gd name="T10" fmla="*/ 4 w 16"/>
                  <a:gd name="T11" fmla="*/ 0 h 20"/>
                  <a:gd name="T12" fmla="*/ 8 w 16"/>
                  <a:gd name="T13" fmla="*/ 2 h 20"/>
                  <a:gd name="T14" fmla="*/ 14 w 16"/>
                  <a:gd name="T15" fmla="*/ 6 h 20"/>
                  <a:gd name="T16" fmla="*/ 16 w 16"/>
                  <a:gd name="T17" fmla="*/ 14 h 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20">
                    <a:moveTo>
                      <a:pt x="16" y="14"/>
                    </a:moveTo>
                    <a:lnTo>
                      <a:pt x="8" y="16"/>
                    </a:lnTo>
                    <a:lnTo>
                      <a:pt x="4" y="20"/>
                    </a:lnTo>
                    <a:lnTo>
                      <a:pt x="0" y="12"/>
                    </a:lnTo>
                    <a:lnTo>
                      <a:pt x="0" y="6"/>
                    </a:lnTo>
                    <a:lnTo>
                      <a:pt x="4" y="0"/>
                    </a:lnTo>
                    <a:lnTo>
                      <a:pt x="8" y="2"/>
                    </a:lnTo>
                    <a:lnTo>
                      <a:pt x="14" y="6"/>
                    </a:lnTo>
                    <a:lnTo>
                      <a:pt x="16" y="14"/>
                    </a:lnTo>
                    <a:close/>
                  </a:path>
                </a:pathLst>
              </a:custGeom>
              <a:solidFill>
                <a:srgbClr val="DDF53D"/>
              </a:solidFill>
              <a:ln w="6350" cmpd="sng">
                <a:solidFill>
                  <a:schemeClr val="tx1"/>
                </a:solidFill>
                <a:round/>
                <a:headEnd/>
                <a:tailEnd/>
              </a:ln>
            </p:spPr>
            <p:txBody>
              <a:bodyPr/>
              <a:lstStyle/>
              <a:p>
                <a:endParaRPr lang="en-GB"/>
              </a:p>
            </p:txBody>
          </p:sp>
          <p:sp>
            <p:nvSpPr>
              <p:cNvPr id="2279" name="Freeform 56"/>
              <p:cNvSpPr>
                <a:spLocks/>
              </p:cNvSpPr>
              <p:nvPr/>
            </p:nvSpPr>
            <p:spPr bwMode="auto">
              <a:xfrm>
                <a:off x="194" y="2219"/>
                <a:ext cx="6" cy="8"/>
              </a:xfrm>
              <a:custGeom>
                <a:avLst/>
                <a:gdLst>
                  <a:gd name="T0" fmla="*/ 6 w 6"/>
                  <a:gd name="T1" fmla="*/ 6 h 8"/>
                  <a:gd name="T2" fmla="*/ 4 w 6"/>
                  <a:gd name="T3" fmla="*/ 0 h 8"/>
                  <a:gd name="T4" fmla="*/ 0 w 6"/>
                  <a:gd name="T5" fmla="*/ 0 h 8"/>
                  <a:gd name="T6" fmla="*/ 0 w 6"/>
                  <a:gd name="T7" fmla="*/ 4 h 8"/>
                  <a:gd name="T8" fmla="*/ 2 w 6"/>
                  <a:gd name="T9" fmla="*/ 8 h 8"/>
                  <a:gd name="T10" fmla="*/ 6 w 6"/>
                  <a:gd name="T11" fmla="*/ 6 h 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8">
                    <a:moveTo>
                      <a:pt x="6" y="6"/>
                    </a:moveTo>
                    <a:lnTo>
                      <a:pt x="4" y="0"/>
                    </a:lnTo>
                    <a:lnTo>
                      <a:pt x="0" y="0"/>
                    </a:lnTo>
                    <a:lnTo>
                      <a:pt x="0" y="4"/>
                    </a:lnTo>
                    <a:lnTo>
                      <a:pt x="2" y="8"/>
                    </a:lnTo>
                    <a:lnTo>
                      <a:pt x="6" y="6"/>
                    </a:lnTo>
                    <a:close/>
                  </a:path>
                </a:pathLst>
              </a:custGeom>
              <a:solidFill>
                <a:srgbClr val="DDF53D"/>
              </a:solidFill>
              <a:ln w="6350" cmpd="sng">
                <a:solidFill>
                  <a:schemeClr val="tx1"/>
                </a:solidFill>
                <a:round/>
                <a:headEnd/>
                <a:tailEnd/>
              </a:ln>
            </p:spPr>
            <p:txBody>
              <a:bodyPr/>
              <a:lstStyle/>
              <a:p>
                <a:endParaRPr lang="en-GB"/>
              </a:p>
            </p:txBody>
          </p:sp>
          <p:sp>
            <p:nvSpPr>
              <p:cNvPr id="2280" name="Freeform 57"/>
              <p:cNvSpPr>
                <a:spLocks/>
              </p:cNvSpPr>
              <p:nvPr/>
            </p:nvSpPr>
            <p:spPr bwMode="auto">
              <a:xfrm>
                <a:off x="194" y="2219"/>
                <a:ext cx="6" cy="8"/>
              </a:xfrm>
              <a:custGeom>
                <a:avLst/>
                <a:gdLst>
                  <a:gd name="T0" fmla="*/ 6 w 6"/>
                  <a:gd name="T1" fmla="*/ 6 h 8"/>
                  <a:gd name="T2" fmla="*/ 4 w 6"/>
                  <a:gd name="T3" fmla="*/ 0 h 8"/>
                  <a:gd name="T4" fmla="*/ 0 w 6"/>
                  <a:gd name="T5" fmla="*/ 0 h 8"/>
                  <a:gd name="T6" fmla="*/ 0 w 6"/>
                  <a:gd name="T7" fmla="*/ 4 h 8"/>
                  <a:gd name="T8" fmla="*/ 2 w 6"/>
                  <a:gd name="T9" fmla="*/ 8 h 8"/>
                  <a:gd name="T10" fmla="*/ 6 w 6"/>
                  <a:gd name="T11" fmla="*/ 6 h 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 h="8">
                    <a:moveTo>
                      <a:pt x="6" y="6"/>
                    </a:moveTo>
                    <a:lnTo>
                      <a:pt x="4" y="0"/>
                    </a:lnTo>
                    <a:lnTo>
                      <a:pt x="0" y="0"/>
                    </a:lnTo>
                    <a:lnTo>
                      <a:pt x="0" y="4"/>
                    </a:lnTo>
                    <a:lnTo>
                      <a:pt x="2" y="8"/>
                    </a:lnTo>
                    <a:lnTo>
                      <a:pt x="6" y="6"/>
                    </a:lnTo>
                    <a:close/>
                  </a:path>
                </a:pathLst>
              </a:custGeom>
              <a:grpFill/>
              <a:ln w="6350" cmpd="sng">
                <a:solidFill>
                  <a:schemeClr val="tx1"/>
                </a:solidFill>
                <a:prstDash val="solid"/>
                <a:round/>
                <a:headEnd/>
                <a:tailEnd/>
              </a:ln>
            </p:spPr>
            <p:txBody>
              <a:bodyPr/>
              <a:lstStyle/>
              <a:p>
                <a:endParaRPr lang="en-GB"/>
              </a:p>
            </p:txBody>
          </p:sp>
          <p:sp>
            <p:nvSpPr>
              <p:cNvPr id="2281" name="Freeform 58"/>
              <p:cNvSpPr>
                <a:spLocks/>
              </p:cNvSpPr>
              <p:nvPr/>
            </p:nvSpPr>
            <p:spPr bwMode="auto">
              <a:xfrm>
                <a:off x="170" y="2211"/>
                <a:ext cx="6" cy="4"/>
              </a:xfrm>
              <a:custGeom>
                <a:avLst/>
                <a:gdLst>
                  <a:gd name="T0" fmla="*/ 4 w 6"/>
                  <a:gd name="T1" fmla="*/ 0 h 4"/>
                  <a:gd name="T2" fmla="*/ 0 w 6"/>
                  <a:gd name="T3" fmla="*/ 0 h 4"/>
                  <a:gd name="T4" fmla="*/ 2 w 6"/>
                  <a:gd name="T5" fmla="*/ 4 h 4"/>
                  <a:gd name="T6" fmla="*/ 6 w 6"/>
                  <a:gd name="T7" fmla="*/ 4 h 4"/>
                  <a:gd name="T8" fmla="*/ 4 w 6"/>
                  <a:gd name="T9" fmla="*/ 0 h 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4">
                    <a:moveTo>
                      <a:pt x="4" y="0"/>
                    </a:moveTo>
                    <a:lnTo>
                      <a:pt x="0" y="0"/>
                    </a:lnTo>
                    <a:lnTo>
                      <a:pt x="2" y="4"/>
                    </a:lnTo>
                    <a:lnTo>
                      <a:pt x="6" y="4"/>
                    </a:lnTo>
                    <a:lnTo>
                      <a:pt x="4" y="0"/>
                    </a:lnTo>
                    <a:close/>
                  </a:path>
                </a:pathLst>
              </a:custGeom>
              <a:solidFill>
                <a:srgbClr val="DDF53D"/>
              </a:solidFill>
              <a:ln w="6350" cmpd="sng">
                <a:solidFill>
                  <a:schemeClr val="tx1"/>
                </a:solidFill>
                <a:round/>
                <a:headEnd/>
                <a:tailEnd/>
              </a:ln>
            </p:spPr>
            <p:txBody>
              <a:bodyPr/>
              <a:lstStyle/>
              <a:p>
                <a:endParaRPr lang="en-GB"/>
              </a:p>
            </p:txBody>
          </p:sp>
          <p:sp>
            <p:nvSpPr>
              <p:cNvPr id="2282" name="Freeform 59"/>
              <p:cNvSpPr>
                <a:spLocks/>
              </p:cNvSpPr>
              <p:nvPr/>
            </p:nvSpPr>
            <p:spPr bwMode="auto">
              <a:xfrm>
                <a:off x="170" y="2211"/>
                <a:ext cx="6" cy="4"/>
              </a:xfrm>
              <a:custGeom>
                <a:avLst/>
                <a:gdLst>
                  <a:gd name="T0" fmla="*/ 4 w 6"/>
                  <a:gd name="T1" fmla="*/ 0 h 4"/>
                  <a:gd name="T2" fmla="*/ 0 w 6"/>
                  <a:gd name="T3" fmla="*/ 0 h 4"/>
                  <a:gd name="T4" fmla="*/ 2 w 6"/>
                  <a:gd name="T5" fmla="*/ 4 h 4"/>
                  <a:gd name="T6" fmla="*/ 6 w 6"/>
                  <a:gd name="T7" fmla="*/ 4 h 4"/>
                  <a:gd name="T8" fmla="*/ 4 w 6"/>
                  <a:gd name="T9" fmla="*/ 0 h 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4">
                    <a:moveTo>
                      <a:pt x="4" y="0"/>
                    </a:moveTo>
                    <a:lnTo>
                      <a:pt x="0" y="0"/>
                    </a:lnTo>
                    <a:lnTo>
                      <a:pt x="2" y="4"/>
                    </a:lnTo>
                    <a:lnTo>
                      <a:pt x="6" y="4"/>
                    </a:lnTo>
                    <a:lnTo>
                      <a:pt x="4" y="0"/>
                    </a:lnTo>
                    <a:close/>
                  </a:path>
                </a:pathLst>
              </a:custGeom>
              <a:grpFill/>
              <a:ln w="6350" cmpd="sng">
                <a:solidFill>
                  <a:schemeClr val="tx1"/>
                </a:solidFill>
                <a:prstDash val="solid"/>
                <a:round/>
                <a:headEnd/>
                <a:tailEnd/>
              </a:ln>
            </p:spPr>
            <p:txBody>
              <a:bodyPr/>
              <a:lstStyle/>
              <a:p>
                <a:endParaRPr lang="en-GB"/>
              </a:p>
            </p:txBody>
          </p:sp>
        </p:grpSp>
        <p:sp>
          <p:nvSpPr>
            <p:cNvPr id="2059" name="Freeform 60"/>
            <p:cNvSpPr>
              <a:spLocks/>
            </p:cNvSpPr>
            <p:nvPr/>
          </p:nvSpPr>
          <p:spPr bwMode="auto">
            <a:xfrm>
              <a:off x="1965325" y="3959225"/>
              <a:ext cx="92075" cy="112713"/>
            </a:xfrm>
            <a:custGeom>
              <a:avLst/>
              <a:gdLst>
                <a:gd name="T0" fmla="*/ 53975 w 58"/>
                <a:gd name="T1" fmla="*/ 112712 h 64"/>
                <a:gd name="T2" fmla="*/ 66675 w 58"/>
                <a:gd name="T3" fmla="*/ 98623 h 64"/>
                <a:gd name="T4" fmla="*/ 76200 w 58"/>
                <a:gd name="T5" fmla="*/ 88056 h 64"/>
                <a:gd name="T6" fmla="*/ 82550 w 58"/>
                <a:gd name="T7" fmla="*/ 81012 h 64"/>
                <a:gd name="T8" fmla="*/ 92075 w 58"/>
                <a:gd name="T9" fmla="*/ 66923 h 64"/>
                <a:gd name="T10" fmla="*/ 85725 w 58"/>
                <a:gd name="T11" fmla="*/ 59878 h 64"/>
                <a:gd name="T12" fmla="*/ 76200 w 58"/>
                <a:gd name="T13" fmla="*/ 59878 h 64"/>
                <a:gd name="T14" fmla="*/ 76200 w 58"/>
                <a:gd name="T15" fmla="*/ 0 h 64"/>
                <a:gd name="T16" fmla="*/ 28575 w 58"/>
                <a:gd name="T17" fmla="*/ 3522 h 64"/>
                <a:gd name="T18" fmla="*/ 25400 w 58"/>
                <a:gd name="T19" fmla="*/ 10567 h 64"/>
                <a:gd name="T20" fmla="*/ 28575 w 58"/>
                <a:gd name="T21" fmla="*/ 24656 h 64"/>
                <a:gd name="T22" fmla="*/ 41275 w 58"/>
                <a:gd name="T23" fmla="*/ 35223 h 64"/>
                <a:gd name="T24" fmla="*/ 47625 w 58"/>
                <a:gd name="T25" fmla="*/ 45789 h 64"/>
                <a:gd name="T26" fmla="*/ 41275 w 58"/>
                <a:gd name="T27" fmla="*/ 49312 h 64"/>
                <a:gd name="T28" fmla="*/ 22225 w 58"/>
                <a:gd name="T29" fmla="*/ 52834 h 64"/>
                <a:gd name="T30" fmla="*/ 15875 w 58"/>
                <a:gd name="T31" fmla="*/ 49312 h 64"/>
                <a:gd name="T32" fmla="*/ 6350 w 58"/>
                <a:gd name="T33" fmla="*/ 63401 h 64"/>
                <a:gd name="T34" fmla="*/ 3175 w 58"/>
                <a:gd name="T35" fmla="*/ 73967 h 64"/>
                <a:gd name="T36" fmla="*/ 0 w 58"/>
                <a:gd name="T37" fmla="*/ 95101 h 64"/>
                <a:gd name="T38" fmla="*/ 9525 w 58"/>
                <a:gd name="T39" fmla="*/ 102145 h 64"/>
                <a:gd name="T40" fmla="*/ 19050 w 58"/>
                <a:gd name="T41" fmla="*/ 109190 h 64"/>
                <a:gd name="T42" fmla="*/ 34925 w 58"/>
                <a:gd name="T43" fmla="*/ 112712 h 64"/>
                <a:gd name="T44" fmla="*/ 53975 w 58"/>
                <a:gd name="T45" fmla="*/ 112712 h 6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8" h="64">
                  <a:moveTo>
                    <a:pt x="34" y="64"/>
                  </a:moveTo>
                  <a:lnTo>
                    <a:pt x="42" y="56"/>
                  </a:lnTo>
                  <a:lnTo>
                    <a:pt x="48" y="50"/>
                  </a:lnTo>
                  <a:lnTo>
                    <a:pt x="52" y="46"/>
                  </a:lnTo>
                  <a:lnTo>
                    <a:pt x="58" y="38"/>
                  </a:lnTo>
                  <a:lnTo>
                    <a:pt x="54" y="34"/>
                  </a:lnTo>
                  <a:lnTo>
                    <a:pt x="48" y="34"/>
                  </a:lnTo>
                  <a:lnTo>
                    <a:pt x="48" y="0"/>
                  </a:lnTo>
                  <a:lnTo>
                    <a:pt x="18" y="2"/>
                  </a:lnTo>
                  <a:lnTo>
                    <a:pt x="16" y="6"/>
                  </a:lnTo>
                  <a:lnTo>
                    <a:pt x="18" y="14"/>
                  </a:lnTo>
                  <a:lnTo>
                    <a:pt x="26" y="20"/>
                  </a:lnTo>
                  <a:lnTo>
                    <a:pt x="30" y="26"/>
                  </a:lnTo>
                  <a:lnTo>
                    <a:pt x="26" y="28"/>
                  </a:lnTo>
                  <a:lnTo>
                    <a:pt x="14" y="30"/>
                  </a:lnTo>
                  <a:lnTo>
                    <a:pt x="10" y="28"/>
                  </a:lnTo>
                  <a:lnTo>
                    <a:pt x="4" y="36"/>
                  </a:lnTo>
                  <a:lnTo>
                    <a:pt x="2" y="42"/>
                  </a:lnTo>
                  <a:lnTo>
                    <a:pt x="0" y="54"/>
                  </a:lnTo>
                  <a:lnTo>
                    <a:pt x="6" y="58"/>
                  </a:lnTo>
                  <a:lnTo>
                    <a:pt x="12" y="62"/>
                  </a:lnTo>
                  <a:lnTo>
                    <a:pt x="22" y="64"/>
                  </a:lnTo>
                  <a:lnTo>
                    <a:pt x="34" y="64"/>
                  </a:lnTo>
                  <a:close/>
                </a:path>
              </a:pathLst>
            </a:custGeom>
            <a:solidFill>
              <a:srgbClr val="FFFFFF"/>
            </a:solidFill>
            <a:ln w="7938">
              <a:solidFill>
                <a:schemeClr val="tx1"/>
              </a:solidFill>
              <a:prstDash val="solid"/>
              <a:round/>
              <a:headEnd/>
              <a:tailEnd/>
            </a:ln>
          </p:spPr>
          <p:txBody>
            <a:bodyPr/>
            <a:lstStyle/>
            <a:p>
              <a:endParaRPr lang="en-GB"/>
            </a:p>
          </p:txBody>
        </p:sp>
        <p:sp>
          <p:nvSpPr>
            <p:cNvPr id="2060" name="Freeform 61"/>
            <p:cNvSpPr>
              <a:spLocks/>
            </p:cNvSpPr>
            <p:nvPr/>
          </p:nvSpPr>
          <p:spPr bwMode="auto">
            <a:xfrm>
              <a:off x="2041525" y="3941763"/>
              <a:ext cx="19050" cy="77787"/>
            </a:xfrm>
            <a:custGeom>
              <a:avLst/>
              <a:gdLst>
                <a:gd name="T0" fmla="*/ 15875 w 12"/>
                <a:gd name="T1" fmla="*/ 0 h 44"/>
                <a:gd name="T2" fmla="*/ 19050 w 12"/>
                <a:gd name="T3" fmla="*/ 10607 h 44"/>
                <a:gd name="T4" fmla="*/ 15875 w 12"/>
                <a:gd name="T5" fmla="*/ 21215 h 44"/>
                <a:gd name="T6" fmla="*/ 15875 w 12"/>
                <a:gd name="T7" fmla="*/ 45965 h 44"/>
                <a:gd name="T8" fmla="*/ 15875 w 12"/>
                <a:gd name="T9" fmla="*/ 60108 h 44"/>
                <a:gd name="T10" fmla="*/ 9525 w 12"/>
                <a:gd name="T11" fmla="*/ 67180 h 44"/>
                <a:gd name="T12" fmla="*/ 0 w 12"/>
                <a:gd name="T13" fmla="*/ 77787 h 44"/>
                <a:gd name="T14" fmla="*/ 0 w 12"/>
                <a:gd name="T15" fmla="*/ 17679 h 44"/>
                <a:gd name="T16" fmla="*/ 9525 w 12"/>
                <a:gd name="T17" fmla="*/ 7072 h 44"/>
                <a:gd name="T18" fmla="*/ 15875 w 12"/>
                <a:gd name="T19" fmla="*/ 0 h 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 h="44">
                  <a:moveTo>
                    <a:pt x="10" y="0"/>
                  </a:moveTo>
                  <a:lnTo>
                    <a:pt x="12" y="6"/>
                  </a:lnTo>
                  <a:lnTo>
                    <a:pt x="10" y="12"/>
                  </a:lnTo>
                  <a:lnTo>
                    <a:pt x="10" y="26"/>
                  </a:lnTo>
                  <a:lnTo>
                    <a:pt x="10" y="34"/>
                  </a:lnTo>
                  <a:lnTo>
                    <a:pt x="6" y="38"/>
                  </a:lnTo>
                  <a:lnTo>
                    <a:pt x="0" y="44"/>
                  </a:lnTo>
                  <a:lnTo>
                    <a:pt x="0" y="10"/>
                  </a:lnTo>
                  <a:lnTo>
                    <a:pt x="6" y="4"/>
                  </a:lnTo>
                  <a:lnTo>
                    <a:pt x="10" y="0"/>
                  </a:lnTo>
                  <a:close/>
                </a:path>
              </a:pathLst>
            </a:custGeom>
            <a:solidFill>
              <a:srgbClr val="FFFFFF"/>
            </a:solidFill>
            <a:ln w="7938">
              <a:solidFill>
                <a:schemeClr val="tx1"/>
              </a:solidFill>
              <a:prstDash val="solid"/>
              <a:round/>
              <a:headEnd/>
              <a:tailEnd/>
            </a:ln>
          </p:spPr>
          <p:txBody>
            <a:bodyPr/>
            <a:lstStyle/>
            <a:p>
              <a:endParaRPr lang="en-GB"/>
            </a:p>
          </p:txBody>
        </p:sp>
        <p:sp>
          <p:nvSpPr>
            <p:cNvPr id="2061" name="Freeform 62"/>
            <p:cNvSpPr>
              <a:spLocks/>
            </p:cNvSpPr>
            <p:nvPr/>
          </p:nvSpPr>
          <p:spPr bwMode="auto">
            <a:xfrm>
              <a:off x="2019300" y="4054475"/>
              <a:ext cx="53975" cy="38100"/>
            </a:xfrm>
            <a:custGeom>
              <a:avLst/>
              <a:gdLst>
                <a:gd name="T0" fmla="*/ 0 w 34"/>
                <a:gd name="T1" fmla="*/ 17318 h 22"/>
                <a:gd name="T2" fmla="*/ 19050 w 34"/>
                <a:gd name="T3" fmla="*/ 0 h 22"/>
                <a:gd name="T4" fmla="*/ 28575 w 34"/>
                <a:gd name="T5" fmla="*/ 6927 h 22"/>
                <a:gd name="T6" fmla="*/ 38100 w 34"/>
                <a:gd name="T7" fmla="*/ 13855 h 22"/>
                <a:gd name="T8" fmla="*/ 50800 w 34"/>
                <a:gd name="T9" fmla="*/ 17318 h 22"/>
                <a:gd name="T10" fmla="*/ 53975 w 34"/>
                <a:gd name="T11" fmla="*/ 24245 h 22"/>
                <a:gd name="T12" fmla="*/ 47625 w 34"/>
                <a:gd name="T13" fmla="*/ 34636 h 22"/>
                <a:gd name="T14" fmla="*/ 41275 w 34"/>
                <a:gd name="T15" fmla="*/ 38100 h 22"/>
                <a:gd name="T16" fmla="*/ 25400 w 34"/>
                <a:gd name="T17" fmla="*/ 31173 h 22"/>
                <a:gd name="T18" fmla="*/ 12700 w 34"/>
                <a:gd name="T19" fmla="*/ 24245 h 22"/>
                <a:gd name="T20" fmla="*/ 0 w 34"/>
                <a:gd name="T21" fmla="*/ 17318 h 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4" h="22">
                  <a:moveTo>
                    <a:pt x="0" y="10"/>
                  </a:moveTo>
                  <a:lnTo>
                    <a:pt x="12" y="0"/>
                  </a:lnTo>
                  <a:lnTo>
                    <a:pt x="18" y="4"/>
                  </a:lnTo>
                  <a:lnTo>
                    <a:pt x="24" y="8"/>
                  </a:lnTo>
                  <a:lnTo>
                    <a:pt x="32" y="10"/>
                  </a:lnTo>
                  <a:lnTo>
                    <a:pt x="34" y="14"/>
                  </a:lnTo>
                  <a:lnTo>
                    <a:pt x="30" y="20"/>
                  </a:lnTo>
                  <a:lnTo>
                    <a:pt x="26" y="22"/>
                  </a:lnTo>
                  <a:lnTo>
                    <a:pt x="16" y="18"/>
                  </a:lnTo>
                  <a:lnTo>
                    <a:pt x="8" y="14"/>
                  </a:lnTo>
                  <a:lnTo>
                    <a:pt x="0" y="10"/>
                  </a:lnTo>
                  <a:close/>
                </a:path>
              </a:pathLst>
            </a:custGeom>
            <a:solidFill>
              <a:srgbClr val="FFFFFF"/>
            </a:solidFill>
            <a:ln w="7938">
              <a:solidFill>
                <a:schemeClr val="tx1"/>
              </a:solidFill>
              <a:prstDash val="solid"/>
              <a:round/>
              <a:headEnd/>
              <a:tailEnd/>
            </a:ln>
          </p:spPr>
          <p:txBody>
            <a:bodyPr/>
            <a:lstStyle/>
            <a:p>
              <a:endParaRPr lang="en-GB"/>
            </a:p>
          </p:txBody>
        </p:sp>
        <p:sp>
          <p:nvSpPr>
            <p:cNvPr id="2062" name="Freeform 63"/>
            <p:cNvSpPr>
              <a:spLocks/>
            </p:cNvSpPr>
            <p:nvPr/>
          </p:nvSpPr>
          <p:spPr bwMode="auto">
            <a:xfrm>
              <a:off x="2038350" y="4016375"/>
              <a:ext cx="152400" cy="84138"/>
            </a:xfrm>
            <a:custGeom>
              <a:avLst/>
              <a:gdLst>
                <a:gd name="T0" fmla="*/ 19050 w 96"/>
                <a:gd name="T1" fmla="*/ 10517 h 48"/>
                <a:gd name="T2" fmla="*/ 41275 w 96"/>
                <a:gd name="T3" fmla="*/ 3506 h 48"/>
                <a:gd name="T4" fmla="*/ 53975 w 96"/>
                <a:gd name="T5" fmla="*/ 3506 h 48"/>
                <a:gd name="T6" fmla="*/ 66675 w 96"/>
                <a:gd name="T7" fmla="*/ 7011 h 48"/>
                <a:gd name="T8" fmla="*/ 82550 w 96"/>
                <a:gd name="T9" fmla="*/ 3506 h 48"/>
                <a:gd name="T10" fmla="*/ 101600 w 96"/>
                <a:gd name="T11" fmla="*/ 0 h 48"/>
                <a:gd name="T12" fmla="*/ 117475 w 96"/>
                <a:gd name="T13" fmla="*/ 0 h 48"/>
                <a:gd name="T14" fmla="*/ 127000 w 96"/>
                <a:gd name="T15" fmla="*/ 0 h 48"/>
                <a:gd name="T16" fmla="*/ 133350 w 96"/>
                <a:gd name="T17" fmla="*/ 7011 h 48"/>
                <a:gd name="T18" fmla="*/ 152400 w 96"/>
                <a:gd name="T19" fmla="*/ 21034 h 48"/>
                <a:gd name="T20" fmla="*/ 149225 w 96"/>
                <a:gd name="T21" fmla="*/ 28046 h 48"/>
                <a:gd name="T22" fmla="*/ 139700 w 96"/>
                <a:gd name="T23" fmla="*/ 31551 h 48"/>
                <a:gd name="T24" fmla="*/ 127000 w 96"/>
                <a:gd name="T25" fmla="*/ 31551 h 48"/>
                <a:gd name="T26" fmla="*/ 111125 w 96"/>
                <a:gd name="T27" fmla="*/ 31551 h 48"/>
                <a:gd name="T28" fmla="*/ 101600 w 96"/>
                <a:gd name="T29" fmla="*/ 38563 h 48"/>
                <a:gd name="T30" fmla="*/ 88900 w 96"/>
                <a:gd name="T31" fmla="*/ 52586 h 48"/>
                <a:gd name="T32" fmla="*/ 76200 w 96"/>
                <a:gd name="T33" fmla="*/ 56091 h 48"/>
                <a:gd name="T34" fmla="*/ 66675 w 96"/>
                <a:gd name="T35" fmla="*/ 59597 h 48"/>
                <a:gd name="T36" fmla="*/ 63500 w 96"/>
                <a:gd name="T37" fmla="*/ 73620 h 48"/>
                <a:gd name="T38" fmla="*/ 57150 w 96"/>
                <a:gd name="T39" fmla="*/ 80631 h 48"/>
                <a:gd name="T40" fmla="*/ 47625 w 96"/>
                <a:gd name="T41" fmla="*/ 84137 h 48"/>
                <a:gd name="T42" fmla="*/ 47625 w 96"/>
                <a:gd name="T43" fmla="*/ 73620 h 48"/>
                <a:gd name="T44" fmla="*/ 44450 w 96"/>
                <a:gd name="T45" fmla="*/ 63103 h 48"/>
                <a:gd name="T46" fmla="*/ 34925 w 96"/>
                <a:gd name="T47" fmla="*/ 63103 h 48"/>
                <a:gd name="T48" fmla="*/ 31750 w 96"/>
                <a:gd name="T49" fmla="*/ 56091 h 48"/>
                <a:gd name="T50" fmla="*/ 9525 w 96"/>
                <a:gd name="T51" fmla="*/ 45574 h 48"/>
                <a:gd name="T52" fmla="*/ 0 w 96"/>
                <a:gd name="T53" fmla="*/ 38563 h 48"/>
                <a:gd name="T54" fmla="*/ 19050 w 96"/>
                <a:gd name="T55" fmla="*/ 10517 h 4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96" h="48">
                  <a:moveTo>
                    <a:pt x="12" y="6"/>
                  </a:moveTo>
                  <a:lnTo>
                    <a:pt x="26" y="2"/>
                  </a:lnTo>
                  <a:lnTo>
                    <a:pt x="34" y="2"/>
                  </a:lnTo>
                  <a:lnTo>
                    <a:pt x="42" y="4"/>
                  </a:lnTo>
                  <a:lnTo>
                    <a:pt x="52" y="2"/>
                  </a:lnTo>
                  <a:lnTo>
                    <a:pt x="64" y="0"/>
                  </a:lnTo>
                  <a:lnTo>
                    <a:pt x="74" y="0"/>
                  </a:lnTo>
                  <a:lnTo>
                    <a:pt x="80" y="0"/>
                  </a:lnTo>
                  <a:lnTo>
                    <a:pt x="84" y="4"/>
                  </a:lnTo>
                  <a:lnTo>
                    <a:pt x="96" y="12"/>
                  </a:lnTo>
                  <a:lnTo>
                    <a:pt x="94" y="16"/>
                  </a:lnTo>
                  <a:lnTo>
                    <a:pt x="88" y="18"/>
                  </a:lnTo>
                  <a:lnTo>
                    <a:pt x="80" y="18"/>
                  </a:lnTo>
                  <a:lnTo>
                    <a:pt x="70" y="18"/>
                  </a:lnTo>
                  <a:lnTo>
                    <a:pt x="64" y="22"/>
                  </a:lnTo>
                  <a:lnTo>
                    <a:pt x="56" y="30"/>
                  </a:lnTo>
                  <a:lnTo>
                    <a:pt x="48" y="32"/>
                  </a:lnTo>
                  <a:lnTo>
                    <a:pt x="42" y="34"/>
                  </a:lnTo>
                  <a:lnTo>
                    <a:pt x="40" y="42"/>
                  </a:lnTo>
                  <a:lnTo>
                    <a:pt x="36" y="46"/>
                  </a:lnTo>
                  <a:lnTo>
                    <a:pt x="30" y="48"/>
                  </a:lnTo>
                  <a:lnTo>
                    <a:pt x="30" y="42"/>
                  </a:lnTo>
                  <a:lnTo>
                    <a:pt x="28" y="36"/>
                  </a:lnTo>
                  <a:lnTo>
                    <a:pt x="22" y="36"/>
                  </a:lnTo>
                  <a:lnTo>
                    <a:pt x="20" y="32"/>
                  </a:lnTo>
                  <a:lnTo>
                    <a:pt x="6" y="26"/>
                  </a:lnTo>
                  <a:lnTo>
                    <a:pt x="0" y="22"/>
                  </a:lnTo>
                  <a:lnTo>
                    <a:pt x="12" y="6"/>
                  </a:lnTo>
                  <a:close/>
                </a:path>
              </a:pathLst>
            </a:custGeom>
            <a:solidFill>
              <a:srgbClr val="FFFFFF"/>
            </a:solidFill>
            <a:ln w="7938">
              <a:solidFill>
                <a:schemeClr val="tx1"/>
              </a:solidFill>
              <a:prstDash val="solid"/>
              <a:round/>
              <a:headEnd/>
              <a:tailEnd/>
            </a:ln>
          </p:spPr>
          <p:txBody>
            <a:bodyPr/>
            <a:lstStyle/>
            <a:p>
              <a:endParaRPr lang="en-GB"/>
            </a:p>
          </p:txBody>
        </p:sp>
        <p:sp>
          <p:nvSpPr>
            <p:cNvPr id="2063" name="Freeform 64"/>
            <p:cNvSpPr>
              <a:spLocks/>
            </p:cNvSpPr>
            <p:nvPr/>
          </p:nvSpPr>
          <p:spPr bwMode="auto">
            <a:xfrm>
              <a:off x="2085975" y="4043363"/>
              <a:ext cx="101600" cy="115887"/>
            </a:xfrm>
            <a:custGeom>
              <a:avLst/>
              <a:gdLst>
                <a:gd name="T0" fmla="*/ 85725 w 64"/>
                <a:gd name="T1" fmla="*/ 115887 h 66"/>
                <a:gd name="T2" fmla="*/ 69850 w 64"/>
                <a:gd name="T3" fmla="*/ 108864 h 66"/>
                <a:gd name="T4" fmla="*/ 41275 w 64"/>
                <a:gd name="T5" fmla="*/ 105352 h 66"/>
                <a:gd name="T6" fmla="*/ 22225 w 64"/>
                <a:gd name="T7" fmla="*/ 87793 h 66"/>
                <a:gd name="T8" fmla="*/ 9525 w 64"/>
                <a:gd name="T9" fmla="*/ 73746 h 66"/>
                <a:gd name="T10" fmla="*/ 0 w 64"/>
                <a:gd name="T11" fmla="*/ 56188 h 66"/>
                <a:gd name="T12" fmla="*/ 15875 w 64"/>
                <a:gd name="T13" fmla="*/ 45652 h 66"/>
                <a:gd name="T14" fmla="*/ 19050 w 64"/>
                <a:gd name="T15" fmla="*/ 31606 h 66"/>
                <a:gd name="T16" fmla="*/ 41275 w 64"/>
                <a:gd name="T17" fmla="*/ 24582 h 66"/>
                <a:gd name="T18" fmla="*/ 53975 w 64"/>
                <a:gd name="T19" fmla="*/ 10535 h 66"/>
                <a:gd name="T20" fmla="*/ 63500 w 64"/>
                <a:gd name="T21" fmla="*/ 3512 h 66"/>
                <a:gd name="T22" fmla="*/ 79375 w 64"/>
                <a:gd name="T23" fmla="*/ 3512 h 66"/>
                <a:gd name="T24" fmla="*/ 92075 w 64"/>
                <a:gd name="T25" fmla="*/ 3512 h 66"/>
                <a:gd name="T26" fmla="*/ 101600 w 64"/>
                <a:gd name="T27" fmla="*/ 0 h 66"/>
                <a:gd name="T28" fmla="*/ 101600 w 64"/>
                <a:gd name="T29" fmla="*/ 10535 h 66"/>
                <a:gd name="T30" fmla="*/ 98425 w 64"/>
                <a:gd name="T31" fmla="*/ 31606 h 66"/>
                <a:gd name="T32" fmla="*/ 92075 w 64"/>
                <a:gd name="T33" fmla="*/ 52676 h 66"/>
                <a:gd name="T34" fmla="*/ 88900 w 64"/>
                <a:gd name="T35" fmla="*/ 73746 h 66"/>
                <a:gd name="T36" fmla="*/ 88900 w 64"/>
                <a:gd name="T37" fmla="*/ 91305 h 66"/>
                <a:gd name="T38" fmla="*/ 85725 w 64"/>
                <a:gd name="T39" fmla="*/ 115887 h 6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64" h="66">
                  <a:moveTo>
                    <a:pt x="54" y="66"/>
                  </a:moveTo>
                  <a:lnTo>
                    <a:pt x="44" y="62"/>
                  </a:lnTo>
                  <a:lnTo>
                    <a:pt x="26" y="60"/>
                  </a:lnTo>
                  <a:lnTo>
                    <a:pt x="14" y="50"/>
                  </a:lnTo>
                  <a:lnTo>
                    <a:pt x="6" y="42"/>
                  </a:lnTo>
                  <a:lnTo>
                    <a:pt x="0" y="32"/>
                  </a:lnTo>
                  <a:lnTo>
                    <a:pt x="10" y="26"/>
                  </a:lnTo>
                  <a:lnTo>
                    <a:pt x="12" y="18"/>
                  </a:lnTo>
                  <a:lnTo>
                    <a:pt x="26" y="14"/>
                  </a:lnTo>
                  <a:lnTo>
                    <a:pt x="34" y="6"/>
                  </a:lnTo>
                  <a:lnTo>
                    <a:pt x="40" y="2"/>
                  </a:lnTo>
                  <a:lnTo>
                    <a:pt x="50" y="2"/>
                  </a:lnTo>
                  <a:lnTo>
                    <a:pt x="58" y="2"/>
                  </a:lnTo>
                  <a:lnTo>
                    <a:pt x="64" y="0"/>
                  </a:lnTo>
                  <a:lnTo>
                    <a:pt x="64" y="6"/>
                  </a:lnTo>
                  <a:lnTo>
                    <a:pt x="62" y="18"/>
                  </a:lnTo>
                  <a:lnTo>
                    <a:pt x="58" y="30"/>
                  </a:lnTo>
                  <a:lnTo>
                    <a:pt x="56" y="42"/>
                  </a:lnTo>
                  <a:lnTo>
                    <a:pt x="56" y="52"/>
                  </a:lnTo>
                  <a:lnTo>
                    <a:pt x="54" y="66"/>
                  </a:lnTo>
                  <a:close/>
                </a:path>
              </a:pathLst>
            </a:custGeom>
            <a:solidFill>
              <a:srgbClr val="FFFFFF"/>
            </a:solidFill>
            <a:ln w="7938">
              <a:solidFill>
                <a:schemeClr val="tx1"/>
              </a:solidFill>
              <a:prstDash val="solid"/>
              <a:round/>
              <a:headEnd/>
              <a:tailEnd/>
            </a:ln>
          </p:spPr>
          <p:txBody>
            <a:bodyPr/>
            <a:lstStyle/>
            <a:p>
              <a:endParaRPr lang="en-GB"/>
            </a:p>
          </p:txBody>
        </p:sp>
        <p:sp>
          <p:nvSpPr>
            <p:cNvPr id="2064" name="Freeform 65"/>
            <p:cNvSpPr>
              <a:spLocks/>
            </p:cNvSpPr>
            <p:nvPr/>
          </p:nvSpPr>
          <p:spPr bwMode="auto">
            <a:xfrm>
              <a:off x="2124075" y="4148138"/>
              <a:ext cx="79375" cy="77787"/>
            </a:xfrm>
            <a:custGeom>
              <a:avLst/>
              <a:gdLst>
                <a:gd name="T0" fmla="*/ 28575 w 50"/>
                <a:gd name="T1" fmla="*/ 35358 h 44"/>
                <a:gd name="T2" fmla="*/ 19050 w 50"/>
                <a:gd name="T3" fmla="*/ 28286 h 44"/>
                <a:gd name="T4" fmla="*/ 15875 w 50"/>
                <a:gd name="T5" fmla="*/ 38894 h 44"/>
                <a:gd name="T6" fmla="*/ 12700 w 50"/>
                <a:gd name="T7" fmla="*/ 42429 h 44"/>
                <a:gd name="T8" fmla="*/ 3175 w 50"/>
                <a:gd name="T9" fmla="*/ 35358 h 44"/>
                <a:gd name="T10" fmla="*/ 0 w 50"/>
                <a:gd name="T11" fmla="*/ 28286 h 44"/>
                <a:gd name="T12" fmla="*/ 0 w 50"/>
                <a:gd name="T13" fmla="*/ 17679 h 44"/>
                <a:gd name="T14" fmla="*/ 3175 w 50"/>
                <a:gd name="T15" fmla="*/ 10607 h 44"/>
                <a:gd name="T16" fmla="*/ 3175 w 50"/>
                <a:gd name="T17" fmla="*/ 0 h 44"/>
                <a:gd name="T18" fmla="*/ 28575 w 50"/>
                <a:gd name="T19" fmla="*/ 3536 h 44"/>
                <a:gd name="T20" fmla="*/ 47625 w 50"/>
                <a:gd name="T21" fmla="*/ 10607 h 44"/>
                <a:gd name="T22" fmla="*/ 53975 w 50"/>
                <a:gd name="T23" fmla="*/ 17679 h 44"/>
                <a:gd name="T24" fmla="*/ 66675 w 50"/>
                <a:gd name="T25" fmla="*/ 31822 h 44"/>
                <a:gd name="T26" fmla="*/ 76200 w 50"/>
                <a:gd name="T27" fmla="*/ 42429 h 44"/>
                <a:gd name="T28" fmla="*/ 79375 w 50"/>
                <a:gd name="T29" fmla="*/ 49501 h 44"/>
                <a:gd name="T30" fmla="*/ 73025 w 50"/>
                <a:gd name="T31" fmla="*/ 53037 h 44"/>
                <a:gd name="T32" fmla="*/ 69850 w 50"/>
                <a:gd name="T33" fmla="*/ 63644 h 44"/>
                <a:gd name="T34" fmla="*/ 66675 w 50"/>
                <a:gd name="T35" fmla="*/ 74251 h 44"/>
                <a:gd name="T36" fmla="*/ 60325 w 50"/>
                <a:gd name="T37" fmla="*/ 77787 h 44"/>
                <a:gd name="T38" fmla="*/ 53975 w 50"/>
                <a:gd name="T39" fmla="*/ 56572 h 44"/>
                <a:gd name="T40" fmla="*/ 44450 w 50"/>
                <a:gd name="T41" fmla="*/ 45965 h 44"/>
                <a:gd name="T42" fmla="*/ 38100 w 50"/>
                <a:gd name="T43" fmla="*/ 42429 h 44"/>
                <a:gd name="T44" fmla="*/ 28575 w 50"/>
                <a:gd name="T45" fmla="*/ 35358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0" h="44">
                  <a:moveTo>
                    <a:pt x="18" y="20"/>
                  </a:moveTo>
                  <a:lnTo>
                    <a:pt x="12" y="16"/>
                  </a:lnTo>
                  <a:lnTo>
                    <a:pt x="10" y="22"/>
                  </a:lnTo>
                  <a:lnTo>
                    <a:pt x="8" y="24"/>
                  </a:lnTo>
                  <a:lnTo>
                    <a:pt x="2" y="20"/>
                  </a:lnTo>
                  <a:lnTo>
                    <a:pt x="0" y="16"/>
                  </a:lnTo>
                  <a:lnTo>
                    <a:pt x="0" y="10"/>
                  </a:lnTo>
                  <a:lnTo>
                    <a:pt x="2" y="6"/>
                  </a:lnTo>
                  <a:lnTo>
                    <a:pt x="2" y="0"/>
                  </a:lnTo>
                  <a:lnTo>
                    <a:pt x="18" y="2"/>
                  </a:lnTo>
                  <a:lnTo>
                    <a:pt x="30" y="6"/>
                  </a:lnTo>
                  <a:lnTo>
                    <a:pt x="34" y="10"/>
                  </a:lnTo>
                  <a:lnTo>
                    <a:pt x="42" y="18"/>
                  </a:lnTo>
                  <a:lnTo>
                    <a:pt x="48" y="24"/>
                  </a:lnTo>
                  <a:lnTo>
                    <a:pt x="50" y="28"/>
                  </a:lnTo>
                  <a:lnTo>
                    <a:pt x="46" y="30"/>
                  </a:lnTo>
                  <a:lnTo>
                    <a:pt x="44" y="36"/>
                  </a:lnTo>
                  <a:lnTo>
                    <a:pt x="42" y="42"/>
                  </a:lnTo>
                  <a:lnTo>
                    <a:pt x="38" y="44"/>
                  </a:lnTo>
                  <a:lnTo>
                    <a:pt x="34" y="32"/>
                  </a:lnTo>
                  <a:lnTo>
                    <a:pt x="28" y="26"/>
                  </a:lnTo>
                  <a:lnTo>
                    <a:pt x="24" y="24"/>
                  </a:lnTo>
                  <a:lnTo>
                    <a:pt x="18" y="20"/>
                  </a:lnTo>
                  <a:close/>
                </a:path>
              </a:pathLst>
            </a:custGeom>
            <a:solidFill>
              <a:srgbClr val="FFFFFF"/>
            </a:solidFill>
            <a:ln w="7938">
              <a:solidFill>
                <a:schemeClr val="tx1"/>
              </a:solidFill>
              <a:prstDash val="solid"/>
              <a:round/>
              <a:headEnd/>
              <a:tailEnd/>
            </a:ln>
          </p:spPr>
          <p:txBody>
            <a:bodyPr/>
            <a:lstStyle/>
            <a:p>
              <a:endParaRPr lang="en-GB"/>
            </a:p>
          </p:txBody>
        </p:sp>
        <p:sp>
          <p:nvSpPr>
            <p:cNvPr id="2065" name="Freeform 66"/>
            <p:cNvSpPr>
              <a:spLocks/>
            </p:cNvSpPr>
            <p:nvPr/>
          </p:nvSpPr>
          <p:spPr bwMode="auto">
            <a:xfrm>
              <a:off x="2184400" y="4194175"/>
              <a:ext cx="161925" cy="66675"/>
            </a:xfrm>
            <a:custGeom>
              <a:avLst/>
              <a:gdLst>
                <a:gd name="T0" fmla="*/ 139700 w 102"/>
                <a:gd name="T1" fmla="*/ 59657 h 38"/>
                <a:gd name="T2" fmla="*/ 130175 w 102"/>
                <a:gd name="T3" fmla="*/ 56147 h 38"/>
                <a:gd name="T4" fmla="*/ 127000 w 102"/>
                <a:gd name="T5" fmla="*/ 49129 h 38"/>
                <a:gd name="T6" fmla="*/ 127000 w 102"/>
                <a:gd name="T7" fmla="*/ 38601 h 38"/>
                <a:gd name="T8" fmla="*/ 127000 w 102"/>
                <a:gd name="T9" fmla="*/ 28074 h 38"/>
                <a:gd name="T10" fmla="*/ 123825 w 102"/>
                <a:gd name="T11" fmla="*/ 21055 h 38"/>
                <a:gd name="T12" fmla="*/ 114300 w 102"/>
                <a:gd name="T13" fmla="*/ 17546 h 38"/>
                <a:gd name="T14" fmla="*/ 104775 w 102"/>
                <a:gd name="T15" fmla="*/ 17546 h 38"/>
                <a:gd name="T16" fmla="*/ 98425 w 102"/>
                <a:gd name="T17" fmla="*/ 21055 h 38"/>
                <a:gd name="T18" fmla="*/ 95250 w 102"/>
                <a:gd name="T19" fmla="*/ 28074 h 38"/>
                <a:gd name="T20" fmla="*/ 82550 w 102"/>
                <a:gd name="T21" fmla="*/ 31583 h 38"/>
                <a:gd name="T22" fmla="*/ 76200 w 102"/>
                <a:gd name="T23" fmla="*/ 38601 h 38"/>
                <a:gd name="T24" fmla="*/ 79375 w 102"/>
                <a:gd name="T25" fmla="*/ 45620 h 38"/>
                <a:gd name="T26" fmla="*/ 82550 w 102"/>
                <a:gd name="T27" fmla="*/ 52638 h 38"/>
                <a:gd name="T28" fmla="*/ 82550 w 102"/>
                <a:gd name="T29" fmla="*/ 63166 h 38"/>
                <a:gd name="T30" fmla="*/ 69850 w 102"/>
                <a:gd name="T31" fmla="*/ 66675 h 38"/>
                <a:gd name="T32" fmla="*/ 60325 w 102"/>
                <a:gd name="T33" fmla="*/ 56147 h 38"/>
                <a:gd name="T34" fmla="*/ 50800 w 102"/>
                <a:gd name="T35" fmla="*/ 45620 h 38"/>
                <a:gd name="T36" fmla="*/ 41275 w 102"/>
                <a:gd name="T37" fmla="*/ 38601 h 38"/>
                <a:gd name="T38" fmla="*/ 28575 w 102"/>
                <a:gd name="T39" fmla="*/ 35092 h 38"/>
                <a:gd name="T40" fmla="*/ 22225 w 102"/>
                <a:gd name="T41" fmla="*/ 31583 h 38"/>
                <a:gd name="T42" fmla="*/ 12700 w 102"/>
                <a:gd name="T43" fmla="*/ 35092 h 38"/>
                <a:gd name="T44" fmla="*/ 0 w 102"/>
                <a:gd name="T45" fmla="*/ 31583 h 38"/>
                <a:gd name="T46" fmla="*/ 6350 w 102"/>
                <a:gd name="T47" fmla="*/ 24564 h 38"/>
                <a:gd name="T48" fmla="*/ 9525 w 102"/>
                <a:gd name="T49" fmla="*/ 14037 h 38"/>
                <a:gd name="T50" fmla="*/ 19050 w 102"/>
                <a:gd name="T51" fmla="*/ 3509 h 38"/>
                <a:gd name="T52" fmla="*/ 28575 w 102"/>
                <a:gd name="T53" fmla="*/ 7018 h 38"/>
                <a:gd name="T54" fmla="*/ 34925 w 102"/>
                <a:gd name="T55" fmla="*/ 14037 h 38"/>
                <a:gd name="T56" fmla="*/ 47625 w 102"/>
                <a:gd name="T57" fmla="*/ 21055 h 38"/>
                <a:gd name="T58" fmla="*/ 60325 w 102"/>
                <a:gd name="T59" fmla="*/ 21055 h 38"/>
                <a:gd name="T60" fmla="*/ 69850 w 102"/>
                <a:gd name="T61" fmla="*/ 17546 h 38"/>
                <a:gd name="T62" fmla="*/ 82550 w 102"/>
                <a:gd name="T63" fmla="*/ 10528 h 38"/>
                <a:gd name="T64" fmla="*/ 98425 w 102"/>
                <a:gd name="T65" fmla="*/ 3509 h 38"/>
                <a:gd name="T66" fmla="*/ 114300 w 102"/>
                <a:gd name="T67" fmla="*/ 0 h 38"/>
                <a:gd name="T68" fmla="*/ 130175 w 102"/>
                <a:gd name="T69" fmla="*/ 3509 h 38"/>
                <a:gd name="T70" fmla="*/ 139700 w 102"/>
                <a:gd name="T71" fmla="*/ 10528 h 38"/>
                <a:gd name="T72" fmla="*/ 149225 w 102"/>
                <a:gd name="T73" fmla="*/ 17546 h 38"/>
                <a:gd name="T74" fmla="*/ 155575 w 102"/>
                <a:gd name="T75" fmla="*/ 28074 h 38"/>
                <a:gd name="T76" fmla="*/ 161925 w 102"/>
                <a:gd name="T77" fmla="*/ 35092 h 38"/>
                <a:gd name="T78" fmla="*/ 158750 w 102"/>
                <a:gd name="T79" fmla="*/ 45620 h 38"/>
                <a:gd name="T80" fmla="*/ 149225 w 102"/>
                <a:gd name="T81" fmla="*/ 52638 h 38"/>
                <a:gd name="T82" fmla="*/ 139700 w 102"/>
                <a:gd name="T83" fmla="*/ 59657 h 38"/>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02" h="38">
                  <a:moveTo>
                    <a:pt x="88" y="34"/>
                  </a:moveTo>
                  <a:lnTo>
                    <a:pt x="82" y="32"/>
                  </a:lnTo>
                  <a:lnTo>
                    <a:pt x="80" y="28"/>
                  </a:lnTo>
                  <a:lnTo>
                    <a:pt x="80" y="22"/>
                  </a:lnTo>
                  <a:lnTo>
                    <a:pt x="80" y="16"/>
                  </a:lnTo>
                  <a:lnTo>
                    <a:pt x="78" y="12"/>
                  </a:lnTo>
                  <a:lnTo>
                    <a:pt x="72" y="10"/>
                  </a:lnTo>
                  <a:lnTo>
                    <a:pt x="66" y="10"/>
                  </a:lnTo>
                  <a:lnTo>
                    <a:pt x="62" y="12"/>
                  </a:lnTo>
                  <a:lnTo>
                    <a:pt x="60" y="16"/>
                  </a:lnTo>
                  <a:lnTo>
                    <a:pt x="52" y="18"/>
                  </a:lnTo>
                  <a:lnTo>
                    <a:pt x="48" y="22"/>
                  </a:lnTo>
                  <a:lnTo>
                    <a:pt x="50" y="26"/>
                  </a:lnTo>
                  <a:lnTo>
                    <a:pt x="52" y="30"/>
                  </a:lnTo>
                  <a:lnTo>
                    <a:pt x="52" y="36"/>
                  </a:lnTo>
                  <a:lnTo>
                    <a:pt x="44" y="38"/>
                  </a:lnTo>
                  <a:lnTo>
                    <a:pt x="38" y="32"/>
                  </a:lnTo>
                  <a:lnTo>
                    <a:pt x="32" y="26"/>
                  </a:lnTo>
                  <a:lnTo>
                    <a:pt x="26" y="22"/>
                  </a:lnTo>
                  <a:lnTo>
                    <a:pt x="18" y="20"/>
                  </a:lnTo>
                  <a:lnTo>
                    <a:pt x="14" y="18"/>
                  </a:lnTo>
                  <a:lnTo>
                    <a:pt x="8" y="20"/>
                  </a:lnTo>
                  <a:lnTo>
                    <a:pt x="0" y="18"/>
                  </a:lnTo>
                  <a:lnTo>
                    <a:pt x="4" y="14"/>
                  </a:lnTo>
                  <a:lnTo>
                    <a:pt x="6" y="8"/>
                  </a:lnTo>
                  <a:lnTo>
                    <a:pt x="12" y="2"/>
                  </a:lnTo>
                  <a:lnTo>
                    <a:pt x="18" y="4"/>
                  </a:lnTo>
                  <a:lnTo>
                    <a:pt x="22" y="8"/>
                  </a:lnTo>
                  <a:lnTo>
                    <a:pt x="30" y="12"/>
                  </a:lnTo>
                  <a:lnTo>
                    <a:pt x="38" y="12"/>
                  </a:lnTo>
                  <a:lnTo>
                    <a:pt x="44" y="10"/>
                  </a:lnTo>
                  <a:lnTo>
                    <a:pt x="52" y="6"/>
                  </a:lnTo>
                  <a:lnTo>
                    <a:pt x="62" y="2"/>
                  </a:lnTo>
                  <a:lnTo>
                    <a:pt x="72" y="0"/>
                  </a:lnTo>
                  <a:lnTo>
                    <a:pt x="82" y="2"/>
                  </a:lnTo>
                  <a:lnTo>
                    <a:pt x="88" y="6"/>
                  </a:lnTo>
                  <a:lnTo>
                    <a:pt x="94" y="10"/>
                  </a:lnTo>
                  <a:lnTo>
                    <a:pt x="98" y="16"/>
                  </a:lnTo>
                  <a:lnTo>
                    <a:pt x="102" y="20"/>
                  </a:lnTo>
                  <a:lnTo>
                    <a:pt x="100" y="26"/>
                  </a:lnTo>
                  <a:lnTo>
                    <a:pt x="94" y="30"/>
                  </a:lnTo>
                  <a:lnTo>
                    <a:pt x="88" y="34"/>
                  </a:lnTo>
                  <a:close/>
                </a:path>
              </a:pathLst>
            </a:custGeom>
            <a:solidFill>
              <a:srgbClr val="FFFFFF"/>
            </a:solidFill>
            <a:ln w="7938">
              <a:solidFill>
                <a:schemeClr val="tx1"/>
              </a:solidFill>
              <a:prstDash val="solid"/>
              <a:round/>
              <a:headEnd/>
              <a:tailEnd/>
            </a:ln>
          </p:spPr>
          <p:txBody>
            <a:bodyPr/>
            <a:lstStyle/>
            <a:p>
              <a:endParaRPr lang="en-GB"/>
            </a:p>
          </p:txBody>
        </p:sp>
        <p:sp>
          <p:nvSpPr>
            <p:cNvPr id="2066" name="Freeform 67"/>
            <p:cNvSpPr>
              <a:spLocks/>
            </p:cNvSpPr>
            <p:nvPr/>
          </p:nvSpPr>
          <p:spPr bwMode="auto">
            <a:xfrm>
              <a:off x="2149475" y="3805238"/>
              <a:ext cx="263525" cy="98425"/>
            </a:xfrm>
            <a:custGeom>
              <a:avLst/>
              <a:gdLst>
                <a:gd name="T0" fmla="*/ 234950 w 166"/>
                <a:gd name="T1" fmla="*/ 98425 h 56"/>
                <a:gd name="T2" fmla="*/ 222250 w 166"/>
                <a:gd name="T3" fmla="*/ 91395 h 56"/>
                <a:gd name="T4" fmla="*/ 206375 w 166"/>
                <a:gd name="T5" fmla="*/ 91395 h 56"/>
                <a:gd name="T6" fmla="*/ 196850 w 166"/>
                <a:gd name="T7" fmla="*/ 98425 h 56"/>
                <a:gd name="T8" fmla="*/ 184150 w 166"/>
                <a:gd name="T9" fmla="*/ 94910 h 56"/>
                <a:gd name="T10" fmla="*/ 187325 w 166"/>
                <a:gd name="T11" fmla="*/ 80849 h 56"/>
                <a:gd name="T12" fmla="*/ 184150 w 166"/>
                <a:gd name="T13" fmla="*/ 70304 h 56"/>
                <a:gd name="T14" fmla="*/ 165100 w 166"/>
                <a:gd name="T15" fmla="*/ 70304 h 56"/>
                <a:gd name="T16" fmla="*/ 158750 w 166"/>
                <a:gd name="T17" fmla="*/ 56243 h 56"/>
                <a:gd name="T18" fmla="*/ 149225 w 166"/>
                <a:gd name="T19" fmla="*/ 52728 h 56"/>
                <a:gd name="T20" fmla="*/ 127000 w 166"/>
                <a:gd name="T21" fmla="*/ 45697 h 56"/>
                <a:gd name="T22" fmla="*/ 120650 w 166"/>
                <a:gd name="T23" fmla="*/ 38667 h 56"/>
                <a:gd name="T24" fmla="*/ 98425 w 166"/>
                <a:gd name="T25" fmla="*/ 31637 h 56"/>
                <a:gd name="T26" fmla="*/ 76200 w 166"/>
                <a:gd name="T27" fmla="*/ 28121 h 56"/>
                <a:gd name="T28" fmla="*/ 69850 w 166"/>
                <a:gd name="T29" fmla="*/ 21091 h 56"/>
                <a:gd name="T30" fmla="*/ 53975 w 166"/>
                <a:gd name="T31" fmla="*/ 17576 h 56"/>
                <a:gd name="T32" fmla="*/ 44450 w 166"/>
                <a:gd name="T33" fmla="*/ 24606 h 56"/>
                <a:gd name="T34" fmla="*/ 31750 w 166"/>
                <a:gd name="T35" fmla="*/ 31637 h 56"/>
                <a:gd name="T36" fmla="*/ 19050 w 166"/>
                <a:gd name="T37" fmla="*/ 38667 h 56"/>
                <a:gd name="T38" fmla="*/ 0 w 166"/>
                <a:gd name="T39" fmla="*/ 38667 h 56"/>
                <a:gd name="T40" fmla="*/ 3175 w 166"/>
                <a:gd name="T41" fmla="*/ 28121 h 56"/>
                <a:gd name="T42" fmla="*/ 15875 w 166"/>
                <a:gd name="T43" fmla="*/ 10546 h 56"/>
                <a:gd name="T44" fmla="*/ 41275 w 166"/>
                <a:gd name="T45" fmla="*/ 3515 h 56"/>
                <a:gd name="T46" fmla="*/ 63500 w 166"/>
                <a:gd name="T47" fmla="*/ 0 h 56"/>
                <a:gd name="T48" fmla="*/ 92075 w 166"/>
                <a:gd name="T49" fmla="*/ 0 h 56"/>
                <a:gd name="T50" fmla="*/ 117475 w 166"/>
                <a:gd name="T51" fmla="*/ 7030 h 56"/>
                <a:gd name="T52" fmla="*/ 139700 w 166"/>
                <a:gd name="T53" fmla="*/ 17576 h 56"/>
                <a:gd name="T54" fmla="*/ 165100 w 166"/>
                <a:gd name="T55" fmla="*/ 24606 h 56"/>
                <a:gd name="T56" fmla="*/ 174625 w 166"/>
                <a:gd name="T57" fmla="*/ 35152 h 56"/>
                <a:gd name="T58" fmla="*/ 184150 w 166"/>
                <a:gd name="T59" fmla="*/ 42182 h 56"/>
                <a:gd name="T60" fmla="*/ 206375 w 166"/>
                <a:gd name="T61" fmla="*/ 52728 h 56"/>
                <a:gd name="T62" fmla="*/ 225425 w 166"/>
                <a:gd name="T63" fmla="*/ 59758 h 56"/>
                <a:gd name="T64" fmla="*/ 244475 w 166"/>
                <a:gd name="T65" fmla="*/ 70304 h 56"/>
                <a:gd name="T66" fmla="*/ 263525 w 166"/>
                <a:gd name="T67" fmla="*/ 80849 h 56"/>
                <a:gd name="T68" fmla="*/ 254000 w 166"/>
                <a:gd name="T69" fmla="*/ 87879 h 56"/>
                <a:gd name="T70" fmla="*/ 241300 w 166"/>
                <a:gd name="T71" fmla="*/ 91395 h 56"/>
                <a:gd name="T72" fmla="*/ 238125 w 166"/>
                <a:gd name="T73" fmla="*/ 98425 h 56"/>
                <a:gd name="T74" fmla="*/ 234950 w 166"/>
                <a:gd name="T75" fmla="*/ 98425 h 5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6" h="56">
                  <a:moveTo>
                    <a:pt x="148" y="56"/>
                  </a:moveTo>
                  <a:lnTo>
                    <a:pt x="140" y="52"/>
                  </a:lnTo>
                  <a:lnTo>
                    <a:pt x="130" y="52"/>
                  </a:lnTo>
                  <a:lnTo>
                    <a:pt x="124" y="56"/>
                  </a:lnTo>
                  <a:lnTo>
                    <a:pt x="116" y="54"/>
                  </a:lnTo>
                  <a:lnTo>
                    <a:pt x="118" y="46"/>
                  </a:lnTo>
                  <a:lnTo>
                    <a:pt x="116" y="40"/>
                  </a:lnTo>
                  <a:lnTo>
                    <a:pt x="104" y="40"/>
                  </a:lnTo>
                  <a:lnTo>
                    <a:pt x="100" y="32"/>
                  </a:lnTo>
                  <a:lnTo>
                    <a:pt x="94" y="30"/>
                  </a:lnTo>
                  <a:lnTo>
                    <a:pt x="80" y="26"/>
                  </a:lnTo>
                  <a:lnTo>
                    <a:pt x="76" y="22"/>
                  </a:lnTo>
                  <a:lnTo>
                    <a:pt x="62" y="18"/>
                  </a:lnTo>
                  <a:lnTo>
                    <a:pt x="48" y="16"/>
                  </a:lnTo>
                  <a:lnTo>
                    <a:pt x="44" y="12"/>
                  </a:lnTo>
                  <a:lnTo>
                    <a:pt x="34" y="10"/>
                  </a:lnTo>
                  <a:lnTo>
                    <a:pt x="28" y="14"/>
                  </a:lnTo>
                  <a:lnTo>
                    <a:pt x="20" y="18"/>
                  </a:lnTo>
                  <a:lnTo>
                    <a:pt x="12" y="22"/>
                  </a:lnTo>
                  <a:lnTo>
                    <a:pt x="0" y="22"/>
                  </a:lnTo>
                  <a:lnTo>
                    <a:pt x="2" y="16"/>
                  </a:lnTo>
                  <a:lnTo>
                    <a:pt x="10" y="6"/>
                  </a:lnTo>
                  <a:lnTo>
                    <a:pt x="26" y="2"/>
                  </a:lnTo>
                  <a:lnTo>
                    <a:pt x="40" y="0"/>
                  </a:lnTo>
                  <a:lnTo>
                    <a:pt x="58" y="0"/>
                  </a:lnTo>
                  <a:lnTo>
                    <a:pt x="74" y="4"/>
                  </a:lnTo>
                  <a:lnTo>
                    <a:pt x="88" y="10"/>
                  </a:lnTo>
                  <a:lnTo>
                    <a:pt x="104" y="14"/>
                  </a:lnTo>
                  <a:lnTo>
                    <a:pt x="110" y="20"/>
                  </a:lnTo>
                  <a:lnTo>
                    <a:pt x="116" y="24"/>
                  </a:lnTo>
                  <a:lnTo>
                    <a:pt x="130" y="30"/>
                  </a:lnTo>
                  <a:lnTo>
                    <a:pt x="142" y="34"/>
                  </a:lnTo>
                  <a:lnTo>
                    <a:pt x="154" y="40"/>
                  </a:lnTo>
                  <a:lnTo>
                    <a:pt x="166" y="46"/>
                  </a:lnTo>
                  <a:lnTo>
                    <a:pt x="160" y="50"/>
                  </a:lnTo>
                  <a:lnTo>
                    <a:pt x="152" y="52"/>
                  </a:lnTo>
                  <a:lnTo>
                    <a:pt x="150" y="56"/>
                  </a:lnTo>
                  <a:lnTo>
                    <a:pt x="148" y="56"/>
                  </a:lnTo>
                  <a:close/>
                </a:path>
              </a:pathLst>
            </a:custGeom>
            <a:solidFill>
              <a:srgbClr val="FFFFFF"/>
            </a:solidFill>
            <a:ln w="7938">
              <a:solidFill>
                <a:schemeClr val="tx1"/>
              </a:solidFill>
              <a:prstDash val="solid"/>
              <a:round/>
              <a:headEnd/>
              <a:tailEnd/>
            </a:ln>
          </p:spPr>
          <p:txBody>
            <a:bodyPr/>
            <a:lstStyle/>
            <a:p>
              <a:endParaRPr lang="en-GB"/>
            </a:p>
          </p:txBody>
        </p:sp>
        <p:sp>
          <p:nvSpPr>
            <p:cNvPr id="2067" name="Freeform 68"/>
            <p:cNvSpPr>
              <a:spLocks/>
            </p:cNvSpPr>
            <p:nvPr/>
          </p:nvSpPr>
          <p:spPr bwMode="auto">
            <a:xfrm>
              <a:off x="2413000" y="3897313"/>
              <a:ext cx="69850" cy="52387"/>
            </a:xfrm>
            <a:custGeom>
              <a:avLst/>
              <a:gdLst>
                <a:gd name="T0" fmla="*/ 0 w 44"/>
                <a:gd name="T1" fmla="*/ 48895 h 30"/>
                <a:gd name="T2" fmla="*/ 25400 w 44"/>
                <a:gd name="T3" fmla="*/ 52387 h 30"/>
                <a:gd name="T4" fmla="*/ 50800 w 44"/>
                <a:gd name="T5" fmla="*/ 52387 h 30"/>
                <a:gd name="T6" fmla="*/ 63500 w 44"/>
                <a:gd name="T7" fmla="*/ 52387 h 30"/>
                <a:gd name="T8" fmla="*/ 63500 w 44"/>
                <a:gd name="T9" fmla="*/ 41910 h 30"/>
                <a:gd name="T10" fmla="*/ 57150 w 44"/>
                <a:gd name="T11" fmla="*/ 34925 h 30"/>
                <a:gd name="T12" fmla="*/ 66675 w 44"/>
                <a:gd name="T13" fmla="*/ 31432 h 30"/>
                <a:gd name="T14" fmla="*/ 69850 w 44"/>
                <a:gd name="T15" fmla="*/ 24447 h 30"/>
                <a:gd name="T16" fmla="*/ 66675 w 44"/>
                <a:gd name="T17" fmla="*/ 6985 h 30"/>
                <a:gd name="T18" fmla="*/ 50800 w 44"/>
                <a:gd name="T19" fmla="*/ 3492 h 30"/>
                <a:gd name="T20" fmla="*/ 38100 w 44"/>
                <a:gd name="T21" fmla="*/ 0 h 30"/>
                <a:gd name="T22" fmla="*/ 25400 w 44"/>
                <a:gd name="T23" fmla="*/ 3492 h 30"/>
                <a:gd name="T24" fmla="*/ 34925 w 44"/>
                <a:gd name="T25" fmla="*/ 10477 h 30"/>
                <a:gd name="T26" fmla="*/ 44450 w 44"/>
                <a:gd name="T27" fmla="*/ 24447 h 30"/>
                <a:gd name="T28" fmla="*/ 44450 w 44"/>
                <a:gd name="T29" fmla="*/ 34925 h 30"/>
                <a:gd name="T30" fmla="*/ 31750 w 44"/>
                <a:gd name="T31" fmla="*/ 34925 h 30"/>
                <a:gd name="T32" fmla="*/ 22225 w 44"/>
                <a:gd name="T33" fmla="*/ 31432 h 30"/>
                <a:gd name="T34" fmla="*/ 9525 w 44"/>
                <a:gd name="T35" fmla="*/ 34925 h 30"/>
                <a:gd name="T36" fmla="*/ 0 w 44"/>
                <a:gd name="T37" fmla="*/ 34925 h 30"/>
                <a:gd name="T38" fmla="*/ 0 w 44"/>
                <a:gd name="T39" fmla="*/ 48895 h 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4" h="30">
                  <a:moveTo>
                    <a:pt x="0" y="28"/>
                  </a:moveTo>
                  <a:lnTo>
                    <a:pt x="16" y="30"/>
                  </a:lnTo>
                  <a:lnTo>
                    <a:pt x="32" y="30"/>
                  </a:lnTo>
                  <a:lnTo>
                    <a:pt x="40" y="30"/>
                  </a:lnTo>
                  <a:lnTo>
                    <a:pt x="40" y="24"/>
                  </a:lnTo>
                  <a:lnTo>
                    <a:pt x="36" y="20"/>
                  </a:lnTo>
                  <a:lnTo>
                    <a:pt x="42" y="18"/>
                  </a:lnTo>
                  <a:lnTo>
                    <a:pt x="44" y="14"/>
                  </a:lnTo>
                  <a:lnTo>
                    <a:pt x="42" y="4"/>
                  </a:lnTo>
                  <a:lnTo>
                    <a:pt x="32" y="2"/>
                  </a:lnTo>
                  <a:lnTo>
                    <a:pt x="24" y="0"/>
                  </a:lnTo>
                  <a:lnTo>
                    <a:pt x="16" y="2"/>
                  </a:lnTo>
                  <a:lnTo>
                    <a:pt x="22" y="6"/>
                  </a:lnTo>
                  <a:lnTo>
                    <a:pt x="28" y="14"/>
                  </a:lnTo>
                  <a:lnTo>
                    <a:pt x="28" y="20"/>
                  </a:lnTo>
                  <a:lnTo>
                    <a:pt x="20" y="20"/>
                  </a:lnTo>
                  <a:lnTo>
                    <a:pt x="14" y="18"/>
                  </a:lnTo>
                  <a:lnTo>
                    <a:pt x="6" y="20"/>
                  </a:lnTo>
                  <a:lnTo>
                    <a:pt x="0" y="20"/>
                  </a:lnTo>
                  <a:lnTo>
                    <a:pt x="0" y="28"/>
                  </a:lnTo>
                  <a:close/>
                </a:path>
              </a:pathLst>
            </a:custGeom>
            <a:solidFill>
              <a:srgbClr val="FFFFFF"/>
            </a:solidFill>
            <a:ln w="7938">
              <a:solidFill>
                <a:schemeClr val="tx1"/>
              </a:solidFill>
              <a:prstDash val="solid"/>
              <a:round/>
              <a:headEnd/>
              <a:tailEnd/>
            </a:ln>
          </p:spPr>
          <p:txBody>
            <a:bodyPr/>
            <a:lstStyle/>
            <a:p>
              <a:endParaRPr lang="en-GB"/>
            </a:p>
          </p:txBody>
        </p:sp>
        <p:sp>
          <p:nvSpPr>
            <p:cNvPr id="2068" name="Freeform 69"/>
            <p:cNvSpPr>
              <a:spLocks/>
            </p:cNvSpPr>
            <p:nvPr/>
          </p:nvSpPr>
          <p:spPr bwMode="auto">
            <a:xfrm>
              <a:off x="2314575" y="3935413"/>
              <a:ext cx="50800" cy="31750"/>
            </a:xfrm>
            <a:custGeom>
              <a:avLst/>
              <a:gdLst>
                <a:gd name="T0" fmla="*/ 0 w 32"/>
                <a:gd name="T1" fmla="*/ 10583 h 18"/>
                <a:gd name="T2" fmla="*/ 9525 w 32"/>
                <a:gd name="T3" fmla="*/ 0 h 18"/>
                <a:gd name="T4" fmla="*/ 22225 w 32"/>
                <a:gd name="T5" fmla="*/ 0 h 18"/>
                <a:gd name="T6" fmla="*/ 31750 w 32"/>
                <a:gd name="T7" fmla="*/ 3528 h 18"/>
                <a:gd name="T8" fmla="*/ 44450 w 32"/>
                <a:gd name="T9" fmla="*/ 10583 h 18"/>
                <a:gd name="T10" fmla="*/ 50800 w 32"/>
                <a:gd name="T11" fmla="*/ 17639 h 18"/>
                <a:gd name="T12" fmla="*/ 38100 w 32"/>
                <a:gd name="T13" fmla="*/ 24694 h 18"/>
                <a:gd name="T14" fmla="*/ 28575 w 32"/>
                <a:gd name="T15" fmla="*/ 24694 h 18"/>
                <a:gd name="T16" fmla="*/ 22225 w 32"/>
                <a:gd name="T17" fmla="*/ 31750 h 18"/>
                <a:gd name="T18" fmla="*/ 15875 w 32"/>
                <a:gd name="T19" fmla="*/ 21167 h 18"/>
                <a:gd name="T20" fmla="*/ 9525 w 32"/>
                <a:gd name="T21" fmla="*/ 14111 h 18"/>
                <a:gd name="T22" fmla="*/ 0 w 32"/>
                <a:gd name="T23" fmla="*/ 10583 h 1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2" h="18">
                  <a:moveTo>
                    <a:pt x="0" y="6"/>
                  </a:moveTo>
                  <a:lnTo>
                    <a:pt x="6" y="0"/>
                  </a:lnTo>
                  <a:lnTo>
                    <a:pt x="14" y="0"/>
                  </a:lnTo>
                  <a:lnTo>
                    <a:pt x="20" y="2"/>
                  </a:lnTo>
                  <a:lnTo>
                    <a:pt x="28" y="6"/>
                  </a:lnTo>
                  <a:lnTo>
                    <a:pt x="32" y="10"/>
                  </a:lnTo>
                  <a:lnTo>
                    <a:pt x="24" y="14"/>
                  </a:lnTo>
                  <a:lnTo>
                    <a:pt x="18" y="14"/>
                  </a:lnTo>
                  <a:lnTo>
                    <a:pt x="14" y="18"/>
                  </a:lnTo>
                  <a:lnTo>
                    <a:pt x="10" y="12"/>
                  </a:lnTo>
                  <a:lnTo>
                    <a:pt x="6" y="8"/>
                  </a:lnTo>
                  <a:lnTo>
                    <a:pt x="0" y="6"/>
                  </a:lnTo>
                  <a:close/>
                </a:path>
              </a:pathLst>
            </a:custGeom>
            <a:solidFill>
              <a:srgbClr val="FFFFFF"/>
            </a:solidFill>
            <a:ln w="7938">
              <a:solidFill>
                <a:schemeClr val="tx1"/>
              </a:solidFill>
              <a:prstDash val="solid"/>
              <a:round/>
              <a:headEnd/>
              <a:tailEnd/>
            </a:ln>
          </p:spPr>
          <p:txBody>
            <a:bodyPr/>
            <a:lstStyle/>
            <a:p>
              <a:endParaRPr lang="en-GB"/>
            </a:p>
          </p:txBody>
        </p:sp>
        <p:sp>
          <p:nvSpPr>
            <p:cNvPr id="2069" name="Freeform 70"/>
            <p:cNvSpPr>
              <a:spLocks/>
            </p:cNvSpPr>
            <p:nvPr/>
          </p:nvSpPr>
          <p:spPr bwMode="auto">
            <a:xfrm>
              <a:off x="2470150" y="3903663"/>
              <a:ext cx="92075" cy="63500"/>
            </a:xfrm>
            <a:custGeom>
              <a:avLst/>
              <a:gdLst>
                <a:gd name="T0" fmla="*/ 9525 w 58"/>
                <a:gd name="T1" fmla="*/ 0 h 36"/>
                <a:gd name="T2" fmla="*/ 25400 w 58"/>
                <a:gd name="T3" fmla="*/ 3528 h 36"/>
                <a:gd name="T4" fmla="*/ 38100 w 58"/>
                <a:gd name="T5" fmla="*/ 3528 h 36"/>
                <a:gd name="T6" fmla="*/ 53975 w 58"/>
                <a:gd name="T7" fmla="*/ 7056 h 36"/>
                <a:gd name="T8" fmla="*/ 63500 w 58"/>
                <a:gd name="T9" fmla="*/ 10583 h 36"/>
                <a:gd name="T10" fmla="*/ 73025 w 58"/>
                <a:gd name="T11" fmla="*/ 17639 h 36"/>
                <a:gd name="T12" fmla="*/ 88900 w 58"/>
                <a:gd name="T13" fmla="*/ 28222 h 36"/>
                <a:gd name="T14" fmla="*/ 92075 w 58"/>
                <a:gd name="T15" fmla="*/ 35278 h 36"/>
                <a:gd name="T16" fmla="*/ 85725 w 58"/>
                <a:gd name="T17" fmla="*/ 42333 h 36"/>
                <a:gd name="T18" fmla="*/ 69850 w 58"/>
                <a:gd name="T19" fmla="*/ 38806 h 36"/>
                <a:gd name="T20" fmla="*/ 60325 w 58"/>
                <a:gd name="T21" fmla="*/ 38806 h 36"/>
                <a:gd name="T22" fmla="*/ 47625 w 58"/>
                <a:gd name="T23" fmla="*/ 42333 h 36"/>
                <a:gd name="T24" fmla="*/ 38100 w 58"/>
                <a:gd name="T25" fmla="*/ 42333 h 36"/>
                <a:gd name="T26" fmla="*/ 31750 w 58"/>
                <a:gd name="T27" fmla="*/ 35278 h 36"/>
                <a:gd name="T28" fmla="*/ 22225 w 58"/>
                <a:gd name="T29" fmla="*/ 38806 h 36"/>
                <a:gd name="T30" fmla="*/ 19050 w 58"/>
                <a:gd name="T31" fmla="*/ 49389 h 36"/>
                <a:gd name="T32" fmla="*/ 19050 w 58"/>
                <a:gd name="T33" fmla="*/ 59972 h 36"/>
                <a:gd name="T34" fmla="*/ 12700 w 58"/>
                <a:gd name="T35" fmla="*/ 63500 h 36"/>
                <a:gd name="T36" fmla="*/ 6350 w 58"/>
                <a:gd name="T37" fmla="*/ 52917 h 36"/>
                <a:gd name="T38" fmla="*/ 6350 w 58"/>
                <a:gd name="T39" fmla="*/ 45861 h 36"/>
                <a:gd name="T40" fmla="*/ 6350 w 58"/>
                <a:gd name="T41" fmla="*/ 35278 h 36"/>
                <a:gd name="T42" fmla="*/ 0 w 58"/>
                <a:gd name="T43" fmla="*/ 28222 h 36"/>
                <a:gd name="T44" fmla="*/ 9525 w 58"/>
                <a:gd name="T45" fmla="*/ 24694 h 36"/>
                <a:gd name="T46" fmla="*/ 12700 w 58"/>
                <a:gd name="T47" fmla="*/ 17639 h 36"/>
                <a:gd name="T48" fmla="*/ 9525 w 58"/>
                <a:gd name="T49" fmla="*/ 0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58" h="36">
                  <a:moveTo>
                    <a:pt x="6" y="0"/>
                  </a:moveTo>
                  <a:lnTo>
                    <a:pt x="16" y="2"/>
                  </a:lnTo>
                  <a:lnTo>
                    <a:pt x="24" y="2"/>
                  </a:lnTo>
                  <a:lnTo>
                    <a:pt x="34" y="4"/>
                  </a:lnTo>
                  <a:lnTo>
                    <a:pt x="40" y="6"/>
                  </a:lnTo>
                  <a:lnTo>
                    <a:pt x="46" y="10"/>
                  </a:lnTo>
                  <a:lnTo>
                    <a:pt x="56" y="16"/>
                  </a:lnTo>
                  <a:lnTo>
                    <a:pt x="58" y="20"/>
                  </a:lnTo>
                  <a:lnTo>
                    <a:pt x="54" y="24"/>
                  </a:lnTo>
                  <a:lnTo>
                    <a:pt x="44" y="22"/>
                  </a:lnTo>
                  <a:lnTo>
                    <a:pt x="38" y="22"/>
                  </a:lnTo>
                  <a:lnTo>
                    <a:pt x="30" y="24"/>
                  </a:lnTo>
                  <a:lnTo>
                    <a:pt x="24" y="24"/>
                  </a:lnTo>
                  <a:lnTo>
                    <a:pt x="20" y="20"/>
                  </a:lnTo>
                  <a:lnTo>
                    <a:pt x="14" y="22"/>
                  </a:lnTo>
                  <a:lnTo>
                    <a:pt x="12" y="28"/>
                  </a:lnTo>
                  <a:lnTo>
                    <a:pt x="12" y="34"/>
                  </a:lnTo>
                  <a:lnTo>
                    <a:pt x="8" y="36"/>
                  </a:lnTo>
                  <a:lnTo>
                    <a:pt x="4" y="30"/>
                  </a:lnTo>
                  <a:lnTo>
                    <a:pt x="4" y="26"/>
                  </a:lnTo>
                  <a:lnTo>
                    <a:pt x="4" y="20"/>
                  </a:lnTo>
                  <a:lnTo>
                    <a:pt x="0" y="16"/>
                  </a:lnTo>
                  <a:lnTo>
                    <a:pt x="6" y="14"/>
                  </a:lnTo>
                  <a:lnTo>
                    <a:pt x="8" y="10"/>
                  </a:lnTo>
                  <a:lnTo>
                    <a:pt x="6" y="0"/>
                  </a:lnTo>
                  <a:close/>
                </a:path>
              </a:pathLst>
            </a:custGeom>
            <a:solidFill>
              <a:srgbClr val="FFFFFF"/>
            </a:solidFill>
            <a:ln w="7938">
              <a:solidFill>
                <a:schemeClr val="tx1"/>
              </a:solidFill>
              <a:prstDash val="solid"/>
              <a:round/>
              <a:headEnd/>
              <a:tailEnd/>
            </a:ln>
          </p:spPr>
          <p:txBody>
            <a:bodyPr/>
            <a:lstStyle/>
            <a:p>
              <a:endParaRPr lang="en-GB"/>
            </a:p>
          </p:txBody>
        </p:sp>
        <p:sp>
          <p:nvSpPr>
            <p:cNvPr id="2070" name="Freeform 71"/>
            <p:cNvSpPr>
              <a:spLocks/>
            </p:cNvSpPr>
            <p:nvPr/>
          </p:nvSpPr>
          <p:spPr bwMode="auto">
            <a:xfrm>
              <a:off x="2590800" y="3938588"/>
              <a:ext cx="41275" cy="17462"/>
            </a:xfrm>
            <a:custGeom>
              <a:avLst/>
              <a:gdLst>
                <a:gd name="T0" fmla="*/ 28575 w 26"/>
                <a:gd name="T1" fmla="*/ 0 h 10"/>
                <a:gd name="T2" fmla="*/ 12700 w 26"/>
                <a:gd name="T3" fmla="*/ 0 h 10"/>
                <a:gd name="T4" fmla="*/ 0 w 26"/>
                <a:gd name="T5" fmla="*/ 6985 h 10"/>
                <a:gd name="T6" fmla="*/ 6350 w 26"/>
                <a:gd name="T7" fmla="*/ 17462 h 10"/>
                <a:gd name="T8" fmla="*/ 19050 w 26"/>
                <a:gd name="T9" fmla="*/ 17462 h 10"/>
                <a:gd name="T10" fmla="*/ 34925 w 26"/>
                <a:gd name="T11" fmla="*/ 17462 h 10"/>
                <a:gd name="T12" fmla="*/ 41275 w 26"/>
                <a:gd name="T13" fmla="*/ 13970 h 10"/>
                <a:gd name="T14" fmla="*/ 41275 w 26"/>
                <a:gd name="T15" fmla="*/ 6985 h 10"/>
                <a:gd name="T16" fmla="*/ 34925 w 26"/>
                <a:gd name="T17" fmla="*/ 0 h 10"/>
                <a:gd name="T18" fmla="*/ 28575 w 26"/>
                <a:gd name="T19" fmla="*/ 0 h 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 h="10">
                  <a:moveTo>
                    <a:pt x="18" y="0"/>
                  </a:moveTo>
                  <a:lnTo>
                    <a:pt x="8" y="0"/>
                  </a:lnTo>
                  <a:lnTo>
                    <a:pt x="0" y="4"/>
                  </a:lnTo>
                  <a:lnTo>
                    <a:pt x="4" y="10"/>
                  </a:lnTo>
                  <a:lnTo>
                    <a:pt x="12" y="10"/>
                  </a:lnTo>
                  <a:lnTo>
                    <a:pt x="22" y="10"/>
                  </a:lnTo>
                  <a:lnTo>
                    <a:pt x="26" y="8"/>
                  </a:lnTo>
                  <a:lnTo>
                    <a:pt x="26" y="4"/>
                  </a:lnTo>
                  <a:lnTo>
                    <a:pt x="22" y="0"/>
                  </a:lnTo>
                  <a:lnTo>
                    <a:pt x="18" y="0"/>
                  </a:lnTo>
                  <a:close/>
                </a:path>
              </a:pathLst>
            </a:custGeom>
            <a:solidFill>
              <a:srgbClr val="FFFFFF"/>
            </a:solidFill>
            <a:ln w="7938">
              <a:solidFill>
                <a:schemeClr val="tx1"/>
              </a:solidFill>
              <a:prstDash val="solid"/>
              <a:round/>
              <a:headEnd/>
              <a:tailEnd/>
            </a:ln>
          </p:spPr>
          <p:txBody>
            <a:bodyPr/>
            <a:lstStyle/>
            <a:p>
              <a:endParaRPr lang="en-GB"/>
            </a:p>
          </p:txBody>
        </p:sp>
        <p:sp>
          <p:nvSpPr>
            <p:cNvPr id="2071" name="Freeform 72"/>
            <p:cNvSpPr>
              <a:spLocks/>
            </p:cNvSpPr>
            <p:nvPr/>
          </p:nvSpPr>
          <p:spPr bwMode="auto">
            <a:xfrm>
              <a:off x="2311400" y="3746500"/>
              <a:ext cx="19050" cy="26988"/>
            </a:xfrm>
            <a:custGeom>
              <a:avLst/>
              <a:gdLst>
                <a:gd name="T0" fmla="*/ 12700 w 12"/>
                <a:gd name="T1" fmla="*/ 6747 h 16"/>
                <a:gd name="T2" fmla="*/ 3175 w 12"/>
                <a:gd name="T3" fmla="*/ 0 h 16"/>
                <a:gd name="T4" fmla="*/ 0 w 12"/>
                <a:gd name="T5" fmla="*/ 13494 h 16"/>
                <a:gd name="T6" fmla="*/ 9525 w 12"/>
                <a:gd name="T7" fmla="*/ 20240 h 16"/>
                <a:gd name="T8" fmla="*/ 15875 w 12"/>
                <a:gd name="T9" fmla="*/ 26987 h 16"/>
                <a:gd name="T10" fmla="*/ 19050 w 12"/>
                <a:gd name="T11" fmla="*/ 16867 h 16"/>
                <a:gd name="T12" fmla="*/ 12700 w 12"/>
                <a:gd name="T13" fmla="*/ 6747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6">
                  <a:moveTo>
                    <a:pt x="8" y="4"/>
                  </a:moveTo>
                  <a:lnTo>
                    <a:pt x="2" y="0"/>
                  </a:lnTo>
                  <a:lnTo>
                    <a:pt x="0" y="8"/>
                  </a:lnTo>
                  <a:lnTo>
                    <a:pt x="6" y="12"/>
                  </a:lnTo>
                  <a:lnTo>
                    <a:pt x="10" y="16"/>
                  </a:lnTo>
                  <a:lnTo>
                    <a:pt x="12" y="10"/>
                  </a:lnTo>
                  <a:lnTo>
                    <a:pt x="8" y="4"/>
                  </a:lnTo>
                  <a:close/>
                </a:path>
              </a:pathLst>
            </a:custGeom>
            <a:solidFill>
              <a:srgbClr val="FFFFFF"/>
            </a:solidFill>
            <a:ln w="7938">
              <a:solidFill>
                <a:schemeClr val="tx1"/>
              </a:solidFill>
              <a:prstDash val="solid"/>
              <a:round/>
              <a:headEnd/>
              <a:tailEnd/>
            </a:ln>
          </p:spPr>
          <p:txBody>
            <a:bodyPr/>
            <a:lstStyle/>
            <a:p>
              <a:endParaRPr lang="en-GB"/>
            </a:p>
          </p:txBody>
        </p:sp>
        <p:sp>
          <p:nvSpPr>
            <p:cNvPr id="2072" name="Freeform 73"/>
            <p:cNvSpPr>
              <a:spLocks/>
            </p:cNvSpPr>
            <p:nvPr/>
          </p:nvSpPr>
          <p:spPr bwMode="auto">
            <a:xfrm>
              <a:off x="2647950" y="3521075"/>
              <a:ext cx="19050" cy="14288"/>
            </a:xfrm>
            <a:custGeom>
              <a:avLst/>
              <a:gdLst>
                <a:gd name="T0" fmla="*/ 9525 w 12"/>
                <a:gd name="T1" fmla="*/ 0 h 8"/>
                <a:gd name="T2" fmla="*/ 3175 w 12"/>
                <a:gd name="T3" fmla="*/ 3572 h 8"/>
                <a:gd name="T4" fmla="*/ 0 w 12"/>
                <a:gd name="T5" fmla="*/ 14287 h 8"/>
                <a:gd name="T6" fmla="*/ 12700 w 12"/>
                <a:gd name="T7" fmla="*/ 14287 h 8"/>
                <a:gd name="T8" fmla="*/ 19050 w 12"/>
                <a:gd name="T9" fmla="*/ 14287 h 8"/>
                <a:gd name="T10" fmla="*/ 9525 w 12"/>
                <a:gd name="T11" fmla="*/ 0 h 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8">
                  <a:moveTo>
                    <a:pt x="6" y="0"/>
                  </a:moveTo>
                  <a:lnTo>
                    <a:pt x="2" y="2"/>
                  </a:lnTo>
                  <a:lnTo>
                    <a:pt x="0" y="8"/>
                  </a:lnTo>
                  <a:lnTo>
                    <a:pt x="8" y="8"/>
                  </a:lnTo>
                  <a:lnTo>
                    <a:pt x="12" y="8"/>
                  </a:lnTo>
                  <a:lnTo>
                    <a:pt x="6" y="0"/>
                  </a:lnTo>
                  <a:close/>
                </a:path>
              </a:pathLst>
            </a:custGeom>
            <a:solidFill>
              <a:srgbClr val="FFFFFF"/>
            </a:solidFill>
            <a:ln w="7938">
              <a:solidFill>
                <a:schemeClr val="tx1"/>
              </a:solidFill>
              <a:prstDash val="solid"/>
              <a:round/>
              <a:headEnd/>
              <a:tailEnd/>
            </a:ln>
          </p:spPr>
          <p:txBody>
            <a:bodyPr/>
            <a:lstStyle/>
            <a:p>
              <a:endParaRPr lang="en-GB"/>
            </a:p>
          </p:txBody>
        </p:sp>
        <p:sp>
          <p:nvSpPr>
            <p:cNvPr id="2073" name="Freeform 74"/>
            <p:cNvSpPr>
              <a:spLocks/>
            </p:cNvSpPr>
            <p:nvPr/>
          </p:nvSpPr>
          <p:spPr bwMode="auto">
            <a:xfrm>
              <a:off x="2301875" y="4113213"/>
              <a:ext cx="295275" cy="466725"/>
            </a:xfrm>
            <a:custGeom>
              <a:avLst/>
              <a:gdLst>
                <a:gd name="T0" fmla="*/ 47625 w 186"/>
                <a:gd name="T1" fmla="*/ 126332 h 266"/>
                <a:gd name="T2" fmla="*/ 53975 w 186"/>
                <a:gd name="T3" fmla="*/ 101767 h 266"/>
                <a:gd name="T4" fmla="*/ 79375 w 186"/>
                <a:gd name="T5" fmla="*/ 73693 h 266"/>
                <a:gd name="T6" fmla="*/ 85725 w 186"/>
                <a:gd name="T7" fmla="*/ 49129 h 266"/>
                <a:gd name="T8" fmla="*/ 117475 w 186"/>
                <a:gd name="T9" fmla="*/ 35092 h 266"/>
                <a:gd name="T10" fmla="*/ 139700 w 186"/>
                <a:gd name="T11" fmla="*/ 28074 h 266"/>
                <a:gd name="T12" fmla="*/ 165100 w 186"/>
                <a:gd name="T13" fmla="*/ 10528 h 266"/>
                <a:gd name="T14" fmla="*/ 184150 w 186"/>
                <a:gd name="T15" fmla="*/ 0 h 266"/>
                <a:gd name="T16" fmla="*/ 187325 w 186"/>
                <a:gd name="T17" fmla="*/ 17546 h 266"/>
                <a:gd name="T18" fmla="*/ 168275 w 186"/>
                <a:gd name="T19" fmla="*/ 31583 h 266"/>
                <a:gd name="T20" fmla="*/ 146050 w 186"/>
                <a:gd name="T21" fmla="*/ 59657 h 266"/>
                <a:gd name="T22" fmla="*/ 146050 w 186"/>
                <a:gd name="T23" fmla="*/ 94749 h 266"/>
                <a:gd name="T24" fmla="*/ 158750 w 186"/>
                <a:gd name="T25" fmla="*/ 112295 h 266"/>
                <a:gd name="T26" fmla="*/ 161925 w 186"/>
                <a:gd name="T27" fmla="*/ 143878 h 266"/>
                <a:gd name="T28" fmla="*/ 215900 w 186"/>
                <a:gd name="T29" fmla="*/ 147387 h 266"/>
                <a:gd name="T30" fmla="*/ 279400 w 186"/>
                <a:gd name="T31" fmla="*/ 168442 h 266"/>
                <a:gd name="T32" fmla="*/ 279400 w 186"/>
                <a:gd name="T33" fmla="*/ 193007 h 266"/>
                <a:gd name="T34" fmla="*/ 279400 w 186"/>
                <a:gd name="T35" fmla="*/ 224589 h 266"/>
                <a:gd name="T36" fmla="*/ 282575 w 186"/>
                <a:gd name="T37" fmla="*/ 238626 h 266"/>
                <a:gd name="T38" fmla="*/ 285750 w 186"/>
                <a:gd name="T39" fmla="*/ 263191 h 266"/>
                <a:gd name="T40" fmla="*/ 292100 w 186"/>
                <a:gd name="T41" fmla="*/ 284246 h 266"/>
                <a:gd name="T42" fmla="*/ 282575 w 186"/>
                <a:gd name="T43" fmla="*/ 294774 h 266"/>
                <a:gd name="T44" fmla="*/ 266700 w 186"/>
                <a:gd name="T45" fmla="*/ 298283 h 266"/>
                <a:gd name="T46" fmla="*/ 222250 w 186"/>
                <a:gd name="T47" fmla="*/ 301792 h 266"/>
                <a:gd name="T48" fmla="*/ 219075 w 186"/>
                <a:gd name="T49" fmla="*/ 308811 h 266"/>
                <a:gd name="T50" fmla="*/ 231775 w 186"/>
                <a:gd name="T51" fmla="*/ 315829 h 266"/>
                <a:gd name="T52" fmla="*/ 241300 w 186"/>
                <a:gd name="T53" fmla="*/ 329866 h 266"/>
                <a:gd name="T54" fmla="*/ 225425 w 186"/>
                <a:gd name="T55" fmla="*/ 326357 h 266"/>
                <a:gd name="T56" fmla="*/ 222250 w 186"/>
                <a:gd name="T57" fmla="*/ 350921 h 266"/>
                <a:gd name="T58" fmla="*/ 234950 w 186"/>
                <a:gd name="T59" fmla="*/ 386013 h 266"/>
                <a:gd name="T60" fmla="*/ 228600 w 186"/>
                <a:gd name="T61" fmla="*/ 442161 h 266"/>
                <a:gd name="T62" fmla="*/ 209550 w 186"/>
                <a:gd name="T63" fmla="*/ 459707 h 266"/>
                <a:gd name="T64" fmla="*/ 215900 w 186"/>
                <a:gd name="T65" fmla="*/ 431633 h 266"/>
                <a:gd name="T66" fmla="*/ 209550 w 186"/>
                <a:gd name="T67" fmla="*/ 410578 h 266"/>
                <a:gd name="T68" fmla="*/ 136525 w 186"/>
                <a:gd name="T69" fmla="*/ 393032 h 266"/>
                <a:gd name="T70" fmla="*/ 101600 w 186"/>
                <a:gd name="T71" fmla="*/ 350921 h 266"/>
                <a:gd name="T72" fmla="*/ 60325 w 186"/>
                <a:gd name="T73" fmla="*/ 336884 h 266"/>
                <a:gd name="T74" fmla="*/ 25400 w 186"/>
                <a:gd name="T75" fmla="*/ 326357 h 266"/>
                <a:gd name="T76" fmla="*/ 6350 w 186"/>
                <a:gd name="T77" fmla="*/ 294774 h 266"/>
                <a:gd name="T78" fmla="*/ 19050 w 186"/>
                <a:gd name="T79" fmla="*/ 277228 h 266"/>
                <a:gd name="T80" fmla="*/ 38100 w 186"/>
                <a:gd name="T81" fmla="*/ 242136 h 266"/>
                <a:gd name="T82" fmla="*/ 38100 w 186"/>
                <a:gd name="T83" fmla="*/ 193007 h 266"/>
                <a:gd name="T84" fmla="*/ 31750 w 186"/>
                <a:gd name="T85" fmla="*/ 157914 h 266"/>
                <a:gd name="T86" fmla="*/ 41275 w 186"/>
                <a:gd name="T87" fmla="*/ 126332 h 26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86" h="266">
                  <a:moveTo>
                    <a:pt x="28" y="66"/>
                  </a:moveTo>
                  <a:lnTo>
                    <a:pt x="30" y="72"/>
                  </a:lnTo>
                  <a:lnTo>
                    <a:pt x="34" y="68"/>
                  </a:lnTo>
                  <a:lnTo>
                    <a:pt x="34" y="58"/>
                  </a:lnTo>
                  <a:lnTo>
                    <a:pt x="44" y="50"/>
                  </a:lnTo>
                  <a:lnTo>
                    <a:pt x="50" y="42"/>
                  </a:lnTo>
                  <a:lnTo>
                    <a:pt x="52" y="36"/>
                  </a:lnTo>
                  <a:lnTo>
                    <a:pt x="54" y="28"/>
                  </a:lnTo>
                  <a:lnTo>
                    <a:pt x="68" y="20"/>
                  </a:lnTo>
                  <a:lnTo>
                    <a:pt x="74" y="20"/>
                  </a:lnTo>
                  <a:lnTo>
                    <a:pt x="78" y="16"/>
                  </a:lnTo>
                  <a:lnTo>
                    <a:pt x="88" y="16"/>
                  </a:lnTo>
                  <a:lnTo>
                    <a:pt x="96" y="12"/>
                  </a:lnTo>
                  <a:lnTo>
                    <a:pt x="104" y="6"/>
                  </a:lnTo>
                  <a:lnTo>
                    <a:pt x="110" y="0"/>
                  </a:lnTo>
                  <a:lnTo>
                    <a:pt x="116" y="0"/>
                  </a:lnTo>
                  <a:lnTo>
                    <a:pt x="120" y="2"/>
                  </a:lnTo>
                  <a:lnTo>
                    <a:pt x="118" y="10"/>
                  </a:lnTo>
                  <a:lnTo>
                    <a:pt x="112" y="14"/>
                  </a:lnTo>
                  <a:lnTo>
                    <a:pt x="106" y="18"/>
                  </a:lnTo>
                  <a:lnTo>
                    <a:pt x="96" y="26"/>
                  </a:lnTo>
                  <a:lnTo>
                    <a:pt x="92" y="34"/>
                  </a:lnTo>
                  <a:lnTo>
                    <a:pt x="90" y="48"/>
                  </a:lnTo>
                  <a:lnTo>
                    <a:pt x="92" y="54"/>
                  </a:lnTo>
                  <a:lnTo>
                    <a:pt x="96" y="60"/>
                  </a:lnTo>
                  <a:lnTo>
                    <a:pt x="100" y="64"/>
                  </a:lnTo>
                  <a:lnTo>
                    <a:pt x="102" y="68"/>
                  </a:lnTo>
                  <a:lnTo>
                    <a:pt x="102" y="82"/>
                  </a:lnTo>
                  <a:lnTo>
                    <a:pt x="108" y="86"/>
                  </a:lnTo>
                  <a:lnTo>
                    <a:pt x="136" y="84"/>
                  </a:lnTo>
                  <a:lnTo>
                    <a:pt x="148" y="98"/>
                  </a:lnTo>
                  <a:lnTo>
                    <a:pt x="176" y="96"/>
                  </a:lnTo>
                  <a:lnTo>
                    <a:pt x="182" y="102"/>
                  </a:lnTo>
                  <a:lnTo>
                    <a:pt x="176" y="110"/>
                  </a:lnTo>
                  <a:lnTo>
                    <a:pt x="176" y="120"/>
                  </a:lnTo>
                  <a:lnTo>
                    <a:pt x="176" y="128"/>
                  </a:lnTo>
                  <a:lnTo>
                    <a:pt x="176" y="136"/>
                  </a:lnTo>
                  <a:lnTo>
                    <a:pt x="178" y="136"/>
                  </a:lnTo>
                  <a:lnTo>
                    <a:pt x="180" y="138"/>
                  </a:lnTo>
                  <a:lnTo>
                    <a:pt x="180" y="150"/>
                  </a:lnTo>
                  <a:lnTo>
                    <a:pt x="180" y="160"/>
                  </a:lnTo>
                  <a:lnTo>
                    <a:pt x="184" y="162"/>
                  </a:lnTo>
                  <a:lnTo>
                    <a:pt x="186" y="172"/>
                  </a:lnTo>
                  <a:lnTo>
                    <a:pt x="178" y="168"/>
                  </a:lnTo>
                  <a:lnTo>
                    <a:pt x="174" y="168"/>
                  </a:lnTo>
                  <a:lnTo>
                    <a:pt x="168" y="170"/>
                  </a:lnTo>
                  <a:lnTo>
                    <a:pt x="150" y="170"/>
                  </a:lnTo>
                  <a:lnTo>
                    <a:pt x="140" y="172"/>
                  </a:lnTo>
                  <a:lnTo>
                    <a:pt x="140" y="174"/>
                  </a:lnTo>
                  <a:lnTo>
                    <a:pt x="138" y="176"/>
                  </a:lnTo>
                  <a:lnTo>
                    <a:pt x="140" y="178"/>
                  </a:lnTo>
                  <a:lnTo>
                    <a:pt x="146" y="180"/>
                  </a:lnTo>
                  <a:lnTo>
                    <a:pt x="152" y="182"/>
                  </a:lnTo>
                  <a:lnTo>
                    <a:pt x="152" y="188"/>
                  </a:lnTo>
                  <a:lnTo>
                    <a:pt x="146" y="186"/>
                  </a:lnTo>
                  <a:lnTo>
                    <a:pt x="142" y="186"/>
                  </a:lnTo>
                  <a:lnTo>
                    <a:pt x="140" y="188"/>
                  </a:lnTo>
                  <a:lnTo>
                    <a:pt x="140" y="200"/>
                  </a:lnTo>
                  <a:lnTo>
                    <a:pt x="146" y="208"/>
                  </a:lnTo>
                  <a:lnTo>
                    <a:pt x="148" y="220"/>
                  </a:lnTo>
                  <a:lnTo>
                    <a:pt x="146" y="234"/>
                  </a:lnTo>
                  <a:lnTo>
                    <a:pt x="144" y="252"/>
                  </a:lnTo>
                  <a:lnTo>
                    <a:pt x="138" y="266"/>
                  </a:lnTo>
                  <a:lnTo>
                    <a:pt x="132" y="262"/>
                  </a:lnTo>
                  <a:lnTo>
                    <a:pt x="132" y="252"/>
                  </a:lnTo>
                  <a:lnTo>
                    <a:pt x="136" y="246"/>
                  </a:lnTo>
                  <a:lnTo>
                    <a:pt x="134" y="240"/>
                  </a:lnTo>
                  <a:lnTo>
                    <a:pt x="132" y="234"/>
                  </a:lnTo>
                  <a:lnTo>
                    <a:pt x="90" y="232"/>
                  </a:lnTo>
                  <a:lnTo>
                    <a:pt x="86" y="224"/>
                  </a:lnTo>
                  <a:lnTo>
                    <a:pt x="74" y="212"/>
                  </a:lnTo>
                  <a:lnTo>
                    <a:pt x="64" y="200"/>
                  </a:lnTo>
                  <a:lnTo>
                    <a:pt x="50" y="196"/>
                  </a:lnTo>
                  <a:lnTo>
                    <a:pt x="38" y="192"/>
                  </a:lnTo>
                  <a:lnTo>
                    <a:pt x="26" y="192"/>
                  </a:lnTo>
                  <a:lnTo>
                    <a:pt x="16" y="186"/>
                  </a:lnTo>
                  <a:lnTo>
                    <a:pt x="0" y="176"/>
                  </a:lnTo>
                  <a:lnTo>
                    <a:pt x="4" y="168"/>
                  </a:lnTo>
                  <a:lnTo>
                    <a:pt x="4" y="158"/>
                  </a:lnTo>
                  <a:lnTo>
                    <a:pt x="12" y="158"/>
                  </a:lnTo>
                  <a:lnTo>
                    <a:pt x="20" y="152"/>
                  </a:lnTo>
                  <a:lnTo>
                    <a:pt x="24" y="138"/>
                  </a:lnTo>
                  <a:lnTo>
                    <a:pt x="24" y="124"/>
                  </a:lnTo>
                  <a:lnTo>
                    <a:pt x="24" y="110"/>
                  </a:lnTo>
                  <a:lnTo>
                    <a:pt x="22" y="96"/>
                  </a:lnTo>
                  <a:lnTo>
                    <a:pt x="20" y="90"/>
                  </a:lnTo>
                  <a:lnTo>
                    <a:pt x="14" y="80"/>
                  </a:lnTo>
                  <a:lnTo>
                    <a:pt x="26" y="72"/>
                  </a:lnTo>
                  <a:lnTo>
                    <a:pt x="28" y="66"/>
                  </a:lnTo>
                  <a:close/>
                </a:path>
              </a:pathLst>
            </a:custGeom>
            <a:solidFill>
              <a:srgbClr val="FFFFFF"/>
            </a:solidFill>
            <a:ln w="7938">
              <a:solidFill>
                <a:schemeClr val="tx1"/>
              </a:solidFill>
              <a:prstDash val="solid"/>
              <a:round/>
              <a:headEnd/>
              <a:tailEnd/>
            </a:ln>
          </p:spPr>
          <p:txBody>
            <a:bodyPr/>
            <a:lstStyle/>
            <a:p>
              <a:endParaRPr lang="en-GB"/>
            </a:p>
          </p:txBody>
        </p:sp>
        <p:sp>
          <p:nvSpPr>
            <p:cNvPr id="2074" name="Freeform 75"/>
            <p:cNvSpPr>
              <a:spLocks/>
            </p:cNvSpPr>
            <p:nvPr/>
          </p:nvSpPr>
          <p:spPr bwMode="auto">
            <a:xfrm>
              <a:off x="2251075" y="4422775"/>
              <a:ext cx="139700" cy="174625"/>
            </a:xfrm>
            <a:custGeom>
              <a:avLst/>
              <a:gdLst>
                <a:gd name="T0" fmla="*/ 41275 w 88"/>
                <a:gd name="T1" fmla="*/ 174625 h 100"/>
                <a:gd name="T2" fmla="*/ 31750 w 88"/>
                <a:gd name="T3" fmla="*/ 164148 h 100"/>
                <a:gd name="T4" fmla="*/ 12700 w 88"/>
                <a:gd name="T5" fmla="*/ 153670 h 100"/>
                <a:gd name="T6" fmla="*/ 12700 w 88"/>
                <a:gd name="T7" fmla="*/ 132715 h 100"/>
                <a:gd name="T8" fmla="*/ 22225 w 88"/>
                <a:gd name="T9" fmla="*/ 125730 h 100"/>
                <a:gd name="T10" fmla="*/ 28575 w 88"/>
                <a:gd name="T11" fmla="*/ 111760 h 100"/>
                <a:gd name="T12" fmla="*/ 28575 w 88"/>
                <a:gd name="T13" fmla="*/ 101283 h 100"/>
                <a:gd name="T14" fmla="*/ 22225 w 88"/>
                <a:gd name="T15" fmla="*/ 101283 h 100"/>
                <a:gd name="T16" fmla="*/ 15875 w 88"/>
                <a:gd name="T17" fmla="*/ 108268 h 100"/>
                <a:gd name="T18" fmla="*/ 9525 w 88"/>
                <a:gd name="T19" fmla="*/ 108268 h 100"/>
                <a:gd name="T20" fmla="*/ 0 w 88"/>
                <a:gd name="T21" fmla="*/ 101283 h 100"/>
                <a:gd name="T22" fmla="*/ 0 w 88"/>
                <a:gd name="T23" fmla="*/ 83820 h 100"/>
                <a:gd name="T24" fmla="*/ 3175 w 88"/>
                <a:gd name="T25" fmla="*/ 66358 h 100"/>
                <a:gd name="T26" fmla="*/ 9525 w 88"/>
                <a:gd name="T27" fmla="*/ 45403 h 100"/>
                <a:gd name="T28" fmla="*/ 15875 w 88"/>
                <a:gd name="T29" fmla="*/ 31433 h 100"/>
                <a:gd name="T30" fmla="*/ 22225 w 88"/>
                <a:gd name="T31" fmla="*/ 20955 h 100"/>
                <a:gd name="T32" fmla="*/ 34925 w 88"/>
                <a:gd name="T33" fmla="*/ 10478 h 100"/>
                <a:gd name="T34" fmla="*/ 50800 w 88"/>
                <a:gd name="T35" fmla="*/ 0 h 100"/>
                <a:gd name="T36" fmla="*/ 92075 w 88"/>
                <a:gd name="T37" fmla="*/ 27940 h 100"/>
                <a:gd name="T38" fmla="*/ 111125 w 88"/>
                <a:gd name="T39" fmla="*/ 27940 h 100"/>
                <a:gd name="T40" fmla="*/ 139700 w 88"/>
                <a:gd name="T41" fmla="*/ 38418 h 100"/>
                <a:gd name="T42" fmla="*/ 136525 w 88"/>
                <a:gd name="T43" fmla="*/ 52388 h 100"/>
                <a:gd name="T44" fmla="*/ 136525 w 88"/>
                <a:gd name="T45" fmla="*/ 69850 h 100"/>
                <a:gd name="T46" fmla="*/ 130175 w 88"/>
                <a:gd name="T47" fmla="*/ 83820 h 100"/>
                <a:gd name="T48" fmla="*/ 120650 w 88"/>
                <a:gd name="T49" fmla="*/ 97790 h 100"/>
                <a:gd name="T50" fmla="*/ 107950 w 88"/>
                <a:gd name="T51" fmla="*/ 108268 h 100"/>
                <a:gd name="T52" fmla="*/ 82550 w 88"/>
                <a:gd name="T53" fmla="*/ 118745 h 100"/>
                <a:gd name="T54" fmla="*/ 73025 w 88"/>
                <a:gd name="T55" fmla="*/ 129223 h 100"/>
                <a:gd name="T56" fmla="*/ 63500 w 88"/>
                <a:gd name="T57" fmla="*/ 143193 h 100"/>
                <a:gd name="T58" fmla="*/ 57150 w 88"/>
                <a:gd name="T59" fmla="*/ 160655 h 100"/>
                <a:gd name="T60" fmla="*/ 41275 w 88"/>
                <a:gd name="T61" fmla="*/ 174625 h 1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8" h="100">
                  <a:moveTo>
                    <a:pt x="26" y="100"/>
                  </a:moveTo>
                  <a:lnTo>
                    <a:pt x="20" y="94"/>
                  </a:lnTo>
                  <a:lnTo>
                    <a:pt x="8" y="88"/>
                  </a:lnTo>
                  <a:lnTo>
                    <a:pt x="8" y="76"/>
                  </a:lnTo>
                  <a:lnTo>
                    <a:pt x="14" y="72"/>
                  </a:lnTo>
                  <a:lnTo>
                    <a:pt x="18" y="64"/>
                  </a:lnTo>
                  <a:lnTo>
                    <a:pt x="18" y="58"/>
                  </a:lnTo>
                  <a:lnTo>
                    <a:pt x="14" y="58"/>
                  </a:lnTo>
                  <a:lnTo>
                    <a:pt x="10" y="62"/>
                  </a:lnTo>
                  <a:lnTo>
                    <a:pt x="6" y="62"/>
                  </a:lnTo>
                  <a:lnTo>
                    <a:pt x="0" y="58"/>
                  </a:lnTo>
                  <a:lnTo>
                    <a:pt x="0" y="48"/>
                  </a:lnTo>
                  <a:lnTo>
                    <a:pt x="2" y="38"/>
                  </a:lnTo>
                  <a:lnTo>
                    <a:pt x="6" y="26"/>
                  </a:lnTo>
                  <a:lnTo>
                    <a:pt x="10" y="18"/>
                  </a:lnTo>
                  <a:lnTo>
                    <a:pt x="14" y="12"/>
                  </a:lnTo>
                  <a:lnTo>
                    <a:pt x="22" y="6"/>
                  </a:lnTo>
                  <a:lnTo>
                    <a:pt x="32" y="0"/>
                  </a:lnTo>
                  <a:lnTo>
                    <a:pt x="58" y="16"/>
                  </a:lnTo>
                  <a:lnTo>
                    <a:pt x="70" y="16"/>
                  </a:lnTo>
                  <a:lnTo>
                    <a:pt x="88" y="22"/>
                  </a:lnTo>
                  <a:lnTo>
                    <a:pt x="86" y="30"/>
                  </a:lnTo>
                  <a:lnTo>
                    <a:pt x="86" y="40"/>
                  </a:lnTo>
                  <a:lnTo>
                    <a:pt x="82" y="48"/>
                  </a:lnTo>
                  <a:lnTo>
                    <a:pt x="76" y="56"/>
                  </a:lnTo>
                  <a:lnTo>
                    <a:pt x="68" y="62"/>
                  </a:lnTo>
                  <a:lnTo>
                    <a:pt x="52" y="68"/>
                  </a:lnTo>
                  <a:lnTo>
                    <a:pt x="46" y="74"/>
                  </a:lnTo>
                  <a:lnTo>
                    <a:pt x="40" y="82"/>
                  </a:lnTo>
                  <a:lnTo>
                    <a:pt x="36" y="92"/>
                  </a:lnTo>
                  <a:lnTo>
                    <a:pt x="26" y="100"/>
                  </a:lnTo>
                  <a:close/>
                </a:path>
              </a:pathLst>
            </a:custGeom>
            <a:solidFill>
              <a:srgbClr val="FFFFFF"/>
            </a:solidFill>
            <a:ln w="7938">
              <a:solidFill>
                <a:schemeClr val="tx1"/>
              </a:solidFill>
              <a:prstDash val="solid"/>
              <a:round/>
              <a:headEnd/>
              <a:tailEnd/>
            </a:ln>
          </p:spPr>
          <p:txBody>
            <a:bodyPr/>
            <a:lstStyle/>
            <a:p>
              <a:endParaRPr lang="en-GB"/>
            </a:p>
          </p:txBody>
        </p:sp>
        <p:sp>
          <p:nvSpPr>
            <p:cNvPr id="2075" name="Freeform 76"/>
            <p:cNvSpPr>
              <a:spLocks/>
            </p:cNvSpPr>
            <p:nvPr/>
          </p:nvSpPr>
          <p:spPr bwMode="auto">
            <a:xfrm>
              <a:off x="2724150" y="4156075"/>
              <a:ext cx="31750" cy="26988"/>
            </a:xfrm>
            <a:custGeom>
              <a:avLst/>
              <a:gdLst>
                <a:gd name="T0" fmla="*/ 19050 w 20"/>
                <a:gd name="T1" fmla="*/ 0 h 16"/>
                <a:gd name="T2" fmla="*/ 31750 w 20"/>
                <a:gd name="T3" fmla="*/ 0 h 16"/>
                <a:gd name="T4" fmla="*/ 28575 w 20"/>
                <a:gd name="T5" fmla="*/ 16867 h 16"/>
                <a:gd name="T6" fmla="*/ 22225 w 20"/>
                <a:gd name="T7" fmla="*/ 26987 h 16"/>
                <a:gd name="T8" fmla="*/ 0 w 20"/>
                <a:gd name="T9" fmla="*/ 23614 h 16"/>
                <a:gd name="T10" fmla="*/ 9525 w 20"/>
                <a:gd name="T11" fmla="*/ 10120 h 16"/>
                <a:gd name="T12" fmla="*/ 15875 w 20"/>
                <a:gd name="T13" fmla="*/ 10120 h 16"/>
                <a:gd name="T14" fmla="*/ 19050 w 20"/>
                <a:gd name="T15" fmla="*/ 0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 h="16">
                  <a:moveTo>
                    <a:pt x="12" y="0"/>
                  </a:moveTo>
                  <a:lnTo>
                    <a:pt x="20" y="0"/>
                  </a:lnTo>
                  <a:lnTo>
                    <a:pt x="18" y="10"/>
                  </a:lnTo>
                  <a:lnTo>
                    <a:pt x="14" y="16"/>
                  </a:lnTo>
                  <a:lnTo>
                    <a:pt x="0" y="14"/>
                  </a:lnTo>
                  <a:lnTo>
                    <a:pt x="6" y="6"/>
                  </a:lnTo>
                  <a:lnTo>
                    <a:pt x="10" y="6"/>
                  </a:lnTo>
                  <a:lnTo>
                    <a:pt x="12" y="0"/>
                  </a:lnTo>
                  <a:close/>
                </a:path>
              </a:pathLst>
            </a:custGeom>
            <a:solidFill>
              <a:srgbClr val="FFFFFF"/>
            </a:solidFill>
            <a:ln w="7938">
              <a:solidFill>
                <a:schemeClr val="tx1"/>
              </a:solidFill>
              <a:prstDash val="solid"/>
              <a:round/>
              <a:headEnd/>
              <a:tailEnd/>
            </a:ln>
          </p:spPr>
          <p:txBody>
            <a:bodyPr/>
            <a:lstStyle/>
            <a:p>
              <a:endParaRPr lang="en-GB"/>
            </a:p>
          </p:txBody>
        </p:sp>
        <p:sp>
          <p:nvSpPr>
            <p:cNvPr id="2076" name="Freeform 77"/>
            <p:cNvSpPr>
              <a:spLocks/>
            </p:cNvSpPr>
            <p:nvPr/>
          </p:nvSpPr>
          <p:spPr bwMode="auto">
            <a:xfrm>
              <a:off x="2444750" y="4117975"/>
              <a:ext cx="333375" cy="322263"/>
            </a:xfrm>
            <a:custGeom>
              <a:avLst/>
              <a:gdLst>
                <a:gd name="T0" fmla="*/ 73025 w 210"/>
                <a:gd name="T1" fmla="*/ 14011 h 184"/>
                <a:gd name="T2" fmla="*/ 79375 w 210"/>
                <a:gd name="T3" fmla="*/ 0 h 184"/>
                <a:gd name="T4" fmla="*/ 82550 w 210"/>
                <a:gd name="T5" fmla="*/ 21017 h 184"/>
                <a:gd name="T6" fmla="*/ 111125 w 210"/>
                <a:gd name="T7" fmla="*/ 28023 h 184"/>
                <a:gd name="T8" fmla="*/ 127000 w 210"/>
                <a:gd name="T9" fmla="*/ 42034 h 184"/>
                <a:gd name="T10" fmla="*/ 171450 w 210"/>
                <a:gd name="T11" fmla="*/ 49040 h 184"/>
                <a:gd name="T12" fmla="*/ 219075 w 210"/>
                <a:gd name="T13" fmla="*/ 56046 h 184"/>
                <a:gd name="T14" fmla="*/ 247650 w 210"/>
                <a:gd name="T15" fmla="*/ 45537 h 184"/>
                <a:gd name="T16" fmla="*/ 276225 w 210"/>
                <a:gd name="T17" fmla="*/ 49040 h 184"/>
                <a:gd name="T18" fmla="*/ 257175 w 210"/>
                <a:gd name="T19" fmla="*/ 56046 h 184"/>
                <a:gd name="T20" fmla="*/ 279400 w 210"/>
                <a:gd name="T21" fmla="*/ 70057 h 184"/>
                <a:gd name="T22" fmla="*/ 304800 w 210"/>
                <a:gd name="T23" fmla="*/ 80566 h 184"/>
                <a:gd name="T24" fmla="*/ 298450 w 210"/>
                <a:gd name="T25" fmla="*/ 98080 h 184"/>
                <a:gd name="T26" fmla="*/ 311150 w 210"/>
                <a:gd name="T27" fmla="*/ 105085 h 184"/>
                <a:gd name="T28" fmla="*/ 333375 w 210"/>
                <a:gd name="T29" fmla="*/ 108588 h 184"/>
                <a:gd name="T30" fmla="*/ 317500 w 210"/>
                <a:gd name="T31" fmla="*/ 133108 h 184"/>
                <a:gd name="T32" fmla="*/ 304800 w 210"/>
                <a:gd name="T33" fmla="*/ 157628 h 184"/>
                <a:gd name="T34" fmla="*/ 301625 w 210"/>
                <a:gd name="T35" fmla="*/ 182148 h 184"/>
                <a:gd name="T36" fmla="*/ 311150 w 210"/>
                <a:gd name="T37" fmla="*/ 203165 h 184"/>
                <a:gd name="T38" fmla="*/ 285750 w 210"/>
                <a:gd name="T39" fmla="*/ 227685 h 184"/>
                <a:gd name="T40" fmla="*/ 260350 w 210"/>
                <a:gd name="T41" fmla="*/ 238194 h 184"/>
                <a:gd name="T42" fmla="*/ 234950 w 210"/>
                <a:gd name="T43" fmla="*/ 234691 h 184"/>
                <a:gd name="T44" fmla="*/ 212725 w 210"/>
                <a:gd name="T45" fmla="*/ 231188 h 184"/>
                <a:gd name="T46" fmla="*/ 225425 w 210"/>
                <a:gd name="T47" fmla="*/ 259211 h 184"/>
                <a:gd name="T48" fmla="*/ 244475 w 210"/>
                <a:gd name="T49" fmla="*/ 273222 h 184"/>
                <a:gd name="T50" fmla="*/ 241300 w 210"/>
                <a:gd name="T51" fmla="*/ 290736 h 184"/>
                <a:gd name="T52" fmla="*/ 222250 w 210"/>
                <a:gd name="T53" fmla="*/ 294239 h 184"/>
                <a:gd name="T54" fmla="*/ 184150 w 210"/>
                <a:gd name="T55" fmla="*/ 322262 h 184"/>
                <a:gd name="T56" fmla="*/ 155575 w 210"/>
                <a:gd name="T57" fmla="*/ 304748 h 184"/>
                <a:gd name="T58" fmla="*/ 149225 w 210"/>
                <a:gd name="T59" fmla="*/ 280228 h 184"/>
                <a:gd name="T60" fmla="*/ 142875 w 210"/>
                <a:gd name="T61" fmla="*/ 238194 h 184"/>
                <a:gd name="T62" fmla="*/ 136525 w 210"/>
                <a:gd name="T63" fmla="*/ 189154 h 184"/>
                <a:gd name="T64" fmla="*/ 136525 w 210"/>
                <a:gd name="T65" fmla="*/ 164634 h 184"/>
                <a:gd name="T66" fmla="*/ 73025 w 210"/>
                <a:gd name="T67" fmla="*/ 143617 h 184"/>
                <a:gd name="T68" fmla="*/ 19050 w 210"/>
                <a:gd name="T69" fmla="*/ 140114 h 184"/>
                <a:gd name="T70" fmla="*/ 0 w 210"/>
                <a:gd name="T71" fmla="*/ 80566 h 184"/>
                <a:gd name="T72" fmla="*/ 12700 w 210"/>
                <a:gd name="T73" fmla="*/ 38531 h 184"/>
                <a:gd name="T74" fmla="*/ 34925 w 210"/>
                <a:gd name="T75" fmla="*/ 28023 h 184"/>
                <a:gd name="T76" fmla="*/ 34925 w 210"/>
                <a:gd name="T77" fmla="*/ 52543 h 184"/>
                <a:gd name="T78" fmla="*/ 28575 w 210"/>
                <a:gd name="T79" fmla="*/ 80566 h 184"/>
                <a:gd name="T80" fmla="*/ 47625 w 210"/>
                <a:gd name="T81" fmla="*/ 84068 h 184"/>
                <a:gd name="T82" fmla="*/ 47625 w 210"/>
                <a:gd name="T83" fmla="*/ 56046 h 184"/>
                <a:gd name="T84" fmla="*/ 50800 w 210"/>
                <a:gd name="T85" fmla="*/ 35028 h 184"/>
                <a:gd name="T86" fmla="*/ 69850 w 210"/>
                <a:gd name="T87" fmla="*/ 24520 h 18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210" h="184">
                  <a:moveTo>
                    <a:pt x="44" y="14"/>
                  </a:moveTo>
                  <a:lnTo>
                    <a:pt x="46" y="8"/>
                  </a:lnTo>
                  <a:lnTo>
                    <a:pt x="46" y="2"/>
                  </a:lnTo>
                  <a:lnTo>
                    <a:pt x="50" y="0"/>
                  </a:lnTo>
                  <a:lnTo>
                    <a:pt x="52" y="4"/>
                  </a:lnTo>
                  <a:lnTo>
                    <a:pt x="52" y="12"/>
                  </a:lnTo>
                  <a:lnTo>
                    <a:pt x="60" y="14"/>
                  </a:lnTo>
                  <a:lnTo>
                    <a:pt x="70" y="16"/>
                  </a:lnTo>
                  <a:lnTo>
                    <a:pt x="76" y="22"/>
                  </a:lnTo>
                  <a:lnTo>
                    <a:pt x="80" y="24"/>
                  </a:lnTo>
                  <a:lnTo>
                    <a:pt x="98" y="28"/>
                  </a:lnTo>
                  <a:lnTo>
                    <a:pt x="108" y="28"/>
                  </a:lnTo>
                  <a:lnTo>
                    <a:pt x="126" y="36"/>
                  </a:lnTo>
                  <a:lnTo>
                    <a:pt x="138" y="32"/>
                  </a:lnTo>
                  <a:lnTo>
                    <a:pt x="146" y="28"/>
                  </a:lnTo>
                  <a:lnTo>
                    <a:pt x="156" y="26"/>
                  </a:lnTo>
                  <a:lnTo>
                    <a:pt x="164" y="28"/>
                  </a:lnTo>
                  <a:lnTo>
                    <a:pt x="174" y="28"/>
                  </a:lnTo>
                  <a:lnTo>
                    <a:pt x="170" y="30"/>
                  </a:lnTo>
                  <a:lnTo>
                    <a:pt x="162" y="32"/>
                  </a:lnTo>
                  <a:lnTo>
                    <a:pt x="164" y="40"/>
                  </a:lnTo>
                  <a:lnTo>
                    <a:pt x="176" y="40"/>
                  </a:lnTo>
                  <a:lnTo>
                    <a:pt x="188" y="42"/>
                  </a:lnTo>
                  <a:lnTo>
                    <a:pt x="192" y="46"/>
                  </a:lnTo>
                  <a:lnTo>
                    <a:pt x="192" y="52"/>
                  </a:lnTo>
                  <a:lnTo>
                    <a:pt x="188" y="56"/>
                  </a:lnTo>
                  <a:lnTo>
                    <a:pt x="188" y="62"/>
                  </a:lnTo>
                  <a:lnTo>
                    <a:pt x="196" y="60"/>
                  </a:lnTo>
                  <a:lnTo>
                    <a:pt x="202" y="58"/>
                  </a:lnTo>
                  <a:lnTo>
                    <a:pt x="210" y="62"/>
                  </a:lnTo>
                  <a:lnTo>
                    <a:pt x="204" y="70"/>
                  </a:lnTo>
                  <a:lnTo>
                    <a:pt x="200" y="76"/>
                  </a:lnTo>
                  <a:lnTo>
                    <a:pt x="202" y="84"/>
                  </a:lnTo>
                  <a:lnTo>
                    <a:pt x="192" y="90"/>
                  </a:lnTo>
                  <a:lnTo>
                    <a:pt x="188" y="96"/>
                  </a:lnTo>
                  <a:lnTo>
                    <a:pt x="190" y="104"/>
                  </a:lnTo>
                  <a:lnTo>
                    <a:pt x="194" y="110"/>
                  </a:lnTo>
                  <a:lnTo>
                    <a:pt x="196" y="116"/>
                  </a:lnTo>
                  <a:lnTo>
                    <a:pt x="192" y="126"/>
                  </a:lnTo>
                  <a:lnTo>
                    <a:pt x="180" y="130"/>
                  </a:lnTo>
                  <a:lnTo>
                    <a:pt x="170" y="132"/>
                  </a:lnTo>
                  <a:lnTo>
                    <a:pt x="164" y="136"/>
                  </a:lnTo>
                  <a:lnTo>
                    <a:pt x="158" y="136"/>
                  </a:lnTo>
                  <a:lnTo>
                    <a:pt x="148" y="134"/>
                  </a:lnTo>
                  <a:lnTo>
                    <a:pt x="140" y="130"/>
                  </a:lnTo>
                  <a:lnTo>
                    <a:pt x="134" y="132"/>
                  </a:lnTo>
                  <a:lnTo>
                    <a:pt x="140" y="138"/>
                  </a:lnTo>
                  <a:lnTo>
                    <a:pt x="142" y="148"/>
                  </a:lnTo>
                  <a:lnTo>
                    <a:pt x="148" y="156"/>
                  </a:lnTo>
                  <a:lnTo>
                    <a:pt x="154" y="156"/>
                  </a:lnTo>
                  <a:lnTo>
                    <a:pt x="154" y="160"/>
                  </a:lnTo>
                  <a:lnTo>
                    <a:pt x="152" y="166"/>
                  </a:lnTo>
                  <a:lnTo>
                    <a:pt x="146" y="166"/>
                  </a:lnTo>
                  <a:lnTo>
                    <a:pt x="140" y="168"/>
                  </a:lnTo>
                  <a:lnTo>
                    <a:pt x="130" y="180"/>
                  </a:lnTo>
                  <a:lnTo>
                    <a:pt x="116" y="184"/>
                  </a:lnTo>
                  <a:lnTo>
                    <a:pt x="106" y="182"/>
                  </a:lnTo>
                  <a:lnTo>
                    <a:pt x="98" y="174"/>
                  </a:lnTo>
                  <a:lnTo>
                    <a:pt x="96" y="170"/>
                  </a:lnTo>
                  <a:lnTo>
                    <a:pt x="94" y="160"/>
                  </a:lnTo>
                  <a:lnTo>
                    <a:pt x="90" y="158"/>
                  </a:lnTo>
                  <a:lnTo>
                    <a:pt x="90" y="136"/>
                  </a:lnTo>
                  <a:lnTo>
                    <a:pt x="86" y="134"/>
                  </a:lnTo>
                  <a:lnTo>
                    <a:pt x="86" y="108"/>
                  </a:lnTo>
                  <a:lnTo>
                    <a:pt x="92" y="100"/>
                  </a:lnTo>
                  <a:lnTo>
                    <a:pt x="86" y="94"/>
                  </a:lnTo>
                  <a:lnTo>
                    <a:pt x="58" y="96"/>
                  </a:lnTo>
                  <a:lnTo>
                    <a:pt x="46" y="82"/>
                  </a:lnTo>
                  <a:lnTo>
                    <a:pt x="18" y="84"/>
                  </a:lnTo>
                  <a:lnTo>
                    <a:pt x="12" y="80"/>
                  </a:lnTo>
                  <a:lnTo>
                    <a:pt x="12" y="66"/>
                  </a:lnTo>
                  <a:lnTo>
                    <a:pt x="0" y="46"/>
                  </a:lnTo>
                  <a:lnTo>
                    <a:pt x="2" y="32"/>
                  </a:lnTo>
                  <a:lnTo>
                    <a:pt x="8" y="22"/>
                  </a:lnTo>
                  <a:lnTo>
                    <a:pt x="18" y="14"/>
                  </a:lnTo>
                  <a:lnTo>
                    <a:pt x="22" y="16"/>
                  </a:lnTo>
                  <a:lnTo>
                    <a:pt x="22" y="20"/>
                  </a:lnTo>
                  <a:lnTo>
                    <a:pt x="22" y="30"/>
                  </a:lnTo>
                  <a:lnTo>
                    <a:pt x="16" y="34"/>
                  </a:lnTo>
                  <a:lnTo>
                    <a:pt x="18" y="46"/>
                  </a:lnTo>
                  <a:lnTo>
                    <a:pt x="22" y="52"/>
                  </a:lnTo>
                  <a:lnTo>
                    <a:pt x="30" y="48"/>
                  </a:lnTo>
                  <a:lnTo>
                    <a:pt x="34" y="40"/>
                  </a:lnTo>
                  <a:lnTo>
                    <a:pt x="30" y="32"/>
                  </a:lnTo>
                  <a:lnTo>
                    <a:pt x="28" y="26"/>
                  </a:lnTo>
                  <a:lnTo>
                    <a:pt x="32" y="20"/>
                  </a:lnTo>
                  <a:lnTo>
                    <a:pt x="38" y="18"/>
                  </a:lnTo>
                  <a:lnTo>
                    <a:pt x="44" y="14"/>
                  </a:lnTo>
                  <a:close/>
                </a:path>
              </a:pathLst>
            </a:custGeom>
            <a:solidFill>
              <a:srgbClr val="FFFFFF"/>
            </a:solidFill>
            <a:ln w="7938">
              <a:solidFill>
                <a:schemeClr val="tx1"/>
              </a:solidFill>
              <a:prstDash val="solid"/>
              <a:round/>
              <a:headEnd/>
              <a:tailEnd/>
            </a:ln>
          </p:spPr>
          <p:txBody>
            <a:bodyPr/>
            <a:lstStyle/>
            <a:p>
              <a:endParaRPr lang="en-GB"/>
            </a:p>
          </p:txBody>
        </p:sp>
        <p:sp>
          <p:nvSpPr>
            <p:cNvPr id="2077" name="Freeform 78"/>
            <p:cNvSpPr>
              <a:spLocks/>
            </p:cNvSpPr>
            <p:nvPr/>
          </p:nvSpPr>
          <p:spPr bwMode="auto">
            <a:xfrm>
              <a:off x="2743200" y="4225925"/>
              <a:ext cx="111125" cy="200025"/>
            </a:xfrm>
            <a:custGeom>
              <a:avLst/>
              <a:gdLst>
                <a:gd name="T0" fmla="*/ 66675 w 70"/>
                <a:gd name="T1" fmla="*/ 52638 h 114"/>
                <a:gd name="T2" fmla="*/ 79375 w 70"/>
                <a:gd name="T3" fmla="*/ 42111 h 114"/>
                <a:gd name="T4" fmla="*/ 92075 w 70"/>
                <a:gd name="T5" fmla="*/ 52638 h 114"/>
                <a:gd name="T6" fmla="*/ 104775 w 70"/>
                <a:gd name="T7" fmla="*/ 70184 h 114"/>
                <a:gd name="T8" fmla="*/ 101600 w 70"/>
                <a:gd name="T9" fmla="*/ 84221 h 114"/>
                <a:gd name="T10" fmla="*/ 95250 w 70"/>
                <a:gd name="T11" fmla="*/ 94749 h 114"/>
                <a:gd name="T12" fmla="*/ 85725 w 70"/>
                <a:gd name="T13" fmla="*/ 108786 h 114"/>
                <a:gd name="T14" fmla="*/ 82550 w 70"/>
                <a:gd name="T15" fmla="*/ 126332 h 114"/>
                <a:gd name="T16" fmla="*/ 88900 w 70"/>
                <a:gd name="T17" fmla="*/ 133350 h 114"/>
                <a:gd name="T18" fmla="*/ 95250 w 70"/>
                <a:gd name="T19" fmla="*/ 143878 h 114"/>
                <a:gd name="T20" fmla="*/ 101600 w 70"/>
                <a:gd name="T21" fmla="*/ 150896 h 114"/>
                <a:gd name="T22" fmla="*/ 104775 w 70"/>
                <a:gd name="T23" fmla="*/ 157914 h 114"/>
                <a:gd name="T24" fmla="*/ 111125 w 70"/>
                <a:gd name="T25" fmla="*/ 175461 h 114"/>
                <a:gd name="T26" fmla="*/ 104775 w 70"/>
                <a:gd name="T27" fmla="*/ 182479 h 114"/>
                <a:gd name="T28" fmla="*/ 92075 w 70"/>
                <a:gd name="T29" fmla="*/ 189497 h 114"/>
                <a:gd name="T30" fmla="*/ 82550 w 70"/>
                <a:gd name="T31" fmla="*/ 196516 h 114"/>
                <a:gd name="T32" fmla="*/ 66675 w 70"/>
                <a:gd name="T33" fmla="*/ 200025 h 114"/>
                <a:gd name="T34" fmla="*/ 53975 w 70"/>
                <a:gd name="T35" fmla="*/ 200025 h 114"/>
                <a:gd name="T36" fmla="*/ 41275 w 70"/>
                <a:gd name="T37" fmla="*/ 185988 h 114"/>
                <a:gd name="T38" fmla="*/ 31750 w 70"/>
                <a:gd name="T39" fmla="*/ 171951 h 114"/>
                <a:gd name="T40" fmla="*/ 31750 w 70"/>
                <a:gd name="T41" fmla="*/ 157914 h 114"/>
                <a:gd name="T42" fmla="*/ 31750 w 70"/>
                <a:gd name="T43" fmla="*/ 136859 h 114"/>
                <a:gd name="T44" fmla="*/ 41275 w 70"/>
                <a:gd name="T45" fmla="*/ 126332 h 114"/>
                <a:gd name="T46" fmla="*/ 34925 w 70"/>
                <a:gd name="T47" fmla="*/ 108786 h 114"/>
                <a:gd name="T48" fmla="*/ 28575 w 70"/>
                <a:gd name="T49" fmla="*/ 87730 h 114"/>
                <a:gd name="T50" fmla="*/ 9525 w 70"/>
                <a:gd name="T51" fmla="*/ 87730 h 114"/>
                <a:gd name="T52" fmla="*/ 3175 w 70"/>
                <a:gd name="T53" fmla="*/ 73693 h 114"/>
                <a:gd name="T54" fmla="*/ 0 w 70"/>
                <a:gd name="T55" fmla="*/ 59657 h 114"/>
                <a:gd name="T56" fmla="*/ 6350 w 70"/>
                <a:gd name="T57" fmla="*/ 49129 h 114"/>
                <a:gd name="T58" fmla="*/ 22225 w 70"/>
                <a:gd name="T59" fmla="*/ 38601 h 114"/>
                <a:gd name="T60" fmla="*/ 19050 w 70"/>
                <a:gd name="T61" fmla="*/ 24564 h 114"/>
                <a:gd name="T62" fmla="*/ 25400 w 70"/>
                <a:gd name="T63" fmla="*/ 14037 h 114"/>
                <a:gd name="T64" fmla="*/ 34925 w 70"/>
                <a:gd name="T65" fmla="*/ 0 h 114"/>
                <a:gd name="T66" fmla="*/ 44450 w 70"/>
                <a:gd name="T67" fmla="*/ 3509 h 114"/>
                <a:gd name="T68" fmla="*/ 53975 w 70"/>
                <a:gd name="T69" fmla="*/ 10528 h 114"/>
                <a:gd name="T70" fmla="*/ 66675 w 70"/>
                <a:gd name="T71" fmla="*/ 21055 h 114"/>
                <a:gd name="T72" fmla="*/ 69850 w 70"/>
                <a:gd name="T73" fmla="*/ 28074 h 114"/>
                <a:gd name="T74" fmla="*/ 69850 w 70"/>
                <a:gd name="T75" fmla="*/ 38601 h 114"/>
                <a:gd name="T76" fmla="*/ 66675 w 70"/>
                <a:gd name="T77" fmla="*/ 52638 h 11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70" h="114">
                  <a:moveTo>
                    <a:pt x="42" y="30"/>
                  </a:moveTo>
                  <a:lnTo>
                    <a:pt x="50" y="24"/>
                  </a:lnTo>
                  <a:lnTo>
                    <a:pt x="58" y="30"/>
                  </a:lnTo>
                  <a:lnTo>
                    <a:pt x="66" y="40"/>
                  </a:lnTo>
                  <a:lnTo>
                    <a:pt x="64" y="48"/>
                  </a:lnTo>
                  <a:lnTo>
                    <a:pt x="60" y="54"/>
                  </a:lnTo>
                  <a:lnTo>
                    <a:pt x="54" y="62"/>
                  </a:lnTo>
                  <a:lnTo>
                    <a:pt x="52" y="72"/>
                  </a:lnTo>
                  <a:lnTo>
                    <a:pt x="56" y="76"/>
                  </a:lnTo>
                  <a:lnTo>
                    <a:pt x="60" y="82"/>
                  </a:lnTo>
                  <a:lnTo>
                    <a:pt x="64" y="86"/>
                  </a:lnTo>
                  <a:lnTo>
                    <a:pt x="66" y="90"/>
                  </a:lnTo>
                  <a:lnTo>
                    <a:pt x="70" y="100"/>
                  </a:lnTo>
                  <a:lnTo>
                    <a:pt x="66" y="104"/>
                  </a:lnTo>
                  <a:lnTo>
                    <a:pt x="58" y="108"/>
                  </a:lnTo>
                  <a:lnTo>
                    <a:pt x="52" y="112"/>
                  </a:lnTo>
                  <a:lnTo>
                    <a:pt x="42" y="114"/>
                  </a:lnTo>
                  <a:lnTo>
                    <a:pt x="34" y="114"/>
                  </a:lnTo>
                  <a:lnTo>
                    <a:pt x="26" y="106"/>
                  </a:lnTo>
                  <a:lnTo>
                    <a:pt x="20" y="98"/>
                  </a:lnTo>
                  <a:lnTo>
                    <a:pt x="20" y="90"/>
                  </a:lnTo>
                  <a:lnTo>
                    <a:pt x="20" y="78"/>
                  </a:lnTo>
                  <a:lnTo>
                    <a:pt x="26" y="72"/>
                  </a:lnTo>
                  <a:lnTo>
                    <a:pt x="22" y="62"/>
                  </a:lnTo>
                  <a:lnTo>
                    <a:pt x="18" y="50"/>
                  </a:lnTo>
                  <a:lnTo>
                    <a:pt x="6" y="50"/>
                  </a:lnTo>
                  <a:lnTo>
                    <a:pt x="2" y="42"/>
                  </a:lnTo>
                  <a:lnTo>
                    <a:pt x="0" y="34"/>
                  </a:lnTo>
                  <a:lnTo>
                    <a:pt x="4" y="28"/>
                  </a:lnTo>
                  <a:lnTo>
                    <a:pt x="14" y="22"/>
                  </a:lnTo>
                  <a:lnTo>
                    <a:pt x="12" y="14"/>
                  </a:lnTo>
                  <a:lnTo>
                    <a:pt x="16" y="8"/>
                  </a:lnTo>
                  <a:lnTo>
                    <a:pt x="22" y="0"/>
                  </a:lnTo>
                  <a:lnTo>
                    <a:pt x="28" y="2"/>
                  </a:lnTo>
                  <a:lnTo>
                    <a:pt x="34" y="6"/>
                  </a:lnTo>
                  <a:lnTo>
                    <a:pt x="42" y="12"/>
                  </a:lnTo>
                  <a:lnTo>
                    <a:pt x="44" y="16"/>
                  </a:lnTo>
                  <a:lnTo>
                    <a:pt x="44" y="22"/>
                  </a:lnTo>
                  <a:lnTo>
                    <a:pt x="42" y="30"/>
                  </a:lnTo>
                  <a:close/>
                </a:path>
              </a:pathLst>
            </a:custGeom>
            <a:solidFill>
              <a:srgbClr val="FFFFFF"/>
            </a:solidFill>
            <a:ln w="7938">
              <a:solidFill>
                <a:schemeClr val="tx1"/>
              </a:solidFill>
              <a:prstDash val="solid"/>
              <a:round/>
              <a:headEnd/>
              <a:tailEnd/>
            </a:ln>
          </p:spPr>
          <p:txBody>
            <a:bodyPr/>
            <a:lstStyle/>
            <a:p>
              <a:endParaRPr lang="en-GB"/>
            </a:p>
          </p:txBody>
        </p:sp>
        <p:sp>
          <p:nvSpPr>
            <p:cNvPr id="2078" name="Freeform 79"/>
            <p:cNvSpPr>
              <a:spLocks/>
            </p:cNvSpPr>
            <p:nvPr/>
          </p:nvSpPr>
          <p:spPr bwMode="auto">
            <a:xfrm>
              <a:off x="2911475" y="4298950"/>
              <a:ext cx="76200" cy="106363"/>
            </a:xfrm>
            <a:custGeom>
              <a:avLst/>
              <a:gdLst>
                <a:gd name="T0" fmla="*/ 9525 w 48"/>
                <a:gd name="T1" fmla="*/ 0 h 60"/>
                <a:gd name="T2" fmla="*/ 25400 w 48"/>
                <a:gd name="T3" fmla="*/ 3545 h 60"/>
                <a:gd name="T4" fmla="*/ 44450 w 48"/>
                <a:gd name="T5" fmla="*/ 10636 h 60"/>
                <a:gd name="T6" fmla="*/ 60325 w 48"/>
                <a:gd name="T7" fmla="*/ 21272 h 60"/>
                <a:gd name="T8" fmla="*/ 69850 w 48"/>
                <a:gd name="T9" fmla="*/ 35454 h 60"/>
                <a:gd name="T10" fmla="*/ 76200 w 48"/>
                <a:gd name="T11" fmla="*/ 46090 h 60"/>
                <a:gd name="T12" fmla="*/ 66675 w 48"/>
                <a:gd name="T13" fmla="*/ 60272 h 60"/>
                <a:gd name="T14" fmla="*/ 57150 w 48"/>
                <a:gd name="T15" fmla="*/ 81544 h 60"/>
                <a:gd name="T16" fmla="*/ 47625 w 48"/>
                <a:gd name="T17" fmla="*/ 106362 h 60"/>
                <a:gd name="T18" fmla="*/ 38100 w 48"/>
                <a:gd name="T19" fmla="*/ 99271 h 60"/>
                <a:gd name="T20" fmla="*/ 22225 w 48"/>
                <a:gd name="T21" fmla="*/ 95726 h 60"/>
                <a:gd name="T22" fmla="*/ 12700 w 48"/>
                <a:gd name="T23" fmla="*/ 102817 h 60"/>
                <a:gd name="T24" fmla="*/ 3175 w 48"/>
                <a:gd name="T25" fmla="*/ 102817 h 60"/>
                <a:gd name="T26" fmla="*/ 3175 w 48"/>
                <a:gd name="T27" fmla="*/ 88635 h 60"/>
                <a:gd name="T28" fmla="*/ 9525 w 48"/>
                <a:gd name="T29" fmla="*/ 63817 h 60"/>
                <a:gd name="T30" fmla="*/ 15875 w 48"/>
                <a:gd name="T31" fmla="*/ 49636 h 60"/>
                <a:gd name="T32" fmla="*/ 6350 w 48"/>
                <a:gd name="T33" fmla="*/ 42545 h 60"/>
                <a:gd name="T34" fmla="*/ 0 w 48"/>
                <a:gd name="T35" fmla="*/ 31909 h 60"/>
                <a:gd name="T36" fmla="*/ 0 w 48"/>
                <a:gd name="T37" fmla="*/ 21272 h 60"/>
                <a:gd name="T38" fmla="*/ 3175 w 48"/>
                <a:gd name="T39" fmla="*/ 10636 h 60"/>
                <a:gd name="T40" fmla="*/ 9525 w 48"/>
                <a:gd name="T41" fmla="*/ 0 h 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8" h="60">
                  <a:moveTo>
                    <a:pt x="6" y="0"/>
                  </a:moveTo>
                  <a:lnTo>
                    <a:pt x="16" y="2"/>
                  </a:lnTo>
                  <a:lnTo>
                    <a:pt x="28" y="6"/>
                  </a:lnTo>
                  <a:lnTo>
                    <a:pt x="38" y="12"/>
                  </a:lnTo>
                  <a:lnTo>
                    <a:pt x="44" y="20"/>
                  </a:lnTo>
                  <a:lnTo>
                    <a:pt x="48" y="26"/>
                  </a:lnTo>
                  <a:lnTo>
                    <a:pt x="42" y="34"/>
                  </a:lnTo>
                  <a:lnTo>
                    <a:pt x="36" y="46"/>
                  </a:lnTo>
                  <a:lnTo>
                    <a:pt x="30" y="60"/>
                  </a:lnTo>
                  <a:lnTo>
                    <a:pt x="24" y="56"/>
                  </a:lnTo>
                  <a:lnTo>
                    <a:pt x="14" y="54"/>
                  </a:lnTo>
                  <a:lnTo>
                    <a:pt x="8" y="58"/>
                  </a:lnTo>
                  <a:lnTo>
                    <a:pt x="2" y="58"/>
                  </a:lnTo>
                  <a:lnTo>
                    <a:pt x="2" y="50"/>
                  </a:lnTo>
                  <a:lnTo>
                    <a:pt x="6" y="36"/>
                  </a:lnTo>
                  <a:lnTo>
                    <a:pt x="10" y="28"/>
                  </a:lnTo>
                  <a:lnTo>
                    <a:pt x="4" y="24"/>
                  </a:lnTo>
                  <a:lnTo>
                    <a:pt x="0" y="18"/>
                  </a:lnTo>
                  <a:lnTo>
                    <a:pt x="0" y="12"/>
                  </a:lnTo>
                  <a:lnTo>
                    <a:pt x="2" y="6"/>
                  </a:lnTo>
                  <a:lnTo>
                    <a:pt x="6" y="0"/>
                  </a:lnTo>
                  <a:close/>
                </a:path>
              </a:pathLst>
            </a:custGeom>
            <a:solidFill>
              <a:srgbClr val="FFFFFF"/>
            </a:solidFill>
            <a:ln w="7938">
              <a:solidFill>
                <a:schemeClr val="tx1"/>
              </a:solidFill>
              <a:prstDash val="solid"/>
              <a:round/>
              <a:headEnd/>
              <a:tailEnd/>
            </a:ln>
          </p:spPr>
          <p:txBody>
            <a:bodyPr/>
            <a:lstStyle/>
            <a:p>
              <a:endParaRPr lang="en-GB"/>
            </a:p>
          </p:txBody>
        </p:sp>
        <p:sp>
          <p:nvSpPr>
            <p:cNvPr id="2079" name="Freeform 80"/>
            <p:cNvSpPr>
              <a:spLocks/>
            </p:cNvSpPr>
            <p:nvPr/>
          </p:nvSpPr>
          <p:spPr bwMode="auto">
            <a:xfrm>
              <a:off x="2825750" y="4295775"/>
              <a:ext cx="101600" cy="112713"/>
            </a:xfrm>
            <a:custGeom>
              <a:avLst/>
              <a:gdLst>
                <a:gd name="T0" fmla="*/ 22225 w 64"/>
                <a:gd name="T1" fmla="*/ 0 h 64"/>
                <a:gd name="T2" fmla="*/ 34925 w 64"/>
                <a:gd name="T3" fmla="*/ 0 h 64"/>
                <a:gd name="T4" fmla="*/ 50800 w 64"/>
                <a:gd name="T5" fmla="*/ 3522 h 64"/>
                <a:gd name="T6" fmla="*/ 57150 w 64"/>
                <a:gd name="T7" fmla="*/ 3522 h 64"/>
                <a:gd name="T8" fmla="*/ 66675 w 64"/>
                <a:gd name="T9" fmla="*/ 3522 h 64"/>
                <a:gd name="T10" fmla="*/ 76200 w 64"/>
                <a:gd name="T11" fmla="*/ 3522 h 64"/>
                <a:gd name="T12" fmla="*/ 85725 w 64"/>
                <a:gd name="T13" fmla="*/ 3522 h 64"/>
                <a:gd name="T14" fmla="*/ 95250 w 64"/>
                <a:gd name="T15" fmla="*/ 3522 h 64"/>
                <a:gd name="T16" fmla="*/ 85725 w 64"/>
                <a:gd name="T17" fmla="*/ 24656 h 64"/>
                <a:gd name="T18" fmla="*/ 85725 w 64"/>
                <a:gd name="T19" fmla="*/ 35223 h 64"/>
                <a:gd name="T20" fmla="*/ 92075 w 64"/>
                <a:gd name="T21" fmla="*/ 45789 h 64"/>
                <a:gd name="T22" fmla="*/ 101600 w 64"/>
                <a:gd name="T23" fmla="*/ 52834 h 64"/>
                <a:gd name="T24" fmla="*/ 88900 w 64"/>
                <a:gd name="T25" fmla="*/ 91579 h 64"/>
                <a:gd name="T26" fmla="*/ 88900 w 64"/>
                <a:gd name="T27" fmla="*/ 105668 h 64"/>
                <a:gd name="T28" fmla="*/ 79375 w 64"/>
                <a:gd name="T29" fmla="*/ 102145 h 64"/>
                <a:gd name="T30" fmla="*/ 66675 w 64"/>
                <a:gd name="T31" fmla="*/ 98623 h 64"/>
                <a:gd name="T32" fmla="*/ 57150 w 64"/>
                <a:gd name="T33" fmla="*/ 95101 h 64"/>
                <a:gd name="T34" fmla="*/ 50800 w 64"/>
                <a:gd name="T35" fmla="*/ 95101 h 64"/>
                <a:gd name="T36" fmla="*/ 50800 w 64"/>
                <a:gd name="T37" fmla="*/ 105668 h 64"/>
                <a:gd name="T38" fmla="*/ 47625 w 64"/>
                <a:gd name="T39" fmla="*/ 112712 h 64"/>
                <a:gd name="T40" fmla="*/ 44450 w 64"/>
                <a:gd name="T41" fmla="*/ 112712 h 64"/>
                <a:gd name="T42" fmla="*/ 34925 w 64"/>
                <a:gd name="T43" fmla="*/ 112712 h 64"/>
                <a:gd name="T44" fmla="*/ 28575 w 64"/>
                <a:gd name="T45" fmla="*/ 105668 h 64"/>
                <a:gd name="T46" fmla="*/ 19050 w 64"/>
                <a:gd name="T47" fmla="*/ 81012 h 64"/>
                <a:gd name="T48" fmla="*/ 0 w 64"/>
                <a:gd name="T49" fmla="*/ 56356 h 64"/>
                <a:gd name="T50" fmla="*/ 3175 w 64"/>
                <a:gd name="T51" fmla="*/ 38745 h 64"/>
                <a:gd name="T52" fmla="*/ 12700 w 64"/>
                <a:gd name="T53" fmla="*/ 24656 h 64"/>
                <a:gd name="T54" fmla="*/ 19050 w 64"/>
                <a:gd name="T55" fmla="*/ 14089 h 64"/>
                <a:gd name="T56" fmla="*/ 22225 w 64"/>
                <a:gd name="T57" fmla="*/ 0 h 6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4" h="64">
                  <a:moveTo>
                    <a:pt x="14" y="0"/>
                  </a:moveTo>
                  <a:lnTo>
                    <a:pt x="22" y="0"/>
                  </a:lnTo>
                  <a:lnTo>
                    <a:pt x="32" y="2"/>
                  </a:lnTo>
                  <a:lnTo>
                    <a:pt x="36" y="2"/>
                  </a:lnTo>
                  <a:lnTo>
                    <a:pt x="42" y="2"/>
                  </a:lnTo>
                  <a:lnTo>
                    <a:pt x="48" y="2"/>
                  </a:lnTo>
                  <a:lnTo>
                    <a:pt x="54" y="2"/>
                  </a:lnTo>
                  <a:lnTo>
                    <a:pt x="60" y="2"/>
                  </a:lnTo>
                  <a:lnTo>
                    <a:pt x="54" y="14"/>
                  </a:lnTo>
                  <a:lnTo>
                    <a:pt x="54" y="20"/>
                  </a:lnTo>
                  <a:lnTo>
                    <a:pt x="58" y="26"/>
                  </a:lnTo>
                  <a:lnTo>
                    <a:pt x="64" y="30"/>
                  </a:lnTo>
                  <a:lnTo>
                    <a:pt x="56" y="52"/>
                  </a:lnTo>
                  <a:lnTo>
                    <a:pt x="56" y="60"/>
                  </a:lnTo>
                  <a:lnTo>
                    <a:pt x="50" y="58"/>
                  </a:lnTo>
                  <a:lnTo>
                    <a:pt x="42" y="56"/>
                  </a:lnTo>
                  <a:lnTo>
                    <a:pt x="36" y="54"/>
                  </a:lnTo>
                  <a:lnTo>
                    <a:pt x="32" y="54"/>
                  </a:lnTo>
                  <a:lnTo>
                    <a:pt x="32" y="60"/>
                  </a:lnTo>
                  <a:lnTo>
                    <a:pt x="30" y="64"/>
                  </a:lnTo>
                  <a:lnTo>
                    <a:pt x="28" y="64"/>
                  </a:lnTo>
                  <a:lnTo>
                    <a:pt x="22" y="64"/>
                  </a:lnTo>
                  <a:lnTo>
                    <a:pt x="18" y="60"/>
                  </a:lnTo>
                  <a:lnTo>
                    <a:pt x="12" y="46"/>
                  </a:lnTo>
                  <a:lnTo>
                    <a:pt x="0" y="32"/>
                  </a:lnTo>
                  <a:lnTo>
                    <a:pt x="2" y="22"/>
                  </a:lnTo>
                  <a:lnTo>
                    <a:pt x="8" y="14"/>
                  </a:lnTo>
                  <a:lnTo>
                    <a:pt x="12" y="8"/>
                  </a:lnTo>
                  <a:lnTo>
                    <a:pt x="14" y="0"/>
                  </a:lnTo>
                  <a:close/>
                </a:path>
              </a:pathLst>
            </a:custGeom>
            <a:solidFill>
              <a:srgbClr val="FFFFFF"/>
            </a:solidFill>
            <a:ln w="7938">
              <a:solidFill>
                <a:schemeClr val="tx1"/>
              </a:solidFill>
              <a:prstDash val="solid"/>
              <a:round/>
              <a:headEnd/>
              <a:tailEnd/>
            </a:ln>
          </p:spPr>
          <p:txBody>
            <a:bodyPr/>
            <a:lstStyle/>
            <a:p>
              <a:endParaRPr lang="en-GB"/>
            </a:p>
          </p:txBody>
        </p:sp>
        <p:sp>
          <p:nvSpPr>
            <p:cNvPr id="2080" name="Freeform 81"/>
            <p:cNvSpPr>
              <a:spLocks/>
            </p:cNvSpPr>
            <p:nvPr/>
          </p:nvSpPr>
          <p:spPr bwMode="auto">
            <a:xfrm>
              <a:off x="2238375" y="4460875"/>
              <a:ext cx="314325" cy="511175"/>
            </a:xfrm>
            <a:custGeom>
              <a:avLst/>
              <a:gdLst>
                <a:gd name="T0" fmla="*/ 9525 w 198"/>
                <a:gd name="T1" fmla="*/ 105036 h 292"/>
                <a:gd name="T2" fmla="*/ 25400 w 198"/>
                <a:gd name="T3" fmla="*/ 94532 h 292"/>
                <a:gd name="T4" fmla="*/ 38100 w 198"/>
                <a:gd name="T5" fmla="*/ 119041 h 292"/>
                <a:gd name="T6" fmla="*/ 69850 w 198"/>
                <a:gd name="T7" fmla="*/ 122542 h 292"/>
                <a:gd name="T8" fmla="*/ 85725 w 198"/>
                <a:gd name="T9" fmla="*/ 91031 h 292"/>
                <a:gd name="T10" fmla="*/ 114300 w 198"/>
                <a:gd name="T11" fmla="*/ 70024 h 292"/>
                <a:gd name="T12" fmla="*/ 133350 w 198"/>
                <a:gd name="T13" fmla="*/ 59520 h 292"/>
                <a:gd name="T14" fmla="*/ 149225 w 198"/>
                <a:gd name="T15" fmla="*/ 31511 h 292"/>
                <a:gd name="T16" fmla="*/ 165100 w 198"/>
                <a:gd name="T17" fmla="*/ 3501 h 292"/>
                <a:gd name="T18" fmla="*/ 180975 w 198"/>
                <a:gd name="T19" fmla="*/ 24508 h 292"/>
                <a:gd name="T20" fmla="*/ 200025 w 198"/>
                <a:gd name="T21" fmla="*/ 45516 h 292"/>
                <a:gd name="T22" fmla="*/ 273050 w 198"/>
                <a:gd name="T23" fmla="*/ 63022 h 292"/>
                <a:gd name="T24" fmla="*/ 279400 w 198"/>
                <a:gd name="T25" fmla="*/ 84029 h 292"/>
                <a:gd name="T26" fmla="*/ 273050 w 198"/>
                <a:gd name="T27" fmla="*/ 112038 h 292"/>
                <a:gd name="T28" fmla="*/ 273050 w 198"/>
                <a:gd name="T29" fmla="*/ 119041 h 292"/>
                <a:gd name="T30" fmla="*/ 225425 w 198"/>
                <a:gd name="T31" fmla="*/ 133046 h 292"/>
                <a:gd name="T32" fmla="*/ 206375 w 198"/>
                <a:gd name="T33" fmla="*/ 171559 h 292"/>
                <a:gd name="T34" fmla="*/ 184150 w 198"/>
                <a:gd name="T35" fmla="*/ 203070 h 292"/>
                <a:gd name="T36" fmla="*/ 196850 w 198"/>
                <a:gd name="T37" fmla="*/ 241583 h 292"/>
                <a:gd name="T38" fmla="*/ 228600 w 198"/>
                <a:gd name="T39" fmla="*/ 276595 h 292"/>
                <a:gd name="T40" fmla="*/ 257175 w 198"/>
                <a:gd name="T41" fmla="*/ 273093 h 292"/>
                <a:gd name="T42" fmla="*/ 273050 w 198"/>
                <a:gd name="T43" fmla="*/ 269592 h 292"/>
                <a:gd name="T44" fmla="*/ 269875 w 198"/>
                <a:gd name="T45" fmla="*/ 301103 h 292"/>
                <a:gd name="T46" fmla="*/ 298450 w 198"/>
                <a:gd name="T47" fmla="*/ 304604 h 292"/>
                <a:gd name="T48" fmla="*/ 314325 w 198"/>
                <a:gd name="T49" fmla="*/ 364125 h 292"/>
                <a:gd name="T50" fmla="*/ 311150 w 198"/>
                <a:gd name="T51" fmla="*/ 399137 h 292"/>
                <a:gd name="T52" fmla="*/ 301625 w 198"/>
                <a:gd name="T53" fmla="*/ 420144 h 292"/>
                <a:gd name="T54" fmla="*/ 304800 w 198"/>
                <a:gd name="T55" fmla="*/ 448153 h 292"/>
                <a:gd name="T56" fmla="*/ 307975 w 198"/>
                <a:gd name="T57" fmla="*/ 469161 h 292"/>
                <a:gd name="T58" fmla="*/ 292100 w 198"/>
                <a:gd name="T59" fmla="*/ 493669 h 292"/>
                <a:gd name="T60" fmla="*/ 276225 w 198"/>
                <a:gd name="T61" fmla="*/ 511175 h 292"/>
                <a:gd name="T62" fmla="*/ 222250 w 198"/>
                <a:gd name="T63" fmla="*/ 469161 h 292"/>
                <a:gd name="T64" fmla="*/ 158750 w 198"/>
                <a:gd name="T65" fmla="*/ 434149 h 292"/>
                <a:gd name="T66" fmla="*/ 120650 w 198"/>
                <a:gd name="T67" fmla="*/ 388633 h 292"/>
                <a:gd name="T68" fmla="*/ 114300 w 198"/>
                <a:gd name="T69" fmla="*/ 346619 h 292"/>
                <a:gd name="T70" fmla="*/ 88900 w 198"/>
                <a:gd name="T71" fmla="*/ 301103 h 292"/>
                <a:gd name="T72" fmla="*/ 57150 w 198"/>
                <a:gd name="T73" fmla="*/ 231079 h 292"/>
                <a:gd name="T74" fmla="*/ 25400 w 198"/>
                <a:gd name="T75" fmla="*/ 178561 h 292"/>
                <a:gd name="T76" fmla="*/ 9525 w 198"/>
                <a:gd name="T77" fmla="*/ 147050 h 292"/>
                <a:gd name="T78" fmla="*/ 3175 w 198"/>
                <a:gd name="T79" fmla="*/ 119041 h 29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98" h="292">
                  <a:moveTo>
                    <a:pt x="2" y="68"/>
                  </a:moveTo>
                  <a:lnTo>
                    <a:pt x="6" y="60"/>
                  </a:lnTo>
                  <a:lnTo>
                    <a:pt x="10" y="54"/>
                  </a:lnTo>
                  <a:lnTo>
                    <a:pt x="16" y="54"/>
                  </a:lnTo>
                  <a:lnTo>
                    <a:pt x="16" y="66"/>
                  </a:lnTo>
                  <a:lnTo>
                    <a:pt x="24" y="68"/>
                  </a:lnTo>
                  <a:lnTo>
                    <a:pt x="34" y="78"/>
                  </a:lnTo>
                  <a:lnTo>
                    <a:pt x="44" y="70"/>
                  </a:lnTo>
                  <a:lnTo>
                    <a:pt x="48" y="60"/>
                  </a:lnTo>
                  <a:lnTo>
                    <a:pt x="54" y="52"/>
                  </a:lnTo>
                  <a:lnTo>
                    <a:pt x="60" y="46"/>
                  </a:lnTo>
                  <a:lnTo>
                    <a:pt x="72" y="40"/>
                  </a:lnTo>
                  <a:lnTo>
                    <a:pt x="80" y="36"/>
                  </a:lnTo>
                  <a:lnTo>
                    <a:pt x="84" y="34"/>
                  </a:lnTo>
                  <a:lnTo>
                    <a:pt x="90" y="26"/>
                  </a:lnTo>
                  <a:lnTo>
                    <a:pt x="94" y="18"/>
                  </a:lnTo>
                  <a:lnTo>
                    <a:pt x="96" y="0"/>
                  </a:lnTo>
                  <a:lnTo>
                    <a:pt x="104" y="2"/>
                  </a:lnTo>
                  <a:lnTo>
                    <a:pt x="110" y="10"/>
                  </a:lnTo>
                  <a:lnTo>
                    <a:pt x="114" y="14"/>
                  </a:lnTo>
                  <a:lnTo>
                    <a:pt x="120" y="20"/>
                  </a:lnTo>
                  <a:lnTo>
                    <a:pt x="126" y="26"/>
                  </a:lnTo>
                  <a:lnTo>
                    <a:pt x="130" y="34"/>
                  </a:lnTo>
                  <a:lnTo>
                    <a:pt x="172" y="36"/>
                  </a:lnTo>
                  <a:lnTo>
                    <a:pt x="174" y="42"/>
                  </a:lnTo>
                  <a:lnTo>
                    <a:pt x="176" y="48"/>
                  </a:lnTo>
                  <a:lnTo>
                    <a:pt x="172" y="54"/>
                  </a:lnTo>
                  <a:lnTo>
                    <a:pt x="172" y="64"/>
                  </a:lnTo>
                  <a:lnTo>
                    <a:pt x="178" y="68"/>
                  </a:lnTo>
                  <a:lnTo>
                    <a:pt x="172" y="68"/>
                  </a:lnTo>
                  <a:lnTo>
                    <a:pt x="156" y="70"/>
                  </a:lnTo>
                  <a:lnTo>
                    <a:pt x="142" y="76"/>
                  </a:lnTo>
                  <a:lnTo>
                    <a:pt x="132" y="88"/>
                  </a:lnTo>
                  <a:lnTo>
                    <a:pt x="130" y="98"/>
                  </a:lnTo>
                  <a:lnTo>
                    <a:pt x="124" y="104"/>
                  </a:lnTo>
                  <a:lnTo>
                    <a:pt x="116" y="116"/>
                  </a:lnTo>
                  <a:lnTo>
                    <a:pt x="120" y="126"/>
                  </a:lnTo>
                  <a:lnTo>
                    <a:pt x="124" y="138"/>
                  </a:lnTo>
                  <a:lnTo>
                    <a:pt x="134" y="148"/>
                  </a:lnTo>
                  <a:lnTo>
                    <a:pt x="144" y="158"/>
                  </a:lnTo>
                  <a:lnTo>
                    <a:pt x="152" y="160"/>
                  </a:lnTo>
                  <a:lnTo>
                    <a:pt x="162" y="156"/>
                  </a:lnTo>
                  <a:lnTo>
                    <a:pt x="170" y="148"/>
                  </a:lnTo>
                  <a:lnTo>
                    <a:pt x="172" y="154"/>
                  </a:lnTo>
                  <a:lnTo>
                    <a:pt x="168" y="166"/>
                  </a:lnTo>
                  <a:lnTo>
                    <a:pt x="170" y="172"/>
                  </a:lnTo>
                  <a:lnTo>
                    <a:pt x="176" y="172"/>
                  </a:lnTo>
                  <a:lnTo>
                    <a:pt x="188" y="174"/>
                  </a:lnTo>
                  <a:lnTo>
                    <a:pt x="198" y="200"/>
                  </a:lnTo>
                  <a:lnTo>
                    <a:pt x="198" y="208"/>
                  </a:lnTo>
                  <a:lnTo>
                    <a:pt x="196" y="222"/>
                  </a:lnTo>
                  <a:lnTo>
                    <a:pt x="196" y="228"/>
                  </a:lnTo>
                  <a:lnTo>
                    <a:pt x="194" y="230"/>
                  </a:lnTo>
                  <a:lnTo>
                    <a:pt x="190" y="240"/>
                  </a:lnTo>
                  <a:lnTo>
                    <a:pt x="188" y="250"/>
                  </a:lnTo>
                  <a:lnTo>
                    <a:pt x="192" y="256"/>
                  </a:lnTo>
                  <a:lnTo>
                    <a:pt x="198" y="262"/>
                  </a:lnTo>
                  <a:lnTo>
                    <a:pt x="194" y="268"/>
                  </a:lnTo>
                  <a:lnTo>
                    <a:pt x="186" y="276"/>
                  </a:lnTo>
                  <a:lnTo>
                    <a:pt x="184" y="282"/>
                  </a:lnTo>
                  <a:lnTo>
                    <a:pt x="180" y="290"/>
                  </a:lnTo>
                  <a:lnTo>
                    <a:pt x="174" y="292"/>
                  </a:lnTo>
                  <a:lnTo>
                    <a:pt x="158" y="278"/>
                  </a:lnTo>
                  <a:lnTo>
                    <a:pt x="140" y="268"/>
                  </a:lnTo>
                  <a:lnTo>
                    <a:pt x="118" y="258"/>
                  </a:lnTo>
                  <a:lnTo>
                    <a:pt x="100" y="248"/>
                  </a:lnTo>
                  <a:lnTo>
                    <a:pt x="90" y="236"/>
                  </a:lnTo>
                  <a:lnTo>
                    <a:pt x="76" y="222"/>
                  </a:lnTo>
                  <a:lnTo>
                    <a:pt x="82" y="214"/>
                  </a:lnTo>
                  <a:lnTo>
                    <a:pt x="72" y="198"/>
                  </a:lnTo>
                  <a:lnTo>
                    <a:pt x="64" y="186"/>
                  </a:lnTo>
                  <a:lnTo>
                    <a:pt x="56" y="172"/>
                  </a:lnTo>
                  <a:lnTo>
                    <a:pt x="48" y="152"/>
                  </a:lnTo>
                  <a:lnTo>
                    <a:pt x="36" y="132"/>
                  </a:lnTo>
                  <a:lnTo>
                    <a:pt x="26" y="112"/>
                  </a:lnTo>
                  <a:lnTo>
                    <a:pt x="16" y="102"/>
                  </a:lnTo>
                  <a:lnTo>
                    <a:pt x="4" y="96"/>
                  </a:lnTo>
                  <a:lnTo>
                    <a:pt x="6" y="84"/>
                  </a:lnTo>
                  <a:lnTo>
                    <a:pt x="0" y="78"/>
                  </a:lnTo>
                  <a:lnTo>
                    <a:pt x="2" y="68"/>
                  </a:lnTo>
                  <a:close/>
                </a:path>
              </a:pathLst>
            </a:custGeom>
            <a:solidFill>
              <a:srgbClr val="FFFFFF"/>
            </a:solidFill>
            <a:ln w="7938">
              <a:solidFill>
                <a:schemeClr val="tx1"/>
              </a:solidFill>
              <a:prstDash val="solid"/>
              <a:round/>
              <a:headEnd/>
              <a:tailEnd/>
            </a:ln>
          </p:spPr>
          <p:txBody>
            <a:bodyPr/>
            <a:lstStyle/>
            <a:p>
              <a:endParaRPr lang="en-GB"/>
            </a:p>
          </p:txBody>
        </p:sp>
        <p:sp>
          <p:nvSpPr>
            <p:cNvPr id="2081" name="Freeform 82"/>
            <p:cNvSpPr>
              <a:spLocks/>
            </p:cNvSpPr>
            <p:nvPr/>
          </p:nvSpPr>
          <p:spPr bwMode="auto">
            <a:xfrm>
              <a:off x="2536825" y="4733925"/>
              <a:ext cx="298450" cy="374650"/>
            </a:xfrm>
            <a:custGeom>
              <a:avLst/>
              <a:gdLst>
                <a:gd name="T0" fmla="*/ 85725 w 188"/>
                <a:gd name="T1" fmla="*/ 0 h 214"/>
                <a:gd name="T2" fmla="*/ 107950 w 188"/>
                <a:gd name="T3" fmla="*/ 49020 h 214"/>
                <a:gd name="T4" fmla="*/ 158750 w 188"/>
                <a:gd name="T5" fmla="*/ 77031 h 214"/>
                <a:gd name="T6" fmla="*/ 193675 w 188"/>
                <a:gd name="T7" fmla="*/ 98039 h 214"/>
                <a:gd name="T8" fmla="*/ 231775 w 188"/>
                <a:gd name="T9" fmla="*/ 129552 h 214"/>
                <a:gd name="T10" fmla="*/ 231775 w 188"/>
                <a:gd name="T11" fmla="*/ 157563 h 214"/>
                <a:gd name="T12" fmla="*/ 254000 w 188"/>
                <a:gd name="T13" fmla="*/ 178571 h 214"/>
                <a:gd name="T14" fmla="*/ 276225 w 188"/>
                <a:gd name="T15" fmla="*/ 192577 h 214"/>
                <a:gd name="T16" fmla="*/ 295275 w 188"/>
                <a:gd name="T17" fmla="*/ 220588 h 214"/>
                <a:gd name="T18" fmla="*/ 298450 w 188"/>
                <a:gd name="T19" fmla="*/ 248600 h 214"/>
                <a:gd name="T20" fmla="*/ 292100 w 188"/>
                <a:gd name="T21" fmla="*/ 283614 h 214"/>
                <a:gd name="T22" fmla="*/ 276225 w 188"/>
                <a:gd name="T23" fmla="*/ 280112 h 214"/>
                <a:gd name="T24" fmla="*/ 241300 w 188"/>
                <a:gd name="T25" fmla="*/ 266107 h 214"/>
                <a:gd name="T26" fmla="*/ 200025 w 188"/>
                <a:gd name="T27" fmla="*/ 276611 h 214"/>
                <a:gd name="T28" fmla="*/ 180975 w 188"/>
                <a:gd name="T29" fmla="*/ 304622 h 214"/>
                <a:gd name="T30" fmla="*/ 177800 w 188"/>
                <a:gd name="T31" fmla="*/ 339636 h 214"/>
                <a:gd name="T32" fmla="*/ 142875 w 188"/>
                <a:gd name="T33" fmla="*/ 346639 h 214"/>
                <a:gd name="T34" fmla="*/ 117475 w 188"/>
                <a:gd name="T35" fmla="*/ 350140 h 214"/>
                <a:gd name="T36" fmla="*/ 82550 w 188"/>
                <a:gd name="T37" fmla="*/ 343137 h 214"/>
                <a:gd name="T38" fmla="*/ 63500 w 188"/>
                <a:gd name="T39" fmla="*/ 367647 h 214"/>
                <a:gd name="T40" fmla="*/ 50800 w 188"/>
                <a:gd name="T41" fmla="*/ 374650 h 214"/>
                <a:gd name="T42" fmla="*/ 44450 w 188"/>
                <a:gd name="T43" fmla="*/ 374650 h 214"/>
                <a:gd name="T44" fmla="*/ 34925 w 188"/>
                <a:gd name="T45" fmla="*/ 325630 h 214"/>
                <a:gd name="T46" fmla="*/ 22225 w 188"/>
                <a:gd name="T47" fmla="*/ 273109 h 214"/>
                <a:gd name="T48" fmla="*/ 3175 w 188"/>
                <a:gd name="T49" fmla="*/ 220588 h 214"/>
                <a:gd name="T50" fmla="*/ 9525 w 188"/>
                <a:gd name="T51" fmla="*/ 196079 h 214"/>
                <a:gd name="T52" fmla="*/ 6350 w 188"/>
                <a:gd name="T53" fmla="*/ 175070 h 214"/>
                <a:gd name="T54" fmla="*/ 3175 w 188"/>
                <a:gd name="T55" fmla="*/ 147059 h 214"/>
                <a:gd name="T56" fmla="*/ 12700 w 188"/>
                <a:gd name="T57" fmla="*/ 126050 h 214"/>
                <a:gd name="T58" fmla="*/ 15875 w 188"/>
                <a:gd name="T59" fmla="*/ 77031 h 214"/>
                <a:gd name="T60" fmla="*/ 15875 w 188"/>
                <a:gd name="T61" fmla="*/ 31513 h 214"/>
                <a:gd name="T62" fmla="*/ 53975 w 188"/>
                <a:gd name="T63" fmla="*/ 17507 h 21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88" h="214">
                  <a:moveTo>
                    <a:pt x="42" y="4"/>
                  </a:moveTo>
                  <a:lnTo>
                    <a:pt x="54" y="0"/>
                  </a:lnTo>
                  <a:lnTo>
                    <a:pt x="66" y="0"/>
                  </a:lnTo>
                  <a:lnTo>
                    <a:pt x="68" y="28"/>
                  </a:lnTo>
                  <a:lnTo>
                    <a:pt x="80" y="40"/>
                  </a:lnTo>
                  <a:lnTo>
                    <a:pt x="100" y="44"/>
                  </a:lnTo>
                  <a:lnTo>
                    <a:pt x="104" y="50"/>
                  </a:lnTo>
                  <a:lnTo>
                    <a:pt x="122" y="56"/>
                  </a:lnTo>
                  <a:lnTo>
                    <a:pt x="142" y="62"/>
                  </a:lnTo>
                  <a:lnTo>
                    <a:pt x="146" y="74"/>
                  </a:lnTo>
                  <a:lnTo>
                    <a:pt x="148" y="82"/>
                  </a:lnTo>
                  <a:lnTo>
                    <a:pt x="146" y="90"/>
                  </a:lnTo>
                  <a:lnTo>
                    <a:pt x="148" y="102"/>
                  </a:lnTo>
                  <a:lnTo>
                    <a:pt x="160" y="102"/>
                  </a:lnTo>
                  <a:lnTo>
                    <a:pt x="176" y="102"/>
                  </a:lnTo>
                  <a:lnTo>
                    <a:pt x="174" y="110"/>
                  </a:lnTo>
                  <a:lnTo>
                    <a:pt x="176" y="122"/>
                  </a:lnTo>
                  <a:lnTo>
                    <a:pt x="186" y="126"/>
                  </a:lnTo>
                  <a:lnTo>
                    <a:pt x="188" y="136"/>
                  </a:lnTo>
                  <a:lnTo>
                    <a:pt x="188" y="142"/>
                  </a:lnTo>
                  <a:lnTo>
                    <a:pt x="180" y="156"/>
                  </a:lnTo>
                  <a:lnTo>
                    <a:pt x="184" y="162"/>
                  </a:lnTo>
                  <a:lnTo>
                    <a:pt x="180" y="166"/>
                  </a:lnTo>
                  <a:lnTo>
                    <a:pt x="174" y="160"/>
                  </a:lnTo>
                  <a:lnTo>
                    <a:pt x="164" y="154"/>
                  </a:lnTo>
                  <a:lnTo>
                    <a:pt x="152" y="152"/>
                  </a:lnTo>
                  <a:lnTo>
                    <a:pt x="136" y="154"/>
                  </a:lnTo>
                  <a:lnTo>
                    <a:pt x="126" y="158"/>
                  </a:lnTo>
                  <a:lnTo>
                    <a:pt x="120" y="160"/>
                  </a:lnTo>
                  <a:lnTo>
                    <a:pt x="114" y="174"/>
                  </a:lnTo>
                  <a:lnTo>
                    <a:pt x="114" y="184"/>
                  </a:lnTo>
                  <a:lnTo>
                    <a:pt x="112" y="194"/>
                  </a:lnTo>
                  <a:lnTo>
                    <a:pt x="108" y="198"/>
                  </a:lnTo>
                  <a:lnTo>
                    <a:pt x="90" y="198"/>
                  </a:lnTo>
                  <a:lnTo>
                    <a:pt x="84" y="212"/>
                  </a:lnTo>
                  <a:lnTo>
                    <a:pt x="74" y="200"/>
                  </a:lnTo>
                  <a:lnTo>
                    <a:pt x="60" y="202"/>
                  </a:lnTo>
                  <a:lnTo>
                    <a:pt x="52" y="196"/>
                  </a:lnTo>
                  <a:lnTo>
                    <a:pt x="44" y="202"/>
                  </a:lnTo>
                  <a:lnTo>
                    <a:pt x="40" y="210"/>
                  </a:lnTo>
                  <a:lnTo>
                    <a:pt x="38" y="214"/>
                  </a:lnTo>
                  <a:lnTo>
                    <a:pt x="32" y="214"/>
                  </a:lnTo>
                  <a:lnTo>
                    <a:pt x="30" y="214"/>
                  </a:lnTo>
                  <a:lnTo>
                    <a:pt x="28" y="214"/>
                  </a:lnTo>
                  <a:lnTo>
                    <a:pt x="26" y="200"/>
                  </a:lnTo>
                  <a:lnTo>
                    <a:pt x="22" y="186"/>
                  </a:lnTo>
                  <a:lnTo>
                    <a:pt x="14" y="174"/>
                  </a:lnTo>
                  <a:lnTo>
                    <a:pt x="14" y="156"/>
                  </a:lnTo>
                  <a:lnTo>
                    <a:pt x="8" y="144"/>
                  </a:lnTo>
                  <a:lnTo>
                    <a:pt x="2" y="126"/>
                  </a:lnTo>
                  <a:lnTo>
                    <a:pt x="0" y="118"/>
                  </a:lnTo>
                  <a:lnTo>
                    <a:pt x="6" y="112"/>
                  </a:lnTo>
                  <a:lnTo>
                    <a:pt x="10" y="106"/>
                  </a:lnTo>
                  <a:lnTo>
                    <a:pt x="4" y="100"/>
                  </a:lnTo>
                  <a:lnTo>
                    <a:pt x="0" y="94"/>
                  </a:lnTo>
                  <a:lnTo>
                    <a:pt x="2" y="84"/>
                  </a:lnTo>
                  <a:lnTo>
                    <a:pt x="6" y="74"/>
                  </a:lnTo>
                  <a:lnTo>
                    <a:pt x="8" y="72"/>
                  </a:lnTo>
                  <a:lnTo>
                    <a:pt x="8" y="66"/>
                  </a:lnTo>
                  <a:lnTo>
                    <a:pt x="10" y="44"/>
                  </a:lnTo>
                  <a:lnTo>
                    <a:pt x="0" y="18"/>
                  </a:lnTo>
                  <a:lnTo>
                    <a:pt x="10" y="18"/>
                  </a:lnTo>
                  <a:lnTo>
                    <a:pt x="20" y="16"/>
                  </a:lnTo>
                  <a:lnTo>
                    <a:pt x="34" y="10"/>
                  </a:lnTo>
                  <a:lnTo>
                    <a:pt x="42" y="4"/>
                  </a:lnTo>
                  <a:close/>
                </a:path>
              </a:pathLst>
            </a:custGeom>
            <a:solidFill>
              <a:srgbClr val="FFFFFF"/>
            </a:solidFill>
            <a:ln w="7938">
              <a:solidFill>
                <a:schemeClr val="tx1"/>
              </a:solidFill>
              <a:prstDash val="solid"/>
              <a:round/>
              <a:headEnd/>
              <a:tailEnd/>
            </a:ln>
          </p:spPr>
          <p:txBody>
            <a:bodyPr/>
            <a:lstStyle/>
            <a:p>
              <a:endParaRPr lang="en-GB"/>
            </a:p>
          </p:txBody>
        </p:sp>
        <p:sp>
          <p:nvSpPr>
            <p:cNvPr id="2082" name="Freeform 83"/>
            <p:cNvSpPr>
              <a:spLocks/>
            </p:cNvSpPr>
            <p:nvPr/>
          </p:nvSpPr>
          <p:spPr bwMode="auto">
            <a:xfrm>
              <a:off x="2708275" y="5000625"/>
              <a:ext cx="212725" cy="244475"/>
            </a:xfrm>
            <a:custGeom>
              <a:avLst/>
              <a:gdLst>
                <a:gd name="T0" fmla="*/ 171450 w 134"/>
                <a:gd name="T1" fmla="*/ 237490 h 140"/>
                <a:gd name="T2" fmla="*/ 149225 w 134"/>
                <a:gd name="T3" fmla="*/ 244475 h 140"/>
                <a:gd name="T4" fmla="*/ 114300 w 134"/>
                <a:gd name="T5" fmla="*/ 244475 h 140"/>
                <a:gd name="T6" fmla="*/ 104775 w 134"/>
                <a:gd name="T7" fmla="*/ 230505 h 140"/>
                <a:gd name="T8" fmla="*/ 114300 w 134"/>
                <a:gd name="T9" fmla="*/ 206058 h 140"/>
                <a:gd name="T10" fmla="*/ 127000 w 134"/>
                <a:gd name="T11" fmla="*/ 185103 h 140"/>
                <a:gd name="T12" fmla="*/ 117475 w 134"/>
                <a:gd name="T13" fmla="*/ 171133 h 140"/>
                <a:gd name="T14" fmla="*/ 85725 w 134"/>
                <a:gd name="T15" fmla="*/ 157163 h 140"/>
                <a:gd name="T16" fmla="*/ 60325 w 134"/>
                <a:gd name="T17" fmla="*/ 136208 h 140"/>
                <a:gd name="T18" fmla="*/ 47625 w 134"/>
                <a:gd name="T19" fmla="*/ 136208 h 140"/>
                <a:gd name="T20" fmla="*/ 31750 w 134"/>
                <a:gd name="T21" fmla="*/ 125730 h 140"/>
                <a:gd name="T22" fmla="*/ 12700 w 134"/>
                <a:gd name="T23" fmla="*/ 104775 h 140"/>
                <a:gd name="T24" fmla="*/ 3175 w 134"/>
                <a:gd name="T25" fmla="*/ 90805 h 140"/>
                <a:gd name="T26" fmla="*/ 0 w 134"/>
                <a:gd name="T27" fmla="*/ 80328 h 140"/>
                <a:gd name="T28" fmla="*/ 6350 w 134"/>
                <a:gd name="T29" fmla="*/ 73343 h 140"/>
                <a:gd name="T30" fmla="*/ 9525 w 134"/>
                <a:gd name="T31" fmla="*/ 55880 h 140"/>
                <a:gd name="T32" fmla="*/ 9525 w 134"/>
                <a:gd name="T33" fmla="*/ 38418 h 140"/>
                <a:gd name="T34" fmla="*/ 19050 w 134"/>
                <a:gd name="T35" fmla="*/ 13970 h 140"/>
                <a:gd name="T36" fmla="*/ 44450 w 134"/>
                <a:gd name="T37" fmla="*/ 3493 h 140"/>
                <a:gd name="T38" fmla="*/ 69850 w 134"/>
                <a:gd name="T39" fmla="*/ 0 h 140"/>
                <a:gd name="T40" fmla="*/ 88900 w 134"/>
                <a:gd name="T41" fmla="*/ 3493 h 140"/>
                <a:gd name="T42" fmla="*/ 104775 w 134"/>
                <a:gd name="T43" fmla="*/ 13970 h 140"/>
                <a:gd name="T44" fmla="*/ 114300 w 134"/>
                <a:gd name="T45" fmla="*/ 24448 h 140"/>
                <a:gd name="T46" fmla="*/ 120650 w 134"/>
                <a:gd name="T47" fmla="*/ 38418 h 140"/>
                <a:gd name="T48" fmla="*/ 120650 w 134"/>
                <a:gd name="T49" fmla="*/ 59373 h 140"/>
                <a:gd name="T50" fmla="*/ 120650 w 134"/>
                <a:gd name="T51" fmla="*/ 87313 h 140"/>
                <a:gd name="T52" fmla="*/ 136525 w 134"/>
                <a:gd name="T53" fmla="*/ 87313 h 140"/>
                <a:gd name="T54" fmla="*/ 149225 w 134"/>
                <a:gd name="T55" fmla="*/ 83820 h 140"/>
                <a:gd name="T56" fmla="*/ 165100 w 134"/>
                <a:gd name="T57" fmla="*/ 87313 h 140"/>
                <a:gd name="T58" fmla="*/ 174625 w 134"/>
                <a:gd name="T59" fmla="*/ 94298 h 140"/>
                <a:gd name="T60" fmla="*/ 171450 w 134"/>
                <a:gd name="T61" fmla="*/ 111760 h 140"/>
                <a:gd name="T62" fmla="*/ 177800 w 134"/>
                <a:gd name="T63" fmla="*/ 129223 h 140"/>
                <a:gd name="T64" fmla="*/ 190500 w 134"/>
                <a:gd name="T65" fmla="*/ 143193 h 140"/>
                <a:gd name="T66" fmla="*/ 203200 w 134"/>
                <a:gd name="T67" fmla="*/ 139700 h 140"/>
                <a:gd name="T68" fmla="*/ 212725 w 134"/>
                <a:gd name="T69" fmla="*/ 143193 h 140"/>
                <a:gd name="T70" fmla="*/ 209550 w 134"/>
                <a:gd name="T71" fmla="*/ 157163 h 140"/>
                <a:gd name="T72" fmla="*/ 203200 w 134"/>
                <a:gd name="T73" fmla="*/ 174625 h 140"/>
                <a:gd name="T74" fmla="*/ 203200 w 134"/>
                <a:gd name="T75" fmla="*/ 199073 h 140"/>
                <a:gd name="T76" fmla="*/ 200025 w 134"/>
                <a:gd name="T77" fmla="*/ 209550 h 140"/>
                <a:gd name="T78" fmla="*/ 193675 w 134"/>
                <a:gd name="T79" fmla="*/ 223520 h 140"/>
                <a:gd name="T80" fmla="*/ 177800 w 134"/>
                <a:gd name="T81" fmla="*/ 233998 h 140"/>
                <a:gd name="T82" fmla="*/ 171450 w 134"/>
                <a:gd name="T83" fmla="*/ 237490 h 140"/>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34" h="140">
                  <a:moveTo>
                    <a:pt x="108" y="136"/>
                  </a:moveTo>
                  <a:lnTo>
                    <a:pt x="94" y="140"/>
                  </a:lnTo>
                  <a:lnTo>
                    <a:pt x="72" y="140"/>
                  </a:lnTo>
                  <a:lnTo>
                    <a:pt x="66" y="132"/>
                  </a:lnTo>
                  <a:lnTo>
                    <a:pt x="72" y="118"/>
                  </a:lnTo>
                  <a:lnTo>
                    <a:pt x="80" y="106"/>
                  </a:lnTo>
                  <a:lnTo>
                    <a:pt x="74" y="98"/>
                  </a:lnTo>
                  <a:lnTo>
                    <a:pt x="54" y="90"/>
                  </a:lnTo>
                  <a:lnTo>
                    <a:pt x="38" y="78"/>
                  </a:lnTo>
                  <a:lnTo>
                    <a:pt x="30" y="78"/>
                  </a:lnTo>
                  <a:lnTo>
                    <a:pt x="20" y="72"/>
                  </a:lnTo>
                  <a:lnTo>
                    <a:pt x="8" y="60"/>
                  </a:lnTo>
                  <a:lnTo>
                    <a:pt x="2" y="52"/>
                  </a:lnTo>
                  <a:lnTo>
                    <a:pt x="0" y="46"/>
                  </a:lnTo>
                  <a:lnTo>
                    <a:pt x="4" y="42"/>
                  </a:lnTo>
                  <a:lnTo>
                    <a:pt x="6" y="32"/>
                  </a:lnTo>
                  <a:lnTo>
                    <a:pt x="6" y="22"/>
                  </a:lnTo>
                  <a:lnTo>
                    <a:pt x="12" y="8"/>
                  </a:lnTo>
                  <a:lnTo>
                    <a:pt x="28" y="2"/>
                  </a:lnTo>
                  <a:lnTo>
                    <a:pt x="44" y="0"/>
                  </a:lnTo>
                  <a:lnTo>
                    <a:pt x="56" y="2"/>
                  </a:lnTo>
                  <a:lnTo>
                    <a:pt x="66" y="8"/>
                  </a:lnTo>
                  <a:lnTo>
                    <a:pt x="72" y="14"/>
                  </a:lnTo>
                  <a:lnTo>
                    <a:pt x="76" y="22"/>
                  </a:lnTo>
                  <a:lnTo>
                    <a:pt x="76" y="34"/>
                  </a:lnTo>
                  <a:lnTo>
                    <a:pt x="76" y="50"/>
                  </a:lnTo>
                  <a:lnTo>
                    <a:pt x="86" y="50"/>
                  </a:lnTo>
                  <a:lnTo>
                    <a:pt x="94" y="48"/>
                  </a:lnTo>
                  <a:lnTo>
                    <a:pt x="104" y="50"/>
                  </a:lnTo>
                  <a:lnTo>
                    <a:pt x="110" y="54"/>
                  </a:lnTo>
                  <a:lnTo>
                    <a:pt x="108" y="64"/>
                  </a:lnTo>
                  <a:lnTo>
                    <a:pt x="112" y="74"/>
                  </a:lnTo>
                  <a:lnTo>
                    <a:pt x="120" y="82"/>
                  </a:lnTo>
                  <a:lnTo>
                    <a:pt x="128" y="80"/>
                  </a:lnTo>
                  <a:lnTo>
                    <a:pt x="134" y="82"/>
                  </a:lnTo>
                  <a:lnTo>
                    <a:pt x="132" y="90"/>
                  </a:lnTo>
                  <a:lnTo>
                    <a:pt x="128" y="100"/>
                  </a:lnTo>
                  <a:lnTo>
                    <a:pt x="128" y="114"/>
                  </a:lnTo>
                  <a:lnTo>
                    <a:pt x="126" y="120"/>
                  </a:lnTo>
                  <a:lnTo>
                    <a:pt x="122" y="128"/>
                  </a:lnTo>
                  <a:lnTo>
                    <a:pt x="112" y="134"/>
                  </a:lnTo>
                  <a:lnTo>
                    <a:pt x="108" y="136"/>
                  </a:lnTo>
                  <a:close/>
                </a:path>
              </a:pathLst>
            </a:custGeom>
            <a:solidFill>
              <a:srgbClr val="FFFFFF"/>
            </a:solidFill>
            <a:ln w="7938">
              <a:solidFill>
                <a:schemeClr val="tx1"/>
              </a:solidFill>
              <a:prstDash val="solid"/>
              <a:round/>
              <a:headEnd/>
              <a:tailEnd/>
            </a:ln>
          </p:spPr>
          <p:txBody>
            <a:bodyPr/>
            <a:lstStyle/>
            <a:p>
              <a:endParaRPr lang="en-GB"/>
            </a:p>
          </p:txBody>
        </p:sp>
        <p:sp>
          <p:nvSpPr>
            <p:cNvPr id="2083" name="Freeform 84"/>
            <p:cNvSpPr>
              <a:spLocks/>
            </p:cNvSpPr>
            <p:nvPr/>
          </p:nvSpPr>
          <p:spPr bwMode="auto">
            <a:xfrm>
              <a:off x="2816225" y="5314950"/>
              <a:ext cx="133350" cy="158750"/>
            </a:xfrm>
            <a:custGeom>
              <a:avLst/>
              <a:gdLst>
                <a:gd name="T0" fmla="*/ 31750 w 84"/>
                <a:gd name="T1" fmla="*/ 0 h 90"/>
                <a:gd name="T2" fmla="*/ 47625 w 84"/>
                <a:gd name="T3" fmla="*/ 14111 h 90"/>
                <a:gd name="T4" fmla="*/ 60325 w 84"/>
                <a:gd name="T5" fmla="*/ 31750 h 90"/>
                <a:gd name="T6" fmla="*/ 73025 w 84"/>
                <a:gd name="T7" fmla="*/ 35278 h 90"/>
                <a:gd name="T8" fmla="*/ 95250 w 84"/>
                <a:gd name="T9" fmla="*/ 49389 h 90"/>
                <a:gd name="T10" fmla="*/ 114300 w 84"/>
                <a:gd name="T11" fmla="*/ 67028 h 90"/>
                <a:gd name="T12" fmla="*/ 123825 w 84"/>
                <a:gd name="T13" fmla="*/ 77611 h 90"/>
                <a:gd name="T14" fmla="*/ 130175 w 84"/>
                <a:gd name="T15" fmla="*/ 88194 h 90"/>
                <a:gd name="T16" fmla="*/ 127000 w 84"/>
                <a:gd name="T17" fmla="*/ 98778 h 90"/>
                <a:gd name="T18" fmla="*/ 127000 w 84"/>
                <a:gd name="T19" fmla="*/ 109361 h 90"/>
                <a:gd name="T20" fmla="*/ 133350 w 84"/>
                <a:gd name="T21" fmla="*/ 116417 h 90"/>
                <a:gd name="T22" fmla="*/ 127000 w 84"/>
                <a:gd name="T23" fmla="*/ 123472 h 90"/>
                <a:gd name="T24" fmla="*/ 114300 w 84"/>
                <a:gd name="T25" fmla="*/ 141111 h 90"/>
                <a:gd name="T26" fmla="*/ 104775 w 84"/>
                <a:gd name="T27" fmla="*/ 151694 h 90"/>
                <a:gd name="T28" fmla="*/ 98425 w 84"/>
                <a:gd name="T29" fmla="*/ 155222 h 90"/>
                <a:gd name="T30" fmla="*/ 95250 w 84"/>
                <a:gd name="T31" fmla="*/ 158750 h 90"/>
                <a:gd name="T32" fmla="*/ 66675 w 84"/>
                <a:gd name="T33" fmla="*/ 155222 h 90"/>
                <a:gd name="T34" fmla="*/ 44450 w 84"/>
                <a:gd name="T35" fmla="*/ 151694 h 90"/>
                <a:gd name="T36" fmla="*/ 28575 w 84"/>
                <a:gd name="T37" fmla="*/ 144639 h 90"/>
                <a:gd name="T38" fmla="*/ 9525 w 84"/>
                <a:gd name="T39" fmla="*/ 141111 h 90"/>
                <a:gd name="T40" fmla="*/ 0 w 84"/>
                <a:gd name="T41" fmla="*/ 134056 h 90"/>
                <a:gd name="T42" fmla="*/ 0 w 84"/>
                <a:gd name="T43" fmla="*/ 105833 h 90"/>
                <a:gd name="T44" fmla="*/ 6350 w 84"/>
                <a:gd name="T45" fmla="*/ 70556 h 90"/>
                <a:gd name="T46" fmla="*/ 9525 w 84"/>
                <a:gd name="T47" fmla="*/ 42333 h 90"/>
                <a:gd name="T48" fmla="*/ 15875 w 84"/>
                <a:gd name="T49" fmla="*/ 14111 h 90"/>
                <a:gd name="T50" fmla="*/ 19050 w 84"/>
                <a:gd name="T51" fmla="*/ 3528 h 90"/>
                <a:gd name="T52" fmla="*/ 31750 w 84"/>
                <a:gd name="T53" fmla="*/ 0 h 9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84" h="90">
                  <a:moveTo>
                    <a:pt x="20" y="0"/>
                  </a:moveTo>
                  <a:lnTo>
                    <a:pt x="30" y="8"/>
                  </a:lnTo>
                  <a:lnTo>
                    <a:pt x="38" y="18"/>
                  </a:lnTo>
                  <a:lnTo>
                    <a:pt x="46" y="20"/>
                  </a:lnTo>
                  <a:lnTo>
                    <a:pt x="60" y="28"/>
                  </a:lnTo>
                  <a:lnTo>
                    <a:pt x="72" y="38"/>
                  </a:lnTo>
                  <a:lnTo>
                    <a:pt x="78" y="44"/>
                  </a:lnTo>
                  <a:lnTo>
                    <a:pt x="82" y="50"/>
                  </a:lnTo>
                  <a:lnTo>
                    <a:pt x="80" y="56"/>
                  </a:lnTo>
                  <a:lnTo>
                    <a:pt x="80" y="62"/>
                  </a:lnTo>
                  <a:lnTo>
                    <a:pt x="84" y="66"/>
                  </a:lnTo>
                  <a:lnTo>
                    <a:pt x="80" y="70"/>
                  </a:lnTo>
                  <a:lnTo>
                    <a:pt x="72" y="80"/>
                  </a:lnTo>
                  <a:lnTo>
                    <a:pt x="66" y="86"/>
                  </a:lnTo>
                  <a:lnTo>
                    <a:pt x="62" y="88"/>
                  </a:lnTo>
                  <a:lnTo>
                    <a:pt x="60" y="90"/>
                  </a:lnTo>
                  <a:lnTo>
                    <a:pt x="42" y="88"/>
                  </a:lnTo>
                  <a:lnTo>
                    <a:pt x="28" y="86"/>
                  </a:lnTo>
                  <a:lnTo>
                    <a:pt x="18" y="82"/>
                  </a:lnTo>
                  <a:lnTo>
                    <a:pt x="6" y="80"/>
                  </a:lnTo>
                  <a:lnTo>
                    <a:pt x="0" y="76"/>
                  </a:lnTo>
                  <a:lnTo>
                    <a:pt x="0" y="60"/>
                  </a:lnTo>
                  <a:lnTo>
                    <a:pt x="4" y="40"/>
                  </a:lnTo>
                  <a:lnTo>
                    <a:pt x="6" y="24"/>
                  </a:lnTo>
                  <a:lnTo>
                    <a:pt x="10" y="8"/>
                  </a:lnTo>
                  <a:lnTo>
                    <a:pt x="12" y="2"/>
                  </a:lnTo>
                  <a:lnTo>
                    <a:pt x="20" y="0"/>
                  </a:lnTo>
                  <a:close/>
                </a:path>
              </a:pathLst>
            </a:custGeom>
            <a:solidFill>
              <a:srgbClr val="FFFFFF"/>
            </a:solidFill>
            <a:ln w="7938">
              <a:solidFill>
                <a:schemeClr val="tx1"/>
              </a:solidFill>
              <a:prstDash val="solid"/>
              <a:round/>
              <a:headEnd/>
              <a:tailEnd/>
            </a:ln>
          </p:spPr>
          <p:txBody>
            <a:bodyPr/>
            <a:lstStyle/>
            <a:p>
              <a:endParaRPr lang="en-GB"/>
            </a:p>
          </p:txBody>
        </p:sp>
        <p:sp>
          <p:nvSpPr>
            <p:cNvPr id="2084" name="Freeform 85"/>
            <p:cNvSpPr>
              <a:spLocks/>
            </p:cNvSpPr>
            <p:nvPr/>
          </p:nvSpPr>
          <p:spPr bwMode="auto">
            <a:xfrm>
              <a:off x="2435225" y="5076825"/>
              <a:ext cx="501650" cy="985838"/>
            </a:xfrm>
            <a:custGeom>
              <a:avLst/>
              <a:gdLst>
                <a:gd name="T0" fmla="*/ 171450 w 316"/>
                <a:gd name="T1" fmla="*/ 10525 h 562"/>
                <a:gd name="T2" fmla="*/ 219075 w 316"/>
                <a:gd name="T3" fmla="*/ 7017 h 562"/>
                <a:gd name="T4" fmla="*/ 273050 w 316"/>
                <a:gd name="T5" fmla="*/ 3508 h 562"/>
                <a:gd name="T6" fmla="*/ 301625 w 316"/>
                <a:gd name="T7" fmla="*/ 45608 h 562"/>
                <a:gd name="T8" fmla="*/ 333375 w 316"/>
                <a:gd name="T9" fmla="*/ 59641 h 562"/>
                <a:gd name="T10" fmla="*/ 374650 w 316"/>
                <a:gd name="T11" fmla="*/ 87708 h 562"/>
                <a:gd name="T12" fmla="*/ 390525 w 316"/>
                <a:gd name="T13" fmla="*/ 126299 h 562"/>
                <a:gd name="T14" fmla="*/ 422275 w 316"/>
                <a:gd name="T15" fmla="*/ 168399 h 562"/>
                <a:gd name="T16" fmla="*/ 466725 w 316"/>
                <a:gd name="T17" fmla="*/ 147349 h 562"/>
                <a:gd name="T18" fmla="*/ 492125 w 316"/>
                <a:gd name="T19" fmla="*/ 108758 h 562"/>
                <a:gd name="T20" fmla="*/ 495300 w 316"/>
                <a:gd name="T21" fmla="*/ 154366 h 562"/>
                <a:gd name="T22" fmla="*/ 463550 w 316"/>
                <a:gd name="T23" fmla="*/ 182432 h 562"/>
                <a:gd name="T24" fmla="*/ 425450 w 316"/>
                <a:gd name="T25" fmla="*/ 224532 h 562"/>
                <a:gd name="T26" fmla="*/ 400050 w 316"/>
                <a:gd name="T27" fmla="*/ 242074 h 562"/>
                <a:gd name="T28" fmla="*/ 381000 w 316"/>
                <a:gd name="T29" fmla="*/ 336798 h 562"/>
                <a:gd name="T30" fmla="*/ 371475 w 316"/>
                <a:gd name="T31" fmla="*/ 389423 h 562"/>
                <a:gd name="T32" fmla="*/ 409575 w 316"/>
                <a:gd name="T33" fmla="*/ 413981 h 562"/>
                <a:gd name="T34" fmla="*/ 422275 w 316"/>
                <a:gd name="T35" fmla="*/ 445556 h 562"/>
                <a:gd name="T36" fmla="*/ 381000 w 316"/>
                <a:gd name="T37" fmla="*/ 515723 h 562"/>
                <a:gd name="T38" fmla="*/ 301625 w 316"/>
                <a:gd name="T39" fmla="*/ 526248 h 562"/>
                <a:gd name="T40" fmla="*/ 285750 w 316"/>
                <a:gd name="T41" fmla="*/ 550806 h 562"/>
                <a:gd name="T42" fmla="*/ 257175 w 316"/>
                <a:gd name="T43" fmla="*/ 599922 h 562"/>
                <a:gd name="T44" fmla="*/ 215900 w 316"/>
                <a:gd name="T45" fmla="*/ 582381 h 562"/>
                <a:gd name="T46" fmla="*/ 215900 w 316"/>
                <a:gd name="T47" fmla="*/ 635005 h 562"/>
                <a:gd name="T48" fmla="*/ 238125 w 316"/>
                <a:gd name="T49" fmla="*/ 635005 h 562"/>
                <a:gd name="T50" fmla="*/ 250825 w 316"/>
                <a:gd name="T51" fmla="*/ 649039 h 562"/>
                <a:gd name="T52" fmla="*/ 231775 w 316"/>
                <a:gd name="T53" fmla="*/ 645530 h 562"/>
                <a:gd name="T54" fmla="*/ 222250 w 316"/>
                <a:gd name="T55" fmla="*/ 659564 h 562"/>
                <a:gd name="T56" fmla="*/ 209550 w 316"/>
                <a:gd name="T57" fmla="*/ 694647 h 562"/>
                <a:gd name="T58" fmla="*/ 187325 w 316"/>
                <a:gd name="T59" fmla="*/ 726222 h 562"/>
                <a:gd name="T60" fmla="*/ 152400 w 316"/>
                <a:gd name="T61" fmla="*/ 778846 h 562"/>
                <a:gd name="T62" fmla="*/ 177800 w 316"/>
                <a:gd name="T63" fmla="*/ 799896 h 562"/>
                <a:gd name="T64" fmla="*/ 187325 w 316"/>
                <a:gd name="T65" fmla="*/ 831471 h 562"/>
                <a:gd name="T66" fmla="*/ 142875 w 316"/>
                <a:gd name="T67" fmla="*/ 894621 h 562"/>
                <a:gd name="T68" fmla="*/ 111125 w 316"/>
                <a:gd name="T69" fmla="*/ 919179 h 562"/>
                <a:gd name="T70" fmla="*/ 114300 w 316"/>
                <a:gd name="T71" fmla="*/ 968295 h 562"/>
                <a:gd name="T72" fmla="*/ 95250 w 316"/>
                <a:gd name="T73" fmla="*/ 978820 h 562"/>
                <a:gd name="T74" fmla="*/ 28575 w 316"/>
                <a:gd name="T75" fmla="*/ 954262 h 562"/>
                <a:gd name="T76" fmla="*/ 3175 w 316"/>
                <a:gd name="T77" fmla="*/ 912162 h 562"/>
                <a:gd name="T78" fmla="*/ 15875 w 316"/>
                <a:gd name="T79" fmla="*/ 863046 h 562"/>
                <a:gd name="T80" fmla="*/ 44450 w 316"/>
                <a:gd name="T81" fmla="*/ 789371 h 562"/>
                <a:gd name="T82" fmla="*/ 41275 w 316"/>
                <a:gd name="T83" fmla="*/ 701663 h 562"/>
                <a:gd name="T84" fmla="*/ 38100 w 316"/>
                <a:gd name="T85" fmla="*/ 631497 h 562"/>
                <a:gd name="T86" fmla="*/ 57150 w 316"/>
                <a:gd name="T87" fmla="*/ 529756 h 562"/>
                <a:gd name="T88" fmla="*/ 63500 w 316"/>
                <a:gd name="T89" fmla="*/ 487656 h 562"/>
                <a:gd name="T90" fmla="*/ 76200 w 316"/>
                <a:gd name="T91" fmla="*/ 428015 h 562"/>
                <a:gd name="T92" fmla="*/ 88900 w 316"/>
                <a:gd name="T93" fmla="*/ 343815 h 562"/>
                <a:gd name="T94" fmla="*/ 76200 w 316"/>
                <a:gd name="T95" fmla="*/ 273649 h 562"/>
                <a:gd name="T96" fmla="*/ 101600 w 316"/>
                <a:gd name="T97" fmla="*/ 185941 h 562"/>
                <a:gd name="T98" fmla="*/ 120650 w 316"/>
                <a:gd name="T99" fmla="*/ 91216 h 562"/>
                <a:gd name="T100" fmla="*/ 158750 w 316"/>
                <a:gd name="T101" fmla="*/ 52625 h 56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16" h="562">
                  <a:moveTo>
                    <a:pt x="102" y="18"/>
                  </a:moveTo>
                  <a:lnTo>
                    <a:pt x="104" y="10"/>
                  </a:lnTo>
                  <a:lnTo>
                    <a:pt x="108" y="6"/>
                  </a:lnTo>
                  <a:lnTo>
                    <a:pt x="116" y="0"/>
                  </a:lnTo>
                  <a:lnTo>
                    <a:pt x="124" y="6"/>
                  </a:lnTo>
                  <a:lnTo>
                    <a:pt x="138" y="4"/>
                  </a:lnTo>
                  <a:lnTo>
                    <a:pt x="148" y="16"/>
                  </a:lnTo>
                  <a:lnTo>
                    <a:pt x="154" y="2"/>
                  </a:lnTo>
                  <a:lnTo>
                    <a:pt x="172" y="2"/>
                  </a:lnTo>
                  <a:lnTo>
                    <a:pt x="174" y="8"/>
                  </a:lnTo>
                  <a:lnTo>
                    <a:pt x="180" y="16"/>
                  </a:lnTo>
                  <a:lnTo>
                    <a:pt x="190" y="26"/>
                  </a:lnTo>
                  <a:lnTo>
                    <a:pt x="192" y="28"/>
                  </a:lnTo>
                  <a:lnTo>
                    <a:pt x="202" y="34"/>
                  </a:lnTo>
                  <a:lnTo>
                    <a:pt x="210" y="34"/>
                  </a:lnTo>
                  <a:lnTo>
                    <a:pt x="220" y="40"/>
                  </a:lnTo>
                  <a:lnTo>
                    <a:pt x="226" y="46"/>
                  </a:lnTo>
                  <a:lnTo>
                    <a:pt x="236" y="50"/>
                  </a:lnTo>
                  <a:lnTo>
                    <a:pt x="246" y="54"/>
                  </a:lnTo>
                  <a:lnTo>
                    <a:pt x="252" y="62"/>
                  </a:lnTo>
                  <a:lnTo>
                    <a:pt x="246" y="72"/>
                  </a:lnTo>
                  <a:lnTo>
                    <a:pt x="238" y="88"/>
                  </a:lnTo>
                  <a:lnTo>
                    <a:pt x="244" y="96"/>
                  </a:lnTo>
                  <a:lnTo>
                    <a:pt x="266" y="96"/>
                  </a:lnTo>
                  <a:lnTo>
                    <a:pt x="280" y="92"/>
                  </a:lnTo>
                  <a:lnTo>
                    <a:pt x="288" y="86"/>
                  </a:lnTo>
                  <a:lnTo>
                    <a:pt x="294" y="84"/>
                  </a:lnTo>
                  <a:lnTo>
                    <a:pt x="300" y="70"/>
                  </a:lnTo>
                  <a:lnTo>
                    <a:pt x="300" y="60"/>
                  </a:lnTo>
                  <a:lnTo>
                    <a:pt x="310" y="62"/>
                  </a:lnTo>
                  <a:lnTo>
                    <a:pt x="314" y="66"/>
                  </a:lnTo>
                  <a:lnTo>
                    <a:pt x="316" y="76"/>
                  </a:lnTo>
                  <a:lnTo>
                    <a:pt x="312" y="88"/>
                  </a:lnTo>
                  <a:lnTo>
                    <a:pt x="308" y="94"/>
                  </a:lnTo>
                  <a:lnTo>
                    <a:pt x="300" y="98"/>
                  </a:lnTo>
                  <a:lnTo>
                    <a:pt x="292" y="104"/>
                  </a:lnTo>
                  <a:lnTo>
                    <a:pt x="282" y="112"/>
                  </a:lnTo>
                  <a:lnTo>
                    <a:pt x="274" y="118"/>
                  </a:lnTo>
                  <a:lnTo>
                    <a:pt x="268" y="128"/>
                  </a:lnTo>
                  <a:lnTo>
                    <a:pt x="262" y="132"/>
                  </a:lnTo>
                  <a:lnTo>
                    <a:pt x="260" y="136"/>
                  </a:lnTo>
                  <a:lnTo>
                    <a:pt x="252" y="138"/>
                  </a:lnTo>
                  <a:lnTo>
                    <a:pt x="246" y="160"/>
                  </a:lnTo>
                  <a:lnTo>
                    <a:pt x="244" y="174"/>
                  </a:lnTo>
                  <a:lnTo>
                    <a:pt x="240" y="192"/>
                  </a:lnTo>
                  <a:lnTo>
                    <a:pt x="240" y="212"/>
                  </a:lnTo>
                  <a:lnTo>
                    <a:pt x="236" y="216"/>
                  </a:lnTo>
                  <a:lnTo>
                    <a:pt x="234" y="222"/>
                  </a:lnTo>
                  <a:lnTo>
                    <a:pt x="244" y="224"/>
                  </a:lnTo>
                  <a:lnTo>
                    <a:pt x="254" y="228"/>
                  </a:lnTo>
                  <a:lnTo>
                    <a:pt x="258" y="236"/>
                  </a:lnTo>
                  <a:lnTo>
                    <a:pt x="256" y="244"/>
                  </a:lnTo>
                  <a:lnTo>
                    <a:pt x="258" y="248"/>
                  </a:lnTo>
                  <a:lnTo>
                    <a:pt x="266" y="254"/>
                  </a:lnTo>
                  <a:lnTo>
                    <a:pt x="266" y="268"/>
                  </a:lnTo>
                  <a:lnTo>
                    <a:pt x="254" y="284"/>
                  </a:lnTo>
                  <a:lnTo>
                    <a:pt x="240" y="294"/>
                  </a:lnTo>
                  <a:lnTo>
                    <a:pt x="220" y="296"/>
                  </a:lnTo>
                  <a:lnTo>
                    <a:pt x="206" y="298"/>
                  </a:lnTo>
                  <a:lnTo>
                    <a:pt x="190" y="300"/>
                  </a:lnTo>
                  <a:lnTo>
                    <a:pt x="180" y="298"/>
                  </a:lnTo>
                  <a:lnTo>
                    <a:pt x="178" y="304"/>
                  </a:lnTo>
                  <a:lnTo>
                    <a:pt x="180" y="314"/>
                  </a:lnTo>
                  <a:lnTo>
                    <a:pt x="178" y="330"/>
                  </a:lnTo>
                  <a:lnTo>
                    <a:pt x="170" y="338"/>
                  </a:lnTo>
                  <a:lnTo>
                    <a:pt x="162" y="342"/>
                  </a:lnTo>
                  <a:lnTo>
                    <a:pt x="148" y="336"/>
                  </a:lnTo>
                  <a:lnTo>
                    <a:pt x="142" y="334"/>
                  </a:lnTo>
                  <a:lnTo>
                    <a:pt x="136" y="332"/>
                  </a:lnTo>
                  <a:lnTo>
                    <a:pt x="134" y="338"/>
                  </a:lnTo>
                  <a:lnTo>
                    <a:pt x="136" y="354"/>
                  </a:lnTo>
                  <a:lnTo>
                    <a:pt x="136" y="362"/>
                  </a:lnTo>
                  <a:lnTo>
                    <a:pt x="142" y="364"/>
                  </a:lnTo>
                  <a:lnTo>
                    <a:pt x="150" y="364"/>
                  </a:lnTo>
                  <a:lnTo>
                    <a:pt x="150" y="362"/>
                  </a:lnTo>
                  <a:lnTo>
                    <a:pt x="154" y="360"/>
                  </a:lnTo>
                  <a:lnTo>
                    <a:pt x="158" y="364"/>
                  </a:lnTo>
                  <a:lnTo>
                    <a:pt x="158" y="370"/>
                  </a:lnTo>
                  <a:lnTo>
                    <a:pt x="152" y="374"/>
                  </a:lnTo>
                  <a:lnTo>
                    <a:pt x="148" y="372"/>
                  </a:lnTo>
                  <a:lnTo>
                    <a:pt x="146" y="368"/>
                  </a:lnTo>
                  <a:lnTo>
                    <a:pt x="142" y="368"/>
                  </a:lnTo>
                  <a:lnTo>
                    <a:pt x="138" y="370"/>
                  </a:lnTo>
                  <a:lnTo>
                    <a:pt x="140" y="376"/>
                  </a:lnTo>
                  <a:lnTo>
                    <a:pt x="136" y="382"/>
                  </a:lnTo>
                  <a:lnTo>
                    <a:pt x="130" y="384"/>
                  </a:lnTo>
                  <a:lnTo>
                    <a:pt x="132" y="396"/>
                  </a:lnTo>
                  <a:lnTo>
                    <a:pt x="126" y="408"/>
                  </a:lnTo>
                  <a:lnTo>
                    <a:pt x="124" y="410"/>
                  </a:lnTo>
                  <a:lnTo>
                    <a:pt x="118" y="414"/>
                  </a:lnTo>
                  <a:lnTo>
                    <a:pt x="106" y="420"/>
                  </a:lnTo>
                  <a:lnTo>
                    <a:pt x="94" y="432"/>
                  </a:lnTo>
                  <a:lnTo>
                    <a:pt x="96" y="444"/>
                  </a:lnTo>
                  <a:lnTo>
                    <a:pt x="106" y="454"/>
                  </a:lnTo>
                  <a:lnTo>
                    <a:pt x="106" y="456"/>
                  </a:lnTo>
                  <a:lnTo>
                    <a:pt x="112" y="456"/>
                  </a:lnTo>
                  <a:lnTo>
                    <a:pt x="122" y="458"/>
                  </a:lnTo>
                  <a:lnTo>
                    <a:pt x="122" y="466"/>
                  </a:lnTo>
                  <a:lnTo>
                    <a:pt x="118" y="474"/>
                  </a:lnTo>
                  <a:lnTo>
                    <a:pt x="104" y="486"/>
                  </a:lnTo>
                  <a:lnTo>
                    <a:pt x="94" y="496"/>
                  </a:lnTo>
                  <a:lnTo>
                    <a:pt x="90" y="510"/>
                  </a:lnTo>
                  <a:lnTo>
                    <a:pt x="88" y="516"/>
                  </a:lnTo>
                  <a:lnTo>
                    <a:pt x="76" y="518"/>
                  </a:lnTo>
                  <a:lnTo>
                    <a:pt x="70" y="524"/>
                  </a:lnTo>
                  <a:lnTo>
                    <a:pt x="66" y="538"/>
                  </a:lnTo>
                  <a:lnTo>
                    <a:pt x="68" y="546"/>
                  </a:lnTo>
                  <a:lnTo>
                    <a:pt x="72" y="552"/>
                  </a:lnTo>
                  <a:lnTo>
                    <a:pt x="78" y="560"/>
                  </a:lnTo>
                  <a:lnTo>
                    <a:pt x="76" y="562"/>
                  </a:lnTo>
                  <a:lnTo>
                    <a:pt x="60" y="558"/>
                  </a:lnTo>
                  <a:lnTo>
                    <a:pt x="34" y="558"/>
                  </a:lnTo>
                  <a:lnTo>
                    <a:pt x="24" y="556"/>
                  </a:lnTo>
                  <a:lnTo>
                    <a:pt x="18" y="544"/>
                  </a:lnTo>
                  <a:lnTo>
                    <a:pt x="18" y="528"/>
                  </a:lnTo>
                  <a:lnTo>
                    <a:pt x="6" y="526"/>
                  </a:lnTo>
                  <a:lnTo>
                    <a:pt x="2" y="520"/>
                  </a:lnTo>
                  <a:lnTo>
                    <a:pt x="0" y="510"/>
                  </a:lnTo>
                  <a:lnTo>
                    <a:pt x="2" y="500"/>
                  </a:lnTo>
                  <a:lnTo>
                    <a:pt x="10" y="492"/>
                  </a:lnTo>
                  <a:lnTo>
                    <a:pt x="18" y="480"/>
                  </a:lnTo>
                  <a:lnTo>
                    <a:pt x="20" y="462"/>
                  </a:lnTo>
                  <a:lnTo>
                    <a:pt x="28" y="450"/>
                  </a:lnTo>
                  <a:lnTo>
                    <a:pt x="28" y="424"/>
                  </a:lnTo>
                  <a:lnTo>
                    <a:pt x="30" y="412"/>
                  </a:lnTo>
                  <a:lnTo>
                    <a:pt x="26" y="400"/>
                  </a:lnTo>
                  <a:lnTo>
                    <a:pt x="26" y="380"/>
                  </a:lnTo>
                  <a:lnTo>
                    <a:pt x="22" y="376"/>
                  </a:lnTo>
                  <a:lnTo>
                    <a:pt x="24" y="360"/>
                  </a:lnTo>
                  <a:lnTo>
                    <a:pt x="26" y="348"/>
                  </a:lnTo>
                  <a:lnTo>
                    <a:pt x="28" y="318"/>
                  </a:lnTo>
                  <a:lnTo>
                    <a:pt x="36" y="302"/>
                  </a:lnTo>
                  <a:lnTo>
                    <a:pt x="38" y="296"/>
                  </a:lnTo>
                  <a:lnTo>
                    <a:pt x="40" y="292"/>
                  </a:lnTo>
                  <a:lnTo>
                    <a:pt x="40" y="278"/>
                  </a:lnTo>
                  <a:lnTo>
                    <a:pt x="38" y="254"/>
                  </a:lnTo>
                  <a:lnTo>
                    <a:pt x="44" y="248"/>
                  </a:lnTo>
                  <a:lnTo>
                    <a:pt x="48" y="244"/>
                  </a:lnTo>
                  <a:lnTo>
                    <a:pt x="50" y="224"/>
                  </a:lnTo>
                  <a:lnTo>
                    <a:pt x="54" y="216"/>
                  </a:lnTo>
                  <a:lnTo>
                    <a:pt x="56" y="196"/>
                  </a:lnTo>
                  <a:lnTo>
                    <a:pt x="52" y="180"/>
                  </a:lnTo>
                  <a:lnTo>
                    <a:pt x="48" y="172"/>
                  </a:lnTo>
                  <a:lnTo>
                    <a:pt x="48" y="156"/>
                  </a:lnTo>
                  <a:lnTo>
                    <a:pt x="52" y="148"/>
                  </a:lnTo>
                  <a:lnTo>
                    <a:pt x="56" y="120"/>
                  </a:lnTo>
                  <a:lnTo>
                    <a:pt x="64" y="106"/>
                  </a:lnTo>
                  <a:lnTo>
                    <a:pt x="74" y="92"/>
                  </a:lnTo>
                  <a:lnTo>
                    <a:pt x="80" y="82"/>
                  </a:lnTo>
                  <a:lnTo>
                    <a:pt x="76" y="52"/>
                  </a:lnTo>
                  <a:lnTo>
                    <a:pt x="82" y="46"/>
                  </a:lnTo>
                  <a:lnTo>
                    <a:pt x="90" y="42"/>
                  </a:lnTo>
                  <a:lnTo>
                    <a:pt x="100" y="30"/>
                  </a:lnTo>
                  <a:lnTo>
                    <a:pt x="102" y="18"/>
                  </a:lnTo>
                  <a:close/>
                </a:path>
              </a:pathLst>
            </a:custGeom>
            <a:solidFill>
              <a:srgbClr val="FFFFFF"/>
            </a:solidFill>
            <a:ln w="7938">
              <a:solidFill>
                <a:schemeClr val="tx1"/>
              </a:solidFill>
              <a:prstDash val="solid"/>
              <a:round/>
              <a:headEnd/>
              <a:tailEnd/>
            </a:ln>
          </p:spPr>
          <p:txBody>
            <a:bodyPr/>
            <a:lstStyle/>
            <a:p>
              <a:endParaRPr lang="en-GB"/>
            </a:p>
          </p:txBody>
        </p:sp>
        <p:sp>
          <p:nvSpPr>
            <p:cNvPr id="2085" name="Freeform 86"/>
            <p:cNvSpPr>
              <a:spLocks/>
            </p:cNvSpPr>
            <p:nvPr/>
          </p:nvSpPr>
          <p:spPr bwMode="auto">
            <a:xfrm>
              <a:off x="2381250" y="4940300"/>
              <a:ext cx="215900" cy="1177925"/>
            </a:xfrm>
            <a:custGeom>
              <a:avLst/>
              <a:gdLst>
                <a:gd name="T0" fmla="*/ 152400 w 136"/>
                <a:gd name="T1" fmla="*/ 3506 h 672"/>
                <a:gd name="T2" fmla="*/ 177800 w 136"/>
                <a:gd name="T3" fmla="*/ 66609 h 672"/>
                <a:gd name="T4" fmla="*/ 196850 w 136"/>
                <a:gd name="T5" fmla="*/ 143735 h 672"/>
                <a:gd name="T6" fmla="*/ 212725 w 136"/>
                <a:gd name="T7" fmla="*/ 189309 h 672"/>
                <a:gd name="T8" fmla="*/ 174625 w 136"/>
                <a:gd name="T9" fmla="*/ 227872 h 672"/>
                <a:gd name="T10" fmla="*/ 142875 w 136"/>
                <a:gd name="T11" fmla="*/ 347067 h 672"/>
                <a:gd name="T12" fmla="*/ 130175 w 136"/>
                <a:gd name="T13" fmla="*/ 438216 h 672"/>
                <a:gd name="T14" fmla="*/ 133350 w 136"/>
                <a:gd name="T15" fmla="*/ 529365 h 672"/>
                <a:gd name="T16" fmla="*/ 117475 w 136"/>
                <a:gd name="T17" fmla="*/ 620514 h 672"/>
                <a:gd name="T18" fmla="*/ 95250 w 136"/>
                <a:gd name="T19" fmla="*/ 746720 h 672"/>
                <a:gd name="T20" fmla="*/ 95250 w 136"/>
                <a:gd name="T21" fmla="*/ 802812 h 672"/>
                <a:gd name="T22" fmla="*/ 98425 w 136"/>
                <a:gd name="T23" fmla="*/ 879938 h 672"/>
                <a:gd name="T24" fmla="*/ 82550 w 136"/>
                <a:gd name="T25" fmla="*/ 978098 h 672"/>
                <a:gd name="T26" fmla="*/ 53975 w 136"/>
                <a:gd name="T27" fmla="*/ 1030684 h 672"/>
                <a:gd name="T28" fmla="*/ 82550 w 136"/>
                <a:gd name="T29" fmla="*/ 1062236 h 672"/>
                <a:gd name="T30" fmla="*/ 107950 w 136"/>
                <a:gd name="T31" fmla="*/ 1114822 h 672"/>
                <a:gd name="T32" fmla="*/ 139700 w 136"/>
                <a:gd name="T33" fmla="*/ 1135856 h 672"/>
                <a:gd name="T34" fmla="*/ 117475 w 136"/>
                <a:gd name="T35" fmla="*/ 1167408 h 672"/>
                <a:gd name="T36" fmla="*/ 92075 w 136"/>
                <a:gd name="T37" fmla="*/ 1170914 h 672"/>
                <a:gd name="T38" fmla="*/ 111125 w 136"/>
                <a:gd name="T39" fmla="*/ 1142868 h 672"/>
                <a:gd name="T40" fmla="*/ 82550 w 136"/>
                <a:gd name="T41" fmla="*/ 1160396 h 672"/>
                <a:gd name="T42" fmla="*/ 73025 w 136"/>
                <a:gd name="T43" fmla="*/ 1135856 h 672"/>
                <a:gd name="T44" fmla="*/ 60325 w 136"/>
                <a:gd name="T45" fmla="*/ 1132351 h 672"/>
                <a:gd name="T46" fmla="*/ 66675 w 136"/>
                <a:gd name="T47" fmla="*/ 1107810 h 672"/>
                <a:gd name="T48" fmla="*/ 41275 w 136"/>
                <a:gd name="T49" fmla="*/ 1104305 h 672"/>
                <a:gd name="T50" fmla="*/ 31750 w 136"/>
                <a:gd name="T51" fmla="*/ 1062236 h 672"/>
                <a:gd name="T52" fmla="*/ 25400 w 136"/>
                <a:gd name="T53" fmla="*/ 1034190 h 672"/>
                <a:gd name="T54" fmla="*/ 12700 w 136"/>
                <a:gd name="T55" fmla="*/ 978098 h 672"/>
                <a:gd name="T56" fmla="*/ 28575 w 136"/>
                <a:gd name="T57" fmla="*/ 995627 h 672"/>
                <a:gd name="T58" fmla="*/ 44450 w 136"/>
                <a:gd name="T59" fmla="*/ 974593 h 672"/>
                <a:gd name="T60" fmla="*/ 44450 w 136"/>
                <a:gd name="T61" fmla="*/ 960570 h 672"/>
                <a:gd name="T62" fmla="*/ 28575 w 136"/>
                <a:gd name="T63" fmla="*/ 939535 h 672"/>
                <a:gd name="T64" fmla="*/ 25400 w 136"/>
                <a:gd name="T65" fmla="*/ 929018 h 672"/>
                <a:gd name="T66" fmla="*/ 15875 w 136"/>
                <a:gd name="T67" fmla="*/ 900972 h 672"/>
                <a:gd name="T68" fmla="*/ 38100 w 136"/>
                <a:gd name="T69" fmla="*/ 886949 h 672"/>
                <a:gd name="T70" fmla="*/ 66675 w 136"/>
                <a:gd name="T71" fmla="*/ 865915 h 672"/>
                <a:gd name="T72" fmla="*/ 69850 w 136"/>
                <a:gd name="T73" fmla="*/ 809823 h 672"/>
                <a:gd name="T74" fmla="*/ 73025 w 136"/>
                <a:gd name="T75" fmla="*/ 771260 h 672"/>
                <a:gd name="T76" fmla="*/ 57150 w 136"/>
                <a:gd name="T77" fmla="*/ 750226 h 672"/>
                <a:gd name="T78" fmla="*/ 50800 w 136"/>
                <a:gd name="T79" fmla="*/ 799306 h 672"/>
                <a:gd name="T80" fmla="*/ 34925 w 136"/>
                <a:gd name="T81" fmla="*/ 788789 h 672"/>
                <a:gd name="T82" fmla="*/ 44450 w 136"/>
                <a:gd name="T83" fmla="*/ 746720 h 672"/>
                <a:gd name="T84" fmla="*/ 50800 w 136"/>
                <a:gd name="T85" fmla="*/ 690629 h 672"/>
                <a:gd name="T86" fmla="*/ 53975 w 136"/>
                <a:gd name="T87" fmla="*/ 641548 h 672"/>
                <a:gd name="T88" fmla="*/ 60325 w 136"/>
                <a:gd name="T89" fmla="*/ 606491 h 672"/>
                <a:gd name="T90" fmla="*/ 82550 w 136"/>
                <a:gd name="T91" fmla="*/ 539882 h 672"/>
                <a:gd name="T92" fmla="*/ 101600 w 136"/>
                <a:gd name="T93" fmla="*/ 473273 h 672"/>
                <a:gd name="T94" fmla="*/ 111125 w 136"/>
                <a:gd name="T95" fmla="*/ 375113 h 672"/>
                <a:gd name="T96" fmla="*/ 111125 w 136"/>
                <a:gd name="T97" fmla="*/ 340056 h 672"/>
                <a:gd name="T98" fmla="*/ 130175 w 136"/>
                <a:gd name="T99" fmla="*/ 171781 h 672"/>
                <a:gd name="T100" fmla="*/ 133350 w 136"/>
                <a:gd name="T101" fmla="*/ 31552 h 67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36" h="672">
                  <a:moveTo>
                    <a:pt x="84" y="18"/>
                  </a:moveTo>
                  <a:lnTo>
                    <a:pt x="90" y="16"/>
                  </a:lnTo>
                  <a:lnTo>
                    <a:pt x="96" y="2"/>
                  </a:lnTo>
                  <a:lnTo>
                    <a:pt x="98" y="0"/>
                  </a:lnTo>
                  <a:lnTo>
                    <a:pt x="102" y="12"/>
                  </a:lnTo>
                  <a:lnTo>
                    <a:pt x="112" y="38"/>
                  </a:lnTo>
                  <a:lnTo>
                    <a:pt x="112" y="56"/>
                  </a:lnTo>
                  <a:lnTo>
                    <a:pt x="120" y="68"/>
                  </a:lnTo>
                  <a:lnTo>
                    <a:pt x="124" y="82"/>
                  </a:lnTo>
                  <a:lnTo>
                    <a:pt x="126" y="96"/>
                  </a:lnTo>
                  <a:lnTo>
                    <a:pt x="136" y="96"/>
                  </a:lnTo>
                  <a:lnTo>
                    <a:pt x="134" y="108"/>
                  </a:lnTo>
                  <a:lnTo>
                    <a:pt x="124" y="120"/>
                  </a:lnTo>
                  <a:lnTo>
                    <a:pt x="116" y="124"/>
                  </a:lnTo>
                  <a:lnTo>
                    <a:pt x="110" y="130"/>
                  </a:lnTo>
                  <a:lnTo>
                    <a:pt x="114" y="160"/>
                  </a:lnTo>
                  <a:lnTo>
                    <a:pt x="96" y="186"/>
                  </a:lnTo>
                  <a:lnTo>
                    <a:pt x="90" y="198"/>
                  </a:lnTo>
                  <a:lnTo>
                    <a:pt x="86" y="222"/>
                  </a:lnTo>
                  <a:lnTo>
                    <a:pt x="82" y="234"/>
                  </a:lnTo>
                  <a:lnTo>
                    <a:pt x="82" y="250"/>
                  </a:lnTo>
                  <a:lnTo>
                    <a:pt x="90" y="274"/>
                  </a:lnTo>
                  <a:lnTo>
                    <a:pt x="88" y="292"/>
                  </a:lnTo>
                  <a:lnTo>
                    <a:pt x="84" y="302"/>
                  </a:lnTo>
                  <a:lnTo>
                    <a:pt x="82" y="322"/>
                  </a:lnTo>
                  <a:lnTo>
                    <a:pt x="72" y="332"/>
                  </a:lnTo>
                  <a:lnTo>
                    <a:pt x="74" y="354"/>
                  </a:lnTo>
                  <a:lnTo>
                    <a:pt x="74" y="370"/>
                  </a:lnTo>
                  <a:lnTo>
                    <a:pt x="62" y="396"/>
                  </a:lnTo>
                  <a:lnTo>
                    <a:pt x="60" y="426"/>
                  </a:lnTo>
                  <a:lnTo>
                    <a:pt x="58" y="438"/>
                  </a:lnTo>
                  <a:lnTo>
                    <a:pt x="56" y="454"/>
                  </a:lnTo>
                  <a:lnTo>
                    <a:pt x="60" y="458"/>
                  </a:lnTo>
                  <a:lnTo>
                    <a:pt x="60" y="478"/>
                  </a:lnTo>
                  <a:lnTo>
                    <a:pt x="64" y="490"/>
                  </a:lnTo>
                  <a:lnTo>
                    <a:pt x="62" y="502"/>
                  </a:lnTo>
                  <a:lnTo>
                    <a:pt x="62" y="528"/>
                  </a:lnTo>
                  <a:lnTo>
                    <a:pt x="54" y="540"/>
                  </a:lnTo>
                  <a:lnTo>
                    <a:pt x="52" y="558"/>
                  </a:lnTo>
                  <a:lnTo>
                    <a:pt x="44" y="570"/>
                  </a:lnTo>
                  <a:lnTo>
                    <a:pt x="36" y="578"/>
                  </a:lnTo>
                  <a:lnTo>
                    <a:pt x="34" y="588"/>
                  </a:lnTo>
                  <a:lnTo>
                    <a:pt x="36" y="596"/>
                  </a:lnTo>
                  <a:lnTo>
                    <a:pt x="40" y="604"/>
                  </a:lnTo>
                  <a:lnTo>
                    <a:pt x="52" y="606"/>
                  </a:lnTo>
                  <a:lnTo>
                    <a:pt x="52" y="622"/>
                  </a:lnTo>
                  <a:lnTo>
                    <a:pt x="58" y="634"/>
                  </a:lnTo>
                  <a:lnTo>
                    <a:pt x="68" y="636"/>
                  </a:lnTo>
                  <a:lnTo>
                    <a:pt x="94" y="636"/>
                  </a:lnTo>
                  <a:lnTo>
                    <a:pt x="96" y="644"/>
                  </a:lnTo>
                  <a:lnTo>
                    <a:pt x="88" y="648"/>
                  </a:lnTo>
                  <a:lnTo>
                    <a:pt x="80" y="650"/>
                  </a:lnTo>
                  <a:lnTo>
                    <a:pt x="74" y="656"/>
                  </a:lnTo>
                  <a:lnTo>
                    <a:pt x="74" y="666"/>
                  </a:lnTo>
                  <a:lnTo>
                    <a:pt x="72" y="672"/>
                  </a:lnTo>
                  <a:lnTo>
                    <a:pt x="64" y="672"/>
                  </a:lnTo>
                  <a:lnTo>
                    <a:pt x="58" y="668"/>
                  </a:lnTo>
                  <a:lnTo>
                    <a:pt x="60" y="664"/>
                  </a:lnTo>
                  <a:lnTo>
                    <a:pt x="66" y="660"/>
                  </a:lnTo>
                  <a:lnTo>
                    <a:pt x="70" y="652"/>
                  </a:lnTo>
                  <a:lnTo>
                    <a:pt x="64" y="648"/>
                  </a:lnTo>
                  <a:lnTo>
                    <a:pt x="56" y="654"/>
                  </a:lnTo>
                  <a:lnTo>
                    <a:pt x="52" y="662"/>
                  </a:lnTo>
                  <a:lnTo>
                    <a:pt x="44" y="660"/>
                  </a:lnTo>
                  <a:lnTo>
                    <a:pt x="38" y="654"/>
                  </a:lnTo>
                  <a:lnTo>
                    <a:pt x="46" y="648"/>
                  </a:lnTo>
                  <a:lnTo>
                    <a:pt x="48" y="644"/>
                  </a:lnTo>
                  <a:lnTo>
                    <a:pt x="46" y="640"/>
                  </a:lnTo>
                  <a:lnTo>
                    <a:pt x="38" y="646"/>
                  </a:lnTo>
                  <a:lnTo>
                    <a:pt x="28" y="646"/>
                  </a:lnTo>
                  <a:lnTo>
                    <a:pt x="30" y="638"/>
                  </a:lnTo>
                  <a:lnTo>
                    <a:pt x="42" y="632"/>
                  </a:lnTo>
                  <a:lnTo>
                    <a:pt x="42" y="628"/>
                  </a:lnTo>
                  <a:lnTo>
                    <a:pt x="34" y="630"/>
                  </a:lnTo>
                  <a:lnTo>
                    <a:pt x="26" y="630"/>
                  </a:lnTo>
                  <a:lnTo>
                    <a:pt x="28" y="622"/>
                  </a:lnTo>
                  <a:lnTo>
                    <a:pt x="22" y="618"/>
                  </a:lnTo>
                  <a:lnTo>
                    <a:pt x="20" y="606"/>
                  </a:lnTo>
                  <a:lnTo>
                    <a:pt x="20" y="602"/>
                  </a:lnTo>
                  <a:lnTo>
                    <a:pt x="20" y="594"/>
                  </a:lnTo>
                  <a:lnTo>
                    <a:pt x="16" y="590"/>
                  </a:lnTo>
                  <a:lnTo>
                    <a:pt x="10" y="582"/>
                  </a:lnTo>
                  <a:lnTo>
                    <a:pt x="6" y="574"/>
                  </a:lnTo>
                  <a:lnTo>
                    <a:pt x="8" y="558"/>
                  </a:lnTo>
                  <a:lnTo>
                    <a:pt x="14" y="558"/>
                  </a:lnTo>
                  <a:lnTo>
                    <a:pt x="16" y="560"/>
                  </a:lnTo>
                  <a:lnTo>
                    <a:pt x="18" y="568"/>
                  </a:lnTo>
                  <a:lnTo>
                    <a:pt x="24" y="566"/>
                  </a:lnTo>
                  <a:lnTo>
                    <a:pt x="24" y="556"/>
                  </a:lnTo>
                  <a:lnTo>
                    <a:pt x="28" y="556"/>
                  </a:lnTo>
                  <a:lnTo>
                    <a:pt x="32" y="554"/>
                  </a:lnTo>
                  <a:lnTo>
                    <a:pt x="32" y="546"/>
                  </a:lnTo>
                  <a:lnTo>
                    <a:pt x="28" y="548"/>
                  </a:lnTo>
                  <a:lnTo>
                    <a:pt x="20" y="550"/>
                  </a:lnTo>
                  <a:lnTo>
                    <a:pt x="18" y="544"/>
                  </a:lnTo>
                  <a:lnTo>
                    <a:pt x="18" y="536"/>
                  </a:lnTo>
                  <a:lnTo>
                    <a:pt x="24" y="534"/>
                  </a:lnTo>
                  <a:lnTo>
                    <a:pt x="24" y="530"/>
                  </a:lnTo>
                  <a:lnTo>
                    <a:pt x="16" y="530"/>
                  </a:lnTo>
                  <a:lnTo>
                    <a:pt x="0" y="530"/>
                  </a:lnTo>
                  <a:lnTo>
                    <a:pt x="6" y="522"/>
                  </a:lnTo>
                  <a:lnTo>
                    <a:pt x="10" y="514"/>
                  </a:lnTo>
                  <a:lnTo>
                    <a:pt x="16" y="506"/>
                  </a:lnTo>
                  <a:lnTo>
                    <a:pt x="22" y="502"/>
                  </a:lnTo>
                  <a:lnTo>
                    <a:pt x="24" y="506"/>
                  </a:lnTo>
                  <a:lnTo>
                    <a:pt x="28" y="518"/>
                  </a:lnTo>
                  <a:lnTo>
                    <a:pt x="36" y="508"/>
                  </a:lnTo>
                  <a:lnTo>
                    <a:pt x="42" y="494"/>
                  </a:lnTo>
                  <a:lnTo>
                    <a:pt x="40" y="484"/>
                  </a:lnTo>
                  <a:lnTo>
                    <a:pt x="38" y="472"/>
                  </a:lnTo>
                  <a:lnTo>
                    <a:pt x="44" y="462"/>
                  </a:lnTo>
                  <a:lnTo>
                    <a:pt x="42" y="452"/>
                  </a:lnTo>
                  <a:lnTo>
                    <a:pt x="44" y="446"/>
                  </a:lnTo>
                  <a:lnTo>
                    <a:pt x="46" y="440"/>
                  </a:lnTo>
                  <a:lnTo>
                    <a:pt x="46" y="428"/>
                  </a:lnTo>
                  <a:lnTo>
                    <a:pt x="40" y="426"/>
                  </a:lnTo>
                  <a:lnTo>
                    <a:pt x="36" y="428"/>
                  </a:lnTo>
                  <a:lnTo>
                    <a:pt x="34" y="438"/>
                  </a:lnTo>
                  <a:lnTo>
                    <a:pt x="32" y="444"/>
                  </a:lnTo>
                  <a:lnTo>
                    <a:pt x="32" y="456"/>
                  </a:lnTo>
                  <a:lnTo>
                    <a:pt x="28" y="462"/>
                  </a:lnTo>
                  <a:lnTo>
                    <a:pt x="22" y="458"/>
                  </a:lnTo>
                  <a:lnTo>
                    <a:pt x="22" y="450"/>
                  </a:lnTo>
                  <a:lnTo>
                    <a:pt x="22" y="438"/>
                  </a:lnTo>
                  <a:lnTo>
                    <a:pt x="26" y="430"/>
                  </a:lnTo>
                  <a:lnTo>
                    <a:pt x="28" y="426"/>
                  </a:lnTo>
                  <a:lnTo>
                    <a:pt x="28" y="416"/>
                  </a:lnTo>
                  <a:lnTo>
                    <a:pt x="30" y="402"/>
                  </a:lnTo>
                  <a:lnTo>
                    <a:pt x="32" y="394"/>
                  </a:lnTo>
                  <a:lnTo>
                    <a:pt x="40" y="386"/>
                  </a:lnTo>
                  <a:lnTo>
                    <a:pt x="36" y="376"/>
                  </a:lnTo>
                  <a:lnTo>
                    <a:pt x="34" y="366"/>
                  </a:lnTo>
                  <a:lnTo>
                    <a:pt x="34" y="358"/>
                  </a:lnTo>
                  <a:lnTo>
                    <a:pt x="32" y="346"/>
                  </a:lnTo>
                  <a:lnTo>
                    <a:pt x="38" y="346"/>
                  </a:lnTo>
                  <a:lnTo>
                    <a:pt x="42" y="332"/>
                  </a:lnTo>
                  <a:lnTo>
                    <a:pt x="48" y="320"/>
                  </a:lnTo>
                  <a:lnTo>
                    <a:pt x="52" y="308"/>
                  </a:lnTo>
                  <a:lnTo>
                    <a:pt x="58" y="292"/>
                  </a:lnTo>
                  <a:lnTo>
                    <a:pt x="60" y="278"/>
                  </a:lnTo>
                  <a:lnTo>
                    <a:pt x="64" y="270"/>
                  </a:lnTo>
                  <a:lnTo>
                    <a:pt x="62" y="232"/>
                  </a:lnTo>
                  <a:lnTo>
                    <a:pt x="62" y="220"/>
                  </a:lnTo>
                  <a:lnTo>
                    <a:pt x="70" y="214"/>
                  </a:lnTo>
                  <a:lnTo>
                    <a:pt x="70" y="206"/>
                  </a:lnTo>
                  <a:lnTo>
                    <a:pt x="66" y="200"/>
                  </a:lnTo>
                  <a:lnTo>
                    <a:pt x="70" y="194"/>
                  </a:lnTo>
                  <a:lnTo>
                    <a:pt x="74" y="174"/>
                  </a:lnTo>
                  <a:lnTo>
                    <a:pt x="80" y="144"/>
                  </a:lnTo>
                  <a:lnTo>
                    <a:pt x="82" y="98"/>
                  </a:lnTo>
                  <a:lnTo>
                    <a:pt x="88" y="52"/>
                  </a:lnTo>
                  <a:lnTo>
                    <a:pt x="86" y="28"/>
                  </a:lnTo>
                  <a:lnTo>
                    <a:pt x="84" y="18"/>
                  </a:lnTo>
                  <a:close/>
                </a:path>
              </a:pathLst>
            </a:custGeom>
            <a:solidFill>
              <a:srgbClr val="FFFFFF"/>
            </a:solidFill>
            <a:ln w="7938">
              <a:solidFill>
                <a:schemeClr val="tx1"/>
              </a:solidFill>
              <a:prstDash val="solid"/>
              <a:round/>
              <a:headEnd/>
              <a:tailEnd/>
            </a:ln>
          </p:spPr>
          <p:txBody>
            <a:bodyPr/>
            <a:lstStyle/>
            <a:p>
              <a:endParaRPr lang="en-GB"/>
            </a:p>
          </p:txBody>
        </p:sp>
        <p:sp>
          <p:nvSpPr>
            <p:cNvPr id="2086" name="Freeform 87"/>
            <p:cNvSpPr>
              <a:spLocks/>
            </p:cNvSpPr>
            <p:nvPr/>
          </p:nvSpPr>
          <p:spPr bwMode="auto">
            <a:xfrm>
              <a:off x="2559050" y="6086475"/>
              <a:ext cx="88900" cy="80963"/>
            </a:xfrm>
            <a:custGeom>
              <a:avLst/>
              <a:gdLst>
                <a:gd name="T0" fmla="*/ 0 w 56"/>
                <a:gd name="T1" fmla="*/ 0 h 46"/>
                <a:gd name="T2" fmla="*/ 0 w 56"/>
                <a:gd name="T3" fmla="*/ 73922 h 46"/>
                <a:gd name="T4" fmla="*/ 19050 w 56"/>
                <a:gd name="T5" fmla="*/ 73922 h 46"/>
                <a:gd name="T6" fmla="*/ 34925 w 56"/>
                <a:gd name="T7" fmla="*/ 73922 h 46"/>
                <a:gd name="T8" fmla="*/ 57150 w 56"/>
                <a:gd name="T9" fmla="*/ 80962 h 46"/>
                <a:gd name="T10" fmla="*/ 79375 w 56"/>
                <a:gd name="T11" fmla="*/ 77442 h 46"/>
                <a:gd name="T12" fmla="*/ 88900 w 56"/>
                <a:gd name="T13" fmla="*/ 73922 h 46"/>
                <a:gd name="T14" fmla="*/ 76200 w 56"/>
                <a:gd name="T15" fmla="*/ 70402 h 46"/>
                <a:gd name="T16" fmla="*/ 50800 w 56"/>
                <a:gd name="T17" fmla="*/ 63362 h 46"/>
                <a:gd name="T18" fmla="*/ 31750 w 56"/>
                <a:gd name="T19" fmla="*/ 49281 h 46"/>
                <a:gd name="T20" fmla="*/ 12700 w 56"/>
                <a:gd name="T21" fmla="*/ 28161 h 46"/>
                <a:gd name="T22" fmla="*/ 9525 w 56"/>
                <a:gd name="T23" fmla="*/ 14080 h 46"/>
                <a:gd name="T24" fmla="*/ 6350 w 56"/>
                <a:gd name="T25" fmla="*/ 3520 h 46"/>
                <a:gd name="T26" fmla="*/ 0 w 56"/>
                <a:gd name="T27" fmla="*/ 0 h 4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6" h="46">
                  <a:moveTo>
                    <a:pt x="0" y="0"/>
                  </a:moveTo>
                  <a:lnTo>
                    <a:pt x="0" y="42"/>
                  </a:lnTo>
                  <a:lnTo>
                    <a:pt x="12" y="42"/>
                  </a:lnTo>
                  <a:lnTo>
                    <a:pt x="22" y="42"/>
                  </a:lnTo>
                  <a:lnTo>
                    <a:pt x="36" y="46"/>
                  </a:lnTo>
                  <a:lnTo>
                    <a:pt x="50" y="44"/>
                  </a:lnTo>
                  <a:lnTo>
                    <a:pt x="56" y="42"/>
                  </a:lnTo>
                  <a:lnTo>
                    <a:pt x="48" y="40"/>
                  </a:lnTo>
                  <a:lnTo>
                    <a:pt x="32" y="36"/>
                  </a:lnTo>
                  <a:lnTo>
                    <a:pt x="20" y="28"/>
                  </a:lnTo>
                  <a:lnTo>
                    <a:pt x="8" y="16"/>
                  </a:lnTo>
                  <a:lnTo>
                    <a:pt x="6" y="8"/>
                  </a:lnTo>
                  <a:lnTo>
                    <a:pt x="4" y="2"/>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087" name="Freeform 88"/>
            <p:cNvSpPr>
              <a:spLocks/>
            </p:cNvSpPr>
            <p:nvPr/>
          </p:nvSpPr>
          <p:spPr bwMode="auto">
            <a:xfrm>
              <a:off x="2492375" y="6075363"/>
              <a:ext cx="107950" cy="112712"/>
            </a:xfrm>
            <a:custGeom>
              <a:avLst/>
              <a:gdLst>
                <a:gd name="T0" fmla="*/ 3175 w 68"/>
                <a:gd name="T1" fmla="*/ 81012 h 64"/>
                <a:gd name="T2" fmla="*/ 0 w 68"/>
                <a:gd name="T3" fmla="*/ 70445 h 64"/>
                <a:gd name="T4" fmla="*/ 9525 w 68"/>
                <a:gd name="T5" fmla="*/ 66923 h 64"/>
                <a:gd name="T6" fmla="*/ 15875 w 68"/>
                <a:gd name="T7" fmla="*/ 66923 h 64"/>
                <a:gd name="T8" fmla="*/ 31750 w 68"/>
                <a:gd name="T9" fmla="*/ 66923 h 64"/>
                <a:gd name="T10" fmla="*/ 41275 w 68"/>
                <a:gd name="T11" fmla="*/ 70445 h 64"/>
                <a:gd name="T12" fmla="*/ 47625 w 68"/>
                <a:gd name="T13" fmla="*/ 66923 h 64"/>
                <a:gd name="T14" fmla="*/ 34925 w 68"/>
                <a:gd name="T15" fmla="*/ 56356 h 64"/>
                <a:gd name="T16" fmla="*/ 25400 w 68"/>
                <a:gd name="T17" fmla="*/ 49312 h 64"/>
                <a:gd name="T18" fmla="*/ 28575 w 68"/>
                <a:gd name="T19" fmla="*/ 38745 h 64"/>
                <a:gd name="T20" fmla="*/ 34925 w 68"/>
                <a:gd name="T21" fmla="*/ 38745 h 64"/>
                <a:gd name="T22" fmla="*/ 44450 w 68"/>
                <a:gd name="T23" fmla="*/ 35223 h 64"/>
                <a:gd name="T24" fmla="*/ 41275 w 68"/>
                <a:gd name="T25" fmla="*/ 24656 h 64"/>
                <a:gd name="T26" fmla="*/ 31750 w 68"/>
                <a:gd name="T27" fmla="*/ 28178 h 64"/>
                <a:gd name="T28" fmla="*/ 22225 w 68"/>
                <a:gd name="T29" fmla="*/ 31700 h 64"/>
                <a:gd name="T30" fmla="*/ 19050 w 68"/>
                <a:gd name="T31" fmla="*/ 21134 h 64"/>
                <a:gd name="T32" fmla="*/ 22225 w 68"/>
                <a:gd name="T33" fmla="*/ 14089 h 64"/>
                <a:gd name="T34" fmla="*/ 31750 w 68"/>
                <a:gd name="T35" fmla="*/ 10567 h 64"/>
                <a:gd name="T36" fmla="*/ 38100 w 68"/>
                <a:gd name="T37" fmla="*/ 3522 h 64"/>
                <a:gd name="T38" fmla="*/ 50800 w 68"/>
                <a:gd name="T39" fmla="*/ 0 h 64"/>
                <a:gd name="T40" fmla="*/ 60325 w 68"/>
                <a:gd name="T41" fmla="*/ 0 h 64"/>
                <a:gd name="T42" fmla="*/ 66675 w 68"/>
                <a:gd name="T43" fmla="*/ 10567 h 64"/>
                <a:gd name="T44" fmla="*/ 66675 w 68"/>
                <a:gd name="T45" fmla="*/ 84534 h 64"/>
                <a:gd name="T46" fmla="*/ 101600 w 68"/>
                <a:gd name="T47" fmla="*/ 84534 h 64"/>
                <a:gd name="T48" fmla="*/ 107950 w 68"/>
                <a:gd name="T49" fmla="*/ 91579 h 64"/>
                <a:gd name="T50" fmla="*/ 107950 w 68"/>
                <a:gd name="T51" fmla="*/ 98623 h 64"/>
                <a:gd name="T52" fmla="*/ 95250 w 68"/>
                <a:gd name="T53" fmla="*/ 102145 h 64"/>
                <a:gd name="T54" fmla="*/ 82550 w 68"/>
                <a:gd name="T55" fmla="*/ 102145 h 64"/>
                <a:gd name="T56" fmla="*/ 69850 w 68"/>
                <a:gd name="T57" fmla="*/ 105668 h 64"/>
                <a:gd name="T58" fmla="*/ 66675 w 68"/>
                <a:gd name="T59" fmla="*/ 112712 h 64"/>
                <a:gd name="T60" fmla="*/ 53975 w 68"/>
                <a:gd name="T61" fmla="*/ 109190 h 64"/>
                <a:gd name="T62" fmla="*/ 38100 w 68"/>
                <a:gd name="T63" fmla="*/ 105668 h 64"/>
                <a:gd name="T64" fmla="*/ 31750 w 68"/>
                <a:gd name="T65" fmla="*/ 98623 h 64"/>
                <a:gd name="T66" fmla="*/ 31750 w 68"/>
                <a:gd name="T67" fmla="*/ 88056 h 64"/>
                <a:gd name="T68" fmla="*/ 25400 w 68"/>
                <a:gd name="T69" fmla="*/ 88056 h 64"/>
                <a:gd name="T70" fmla="*/ 19050 w 68"/>
                <a:gd name="T71" fmla="*/ 88056 h 64"/>
                <a:gd name="T72" fmla="*/ 19050 w 68"/>
                <a:gd name="T73" fmla="*/ 98623 h 64"/>
                <a:gd name="T74" fmla="*/ 3175 w 68"/>
                <a:gd name="T75" fmla="*/ 91579 h 64"/>
                <a:gd name="T76" fmla="*/ 3175 w 68"/>
                <a:gd name="T77" fmla="*/ 81012 h 6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68" h="64">
                  <a:moveTo>
                    <a:pt x="2" y="46"/>
                  </a:moveTo>
                  <a:lnTo>
                    <a:pt x="0" y="40"/>
                  </a:lnTo>
                  <a:lnTo>
                    <a:pt x="6" y="38"/>
                  </a:lnTo>
                  <a:lnTo>
                    <a:pt x="10" y="38"/>
                  </a:lnTo>
                  <a:lnTo>
                    <a:pt x="20" y="38"/>
                  </a:lnTo>
                  <a:lnTo>
                    <a:pt x="26" y="40"/>
                  </a:lnTo>
                  <a:lnTo>
                    <a:pt x="30" y="38"/>
                  </a:lnTo>
                  <a:lnTo>
                    <a:pt x="22" y="32"/>
                  </a:lnTo>
                  <a:lnTo>
                    <a:pt x="16" y="28"/>
                  </a:lnTo>
                  <a:lnTo>
                    <a:pt x="18" y="22"/>
                  </a:lnTo>
                  <a:lnTo>
                    <a:pt x="22" y="22"/>
                  </a:lnTo>
                  <a:lnTo>
                    <a:pt x="28" y="20"/>
                  </a:lnTo>
                  <a:lnTo>
                    <a:pt x="26" y="14"/>
                  </a:lnTo>
                  <a:lnTo>
                    <a:pt x="20" y="16"/>
                  </a:lnTo>
                  <a:lnTo>
                    <a:pt x="14" y="18"/>
                  </a:lnTo>
                  <a:lnTo>
                    <a:pt x="12" y="12"/>
                  </a:lnTo>
                  <a:lnTo>
                    <a:pt x="14" y="8"/>
                  </a:lnTo>
                  <a:lnTo>
                    <a:pt x="20" y="6"/>
                  </a:lnTo>
                  <a:lnTo>
                    <a:pt x="24" y="2"/>
                  </a:lnTo>
                  <a:lnTo>
                    <a:pt x="32" y="0"/>
                  </a:lnTo>
                  <a:lnTo>
                    <a:pt x="38" y="0"/>
                  </a:lnTo>
                  <a:lnTo>
                    <a:pt x="42" y="6"/>
                  </a:lnTo>
                  <a:lnTo>
                    <a:pt x="42" y="48"/>
                  </a:lnTo>
                  <a:lnTo>
                    <a:pt x="64" y="48"/>
                  </a:lnTo>
                  <a:lnTo>
                    <a:pt x="68" y="52"/>
                  </a:lnTo>
                  <a:lnTo>
                    <a:pt x="68" y="56"/>
                  </a:lnTo>
                  <a:lnTo>
                    <a:pt x="60" y="58"/>
                  </a:lnTo>
                  <a:lnTo>
                    <a:pt x="52" y="58"/>
                  </a:lnTo>
                  <a:lnTo>
                    <a:pt x="44" y="60"/>
                  </a:lnTo>
                  <a:lnTo>
                    <a:pt x="42" y="64"/>
                  </a:lnTo>
                  <a:lnTo>
                    <a:pt x="34" y="62"/>
                  </a:lnTo>
                  <a:lnTo>
                    <a:pt x="24" y="60"/>
                  </a:lnTo>
                  <a:lnTo>
                    <a:pt x="20" y="56"/>
                  </a:lnTo>
                  <a:lnTo>
                    <a:pt x="20" y="50"/>
                  </a:lnTo>
                  <a:lnTo>
                    <a:pt x="16" y="50"/>
                  </a:lnTo>
                  <a:lnTo>
                    <a:pt x="12" y="50"/>
                  </a:lnTo>
                  <a:lnTo>
                    <a:pt x="12" y="56"/>
                  </a:lnTo>
                  <a:lnTo>
                    <a:pt x="2" y="52"/>
                  </a:lnTo>
                  <a:lnTo>
                    <a:pt x="2" y="46"/>
                  </a:lnTo>
                  <a:close/>
                </a:path>
              </a:pathLst>
            </a:custGeom>
            <a:solidFill>
              <a:srgbClr val="FFFFFF"/>
            </a:solidFill>
            <a:ln w="7938">
              <a:solidFill>
                <a:schemeClr val="tx1"/>
              </a:solidFill>
              <a:prstDash val="solid"/>
              <a:round/>
              <a:headEnd/>
              <a:tailEnd/>
            </a:ln>
          </p:spPr>
          <p:txBody>
            <a:bodyPr/>
            <a:lstStyle/>
            <a:p>
              <a:endParaRPr lang="en-GB"/>
            </a:p>
          </p:txBody>
        </p:sp>
        <p:sp>
          <p:nvSpPr>
            <p:cNvPr id="2088" name="Freeform 89"/>
            <p:cNvSpPr>
              <a:spLocks/>
            </p:cNvSpPr>
            <p:nvPr/>
          </p:nvSpPr>
          <p:spPr bwMode="auto">
            <a:xfrm>
              <a:off x="2759075" y="6026150"/>
              <a:ext cx="28575" cy="31750"/>
            </a:xfrm>
            <a:custGeom>
              <a:avLst/>
              <a:gdLst>
                <a:gd name="T0" fmla="*/ 9525 w 18"/>
                <a:gd name="T1" fmla="*/ 7056 h 18"/>
                <a:gd name="T2" fmla="*/ 19050 w 18"/>
                <a:gd name="T3" fmla="*/ 0 h 18"/>
                <a:gd name="T4" fmla="*/ 28575 w 18"/>
                <a:gd name="T5" fmla="*/ 3528 h 18"/>
                <a:gd name="T6" fmla="*/ 28575 w 18"/>
                <a:gd name="T7" fmla="*/ 10583 h 18"/>
                <a:gd name="T8" fmla="*/ 22225 w 18"/>
                <a:gd name="T9" fmla="*/ 17639 h 18"/>
                <a:gd name="T10" fmla="*/ 12700 w 18"/>
                <a:gd name="T11" fmla="*/ 28222 h 18"/>
                <a:gd name="T12" fmla="*/ 6350 w 18"/>
                <a:gd name="T13" fmla="*/ 31750 h 18"/>
                <a:gd name="T14" fmla="*/ 0 w 18"/>
                <a:gd name="T15" fmla="*/ 28222 h 18"/>
                <a:gd name="T16" fmla="*/ 0 w 18"/>
                <a:gd name="T17" fmla="*/ 21167 h 18"/>
                <a:gd name="T18" fmla="*/ 6350 w 18"/>
                <a:gd name="T19" fmla="*/ 14111 h 18"/>
                <a:gd name="T20" fmla="*/ 9525 w 18"/>
                <a:gd name="T21" fmla="*/ 7056 h 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 h="18">
                  <a:moveTo>
                    <a:pt x="6" y="4"/>
                  </a:moveTo>
                  <a:lnTo>
                    <a:pt x="12" y="0"/>
                  </a:lnTo>
                  <a:lnTo>
                    <a:pt x="18" y="2"/>
                  </a:lnTo>
                  <a:lnTo>
                    <a:pt x="18" y="6"/>
                  </a:lnTo>
                  <a:lnTo>
                    <a:pt x="14" y="10"/>
                  </a:lnTo>
                  <a:lnTo>
                    <a:pt x="8" y="16"/>
                  </a:lnTo>
                  <a:lnTo>
                    <a:pt x="4" y="18"/>
                  </a:lnTo>
                  <a:lnTo>
                    <a:pt x="0" y="16"/>
                  </a:lnTo>
                  <a:lnTo>
                    <a:pt x="0" y="12"/>
                  </a:lnTo>
                  <a:lnTo>
                    <a:pt x="4" y="8"/>
                  </a:lnTo>
                  <a:lnTo>
                    <a:pt x="6" y="4"/>
                  </a:lnTo>
                  <a:close/>
                </a:path>
              </a:pathLst>
            </a:custGeom>
            <a:solidFill>
              <a:srgbClr val="FFFFFF"/>
            </a:solidFill>
            <a:ln w="7938">
              <a:solidFill>
                <a:schemeClr val="tx1"/>
              </a:solidFill>
              <a:prstDash val="solid"/>
              <a:round/>
              <a:headEnd/>
              <a:tailEnd/>
            </a:ln>
          </p:spPr>
          <p:txBody>
            <a:bodyPr/>
            <a:lstStyle/>
            <a:p>
              <a:endParaRPr lang="en-GB"/>
            </a:p>
          </p:txBody>
        </p:sp>
        <p:sp>
          <p:nvSpPr>
            <p:cNvPr id="2089" name="Freeform 90"/>
            <p:cNvSpPr>
              <a:spLocks/>
            </p:cNvSpPr>
            <p:nvPr/>
          </p:nvSpPr>
          <p:spPr bwMode="auto">
            <a:xfrm>
              <a:off x="2784475" y="6030913"/>
              <a:ext cx="44450" cy="34925"/>
            </a:xfrm>
            <a:custGeom>
              <a:avLst/>
              <a:gdLst>
                <a:gd name="T0" fmla="*/ 9525 w 28"/>
                <a:gd name="T1" fmla="*/ 13970 h 20"/>
                <a:gd name="T2" fmla="*/ 15875 w 28"/>
                <a:gd name="T3" fmla="*/ 0 h 20"/>
                <a:gd name="T4" fmla="*/ 25400 w 28"/>
                <a:gd name="T5" fmla="*/ 0 h 20"/>
                <a:gd name="T6" fmla="*/ 34925 w 28"/>
                <a:gd name="T7" fmla="*/ 0 h 20"/>
                <a:gd name="T8" fmla="*/ 44450 w 28"/>
                <a:gd name="T9" fmla="*/ 3493 h 20"/>
                <a:gd name="T10" fmla="*/ 44450 w 28"/>
                <a:gd name="T11" fmla="*/ 10478 h 20"/>
                <a:gd name="T12" fmla="*/ 34925 w 28"/>
                <a:gd name="T13" fmla="*/ 13970 h 20"/>
                <a:gd name="T14" fmla="*/ 28575 w 28"/>
                <a:gd name="T15" fmla="*/ 17463 h 20"/>
                <a:gd name="T16" fmla="*/ 25400 w 28"/>
                <a:gd name="T17" fmla="*/ 17463 h 20"/>
                <a:gd name="T18" fmla="*/ 19050 w 28"/>
                <a:gd name="T19" fmla="*/ 24448 h 20"/>
                <a:gd name="T20" fmla="*/ 12700 w 28"/>
                <a:gd name="T21" fmla="*/ 27940 h 20"/>
                <a:gd name="T22" fmla="*/ 9525 w 28"/>
                <a:gd name="T23" fmla="*/ 34925 h 20"/>
                <a:gd name="T24" fmla="*/ 0 w 28"/>
                <a:gd name="T25" fmla="*/ 31433 h 20"/>
                <a:gd name="T26" fmla="*/ 0 w 28"/>
                <a:gd name="T27" fmla="*/ 20955 h 20"/>
                <a:gd name="T28" fmla="*/ 3175 w 28"/>
                <a:gd name="T29" fmla="*/ 17463 h 20"/>
                <a:gd name="T30" fmla="*/ 9525 w 28"/>
                <a:gd name="T31" fmla="*/ 13970 h 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 h="20">
                  <a:moveTo>
                    <a:pt x="6" y="8"/>
                  </a:moveTo>
                  <a:lnTo>
                    <a:pt x="10" y="0"/>
                  </a:lnTo>
                  <a:lnTo>
                    <a:pt x="16" y="0"/>
                  </a:lnTo>
                  <a:lnTo>
                    <a:pt x="22" y="0"/>
                  </a:lnTo>
                  <a:lnTo>
                    <a:pt x="28" y="2"/>
                  </a:lnTo>
                  <a:lnTo>
                    <a:pt x="28" y="6"/>
                  </a:lnTo>
                  <a:lnTo>
                    <a:pt x="22" y="8"/>
                  </a:lnTo>
                  <a:lnTo>
                    <a:pt x="18" y="10"/>
                  </a:lnTo>
                  <a:lnTo>
                    <a:pt x="16" y="10"/>
                  </a:lnTo>
                  <a:lnTo>
                    <a:pt x="12" y="14"/>
                  </a:lnTo>
                  <a:lnTo>
                    <a:pt x="8" y="16"/>
                  </a:lnTo>
                  <a:lnTo>
                    <a:pt x="6" y="20"/>
                  </a:lnTo>
                  <a:lnTo>
                    <a:pt x="0" y="18"/>
                  </a:lnTo>
                  <a:lnTo>
                    <a:pt x="0" y="12"/>
                  </a:lnTo>
                  <a:lnTo>
                    <a:pt x="2" y="10"/>
                  </a:lnTo>
                  <a:lnTo>
                    <a:pt x="6" y="8"/>
                  </a:lnTo>
                  <a:close/>
                </a:path>
              </a:pathLst>
            </a:custGeom>
            <a:solidFill>
              <a:srgbClr val="FFFFFF"/>
            </a:solidFill>
            <a:ln w="7938">
              <a:solidFill>
                <a:schemeClr val="tx1"/>
              </a:solidFill>
              <a:prstDash val="solid"/>
              <a:round/>
              <a:headEnd/>
              <a:tailEnd/>
            </a:ln>
          </p:spPr>
          <p:txBody>
            <a:bodyPr/>
            <a:lstStyle/>
            <a:p>
              <a:endParaRPr lang="en-GB"/>
            </a:p>
          </p:txBody>
        </p:sp>
        <p:sp>
          <p:nvSpPr>
            <p:cNvPr id="2090" name="Freeform 91"/>
            <p:cNvSpPr>
              <a:spLocks/>
            </p:cNvSpPr>
            <p:nvPr/>
          </p:nvSpPr>
          <p:spPr bwMode="auto">
            <a:xfrm>
              <a:off x="2422525" y="4313238"/>
              <a:ext cx="984250" cy="1117600"/>
            </a:xfrm>
            <a:custGeom>
              <a:avLst/>
              <a:gdLst>
                <a:gd name="T0" fmla="*/ 581025 w 620"/>
                <a:gd name="T1" fmla="*/ 63062 h 638"/>
                <a:gd name="T2" fmla="*/ 600075 w 620"/>
                <a:gd name="T3" fmla="*/ 122621 h 638"/>
                <a:gd name="T4" fmla="*/ 574675 w 620"/>
                <a:gd name="T5" fmla="*/ 175172 h 638"/>
                <a:gd name="T6" fmla="*/ 615950 w 620"/>
                <a:gd name="T7" fmla="*/ 136634 h 638"/>
                <a:gd name="T8" fmla="*/ 638175 w 620"/>
                <a:gd name="T9" fmla="*/ 171669 h 638"/>
                <a:gd name="T10" fmla="*/ 641350 w 620"/>
                <a:gd name="T11" fmla="*/ 189186 h 638"/>
                <a:gd name="T12" fmla="*/ 666750 w 620"/>
                <a:gd name="T13" fmla="*/ 161159 h 638"/>
                <a:gd name="T14" fmla="*/ 749300 w 620"/>
                <a:gd name="T15" fmla="*/ 199697 h 638"/>
                <a:gd name="T16" fmla="*/ 755650 w 620"/>
                <a:gd name="T17" fmla="*/ 220717 h 638"/>
                <a:gd name="T18" fmla="*/ 819150 w 620"/>
                <a:gd name="T19" fmla="*/ 227724 h 638"/>
                <a:gd name="T20" fmla="*/ 908050 w 620"/>
                <a:gd name="T21" fmla="*/ 266262 h 638"/>
                <a:gd name="T22" fmla="*/ 974725 w 620"/>
                <a:gd name="T23" fmla="*/ 304800 h 638"/>
                <a:gd name="T24" fmla="*/ 952500 w 620"/>
                <a:gd name="T25" fmla="*/ 430924 h 638"/>
                <a:gd name="T26" fmla="*/ 904875 w 620"/>
                <a:gd name="T27" fmla="*/ 500993 h 638"/>
                <a:gd name="T28" fmla="*/ 882650 w 620"/>
                <a:gd name="T29" fmla="*/ 564055 h 638"/>
                <a:gd name="T30" fmla="*/ 863600 w 620"/>
                <a:gd name="T31" fmla="*/ 686676 h 638"/>
                <a:gd name="T32" fmla="*/ 812800 w 620"/>
                <a:gd name="T33" fmla="*/ 781269 h 638"/>
                <a:gd name="T34" fmla="*/ 720725 w 620"/>
                <a:gd name="T35" fmla="*/ 819807 h 638"/>
                <a:gd name="T36" fmla="*/ 647700 w 620"/>
                <a:gd name="T37" fmla="*/ 865352 h 638"/>
                <a:gd name="T38" fmla="*/ 631825 w 620"/>
                <a:gd name="T39" fmla="*/ 963448 h 638"/>
                <a:gd name="T40" fmla="*/ 593725 w 620"/>
                <a:gd name="T41" fmla="*/ 1030014 h 638"/>
                <a:gd name="T42" fmla="*/ 558800 w 620"/>
                <a:gd name="T43" fmla="*/ 1061545 h 638"/>
                <a:gd name="T44" fmla="*/ 587375 w 620"/>
                <a:gd name="T45" fmla="*/ 1023007 h 638"/>
                <a:gd name="T46" fmla="*/ 558800 w 620"/>
                <a:gd name="T47" fmla="*/ 1044028 h 638"/>
                <a:gd name="T48" fmla="*/ 542925 w 620"/>
                <a:gd name="T49" fmla="*/ 1089572 h 638"/>
                <a:gd name="T50" fmla="*/ 523875 w 620"/>
                <a:gd name="T51" fmla="*/ 1089572 h 638"/>
                <a:gd name="T52" fmla="*/ 454025 w 620"/>
                <a:gd name="T53" fmla="*/ 1033517 h 638"/>
                <a:gd name="T54" fmla="*/ 476250 w 620"/>
                <a:gd name="T55" fmla="*/ 945931 h 638"/>
                <a:gd name="T56" fmla="*/ 511175 w 620"/>
                <a:gd name="T57" fmla="*/ 879366 h 638"/>
                <a:gd name="T58" fmla="*/ 498475 w 620"/>
                <a:gd name="T59" fmla="*/ 830317 h 638"/>
                <a:gd name="T60" fmla="*/ 460375 w 620"/>
                <a:gd name="T61" fmla="*/ 781269 h 638"/>
                <a:gd name="T62" fmla="*/ 406400 w 620"/>
                <a:gd name="T63" fmla="*/ 725214 h 638"/>
                <a:gd name="T64" fmla="*/ 412750 w 620"/>
                <a:gd name="T65" fmla="*/ 658648 h 638"/>
                <a:gd name="T66" fmla="*/ 349250 w 620"/>
                <a:gd name="T67" fmla="*/ 599090 h 638"/>
                <a:gd name="T68" fmla="*/ 339725 w 620"/>
                <a:gd name="T69" fmla="*/ 529021 h 638"/>
                <a:gd name="T70" fmla="*/ 257175 w 620"/>
                <a:gd name="T71" fmla="*/ 493986 h 638"/>
                <a:gd name="T72" fmla="*/ 184150 w 620"/>
                <a:gd name="T73" fmla="*/ 427421 h 638"/>
                <a:gd name="T74" fmla="*/ 95250 w 620"/>
                <a:gd name="T75" fmla="*/ 448441 h 638"/>
                <a:gd name="T76" fmla="*/ 76200 w 620"/>
                <a:gd name="T77" fmla="*/ 416910 h 638"/>
                <a:gd name="T78" fmla="*/ 12700 w 620"/>
                <a:gd name="T79" fmla="*/ 388883 h 638"/>
                <a:gd name="T80" fmla="*/ 41275 w 620"/>
                <a:gd name="T81" fmla="*/ 280276 h 638"/>
                <a:gd name="T82" fmla="*/ 111125 w 620"/>
                <a:gd name="T83" fmla="*/ 210207 h 638"/>
                <a:gd name="T84" fmla="*/ 104775 w 620"/>
                <a:gd name="T85" fmla="*/ 126124 h 638"/>
                <a:gd name="T86" fmla="*/ 146050 w 620"/>
                <a:gd name="T87" fmla="*/ 98097 h 638"/>
                <a:gd name="T88" fmla="*/ 206375 w 620"/>
                <a:gd name="T89" fmla="*/ 126124 h 638"/>
                <a:gd name="T90" fmla="*/ 266700 w 620"/>
                <a:gd name="T91" fmla="*/ 77076 h 638"/>
                <a:gd name="T92" fmla="*/ 244475 w 620"/>
                <a:gd name="T93" fmla="*/ 31531 h 638"/>
                <a:gd name="T94" fmla="*/ 307975 w 620"/>
                <a:gd name="T95" fmla="*/ 31531 h 638"/>
                <a:gd name="T96" fmla="*/ 361950 w 620"/>
                <a:gd name="T97" fmla="*/ 38538 h 638"/>
                <a:gd name="T98" fmla="*/ 387350 w 620"/>
                <a:gd name="T99" fmla="*/ 112110 h 638"/>
                <a:gd name="T100" fmla="*/ 438150 w 620"/>
                <a:gd name="T101" fmla="*/ 94593 h 638"/>
                <a:gd name="T102" fmla="*/ 460375 w 620"/>
                <a:gd name="T103" fmla="*/ 77076 h 638"/>
                <a:gd name="T104" fmla="*/ 527050 w 620"/>
                <a:gd name="T105" fmla="*/ 84083 h 63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20" h="638">
                  <a:moveTo>
                    <a:pt x="356" y="18"/>
                  </a:moveTo>
                  <a:lnTo>
                    <a:pt x="362" y="20"/>
                  </a:lnTo>
                  <a:lnTo>
                    <a:pt x="366" y="24"/>
                  </a:lnTo>
                  <a:lnTo>
                    <a:pt x="364" y="28"/>
                  </a:lnTo>
                  <a:lnTo>
                    <a:pt x="366" y="36"/>
                  </a:lnTo>
                  <a:lnTo>
                    <a:pt x="368" y="44"/>
                  </a:lnTo>
                  <a:lnTo>
                    <a:pt x="376" y="54"/>
                  </a:lnTo>
                  <a:lnTo>
                    <a:pt x="382" y="60"/>
                  </a:lnTo>
                  <a:lnTo>
                    <a:pt x="382" y="68"/>
                  </a:lnTo>
                  <a:lnTo>
                    <a:pt x="378" y="70"/>
                  </a:lnTo>
                  <a:lnTo>
                    <a:pt x="370" y="76"/>
                  </a:lnTo>
                  <a:lnTo>
                    <a:pt x="362" y="84"/>
                  </a:lnTo>
                  <a:lnTo>
                    <a:pt x="360" y="88"/>
                  </a:lnTo>
                  <a:lnTo>
                    <a:pt x="360" y="96"/>
                  </a:lnTo>
                  <a:lnTo>
                    <a:pt x="362" y="100"/>
                  </a:lnTo>
                  <a:lnTo>
                    <a:pt x="368" y="98"/>
                  </a:lnTo>
                  <a:lnTo>
                    <a:pt x="372" y="92"/>
                  </a:lnTo>
                  <a:lnTo>
                    <a:pt x="372" y="82"/>
                  </a:lnTo>
                  <a:lnTo>
                    <a:pt x="380" y="78"/>
                  </a:lnTo>
                  <a:lnTo>
                    <a:pt x="388" y="78"/>
                  </a:lnTo>
                  <a:lnTo>
                    <a:pt x="392" y="82"/>
                  </a:lnTo>
                  <a:lnTo>
                    <a:pt x="400" y="84"/>
                  </a:lnTo>
                  <a:lnTo>
                    <a:pt x="404" y="88"/>
                  </a:lnTo>
                  <a:lnTo>
                    <a:pt x="404" y="92"/>
                  </a:lnTo>
                  <a:lnTo>
                    <a:pt x="402" y="98"/>
                  </a:lnTo>
                  <a:lnTo>
                    <a:pt x="398" y="102"/>
                  </a:lnTo>
                  <a:lnTo>
                    <a:pt x="392" y="108"/>
                  </a:lnTo>
                  <a:lnTo>
                    <a:pt x="392" y="116"/>
                  </a:lnTo>
                  <a:lnTo>
                    <a:pt x="396" y="116"/>
                  </a:lnTo>
                  <a:lnTo>
                    <a:pt x="404" y="108"/>
                  </a:lnTo>
                  <a:lnTo>
                    <a:pt x="406" y="108"/>
                  </a:lnTo>
                  <a:lnTo>
                    <a:pt x="408" y="104"/>
                  </a:lnTo>
                  <a:lnTo>
                    <a:pt x="410" y="98"/>
                  </a:lnTo>
                  <a:lnTo>
                    <a:pt x="414" y="94"/>
                  </a:lnTo>
                  <a:lnTo>
                    <a:pt x="420" y="92"/>
                  </a:lnTo>
                  <a:lnTo>
                    <a:pt x="426" y="94"/>
                  </a:lnTo>
                  <a:lnTo>
                    <a:pt x="440" y="98"/>
                  </a:lnTo>
                  <a:lnTo>
                    <a:pt x="448" y="104"/>
                  </a:lnTo>
                  <a:lnTo>
                    <a:pt x="462" y="110"/>
                  </a:lnTo>
                  <a:lnTo>
                    <a:pt x="472" y="114"/>
                  </a:lnTo>
                  <a:lnTo>
                    <a:pt x="472" y="120"/>
                  </a:lnTo>
                  <a:lnTo>
                    <a:pt x="468" y="126"/>
                  </a:lnTo>
                  <a:lnTo>
                    <a:pt x="466" y="134"/>
                  </a:lnTo>
                  <a:lnTo>
                    <a:pt x="468" y="134"/>
                  </a:lnTo>
                  <a:lnTo>
                    <a:pt x="476" y="126"/>
                  </a:lnTo>
                  <a:lnTo>
                    <a:pt x="482" y="124"/>
                  </a:lnTo>
                  <a:lnTo>
                    <a:pt x="488" y="122"/>
                  </a:lnTo>
                  <a:lnTo>
                    <a:pt x="496" y="124"/>
                  </a:lnTo>
                  <a:lnTo>
                    <a:pt x="506" y="128"/>
                  </a:lnTo>
                  <a:lnTo>
                    <a:pt x="516" y="130"/>
                  </a:lnTo>
                  <a:lnTo>
                    <a:pt x="528" y="130"/>
                  </a:lnTo>
                  <a:lnTo>
                    <a:pt x="538" y="132"/>
                  </a:lnTo>
                  <a:lnTo>
                    <a:pt x="548" y="134"/>
                  </a:lnTo>
                  <a:lnTo>
                    <a:pt x="560" y="142"/>
                  </a:lnTo>
                  <a:lnTo>
                    <a:pt x="572" y="152"/>
                  </a:lnTo>
                  <a:lnTo>
                    <a:pt x="582" y="160"/>
                  </a:lnTo>
                  <a:lnTo>
                    <a:pt x="592" y="166"/>
                  </a:lnTo>
                  <a:lnTo>
                    <a:pt x="602" y="164"/>
                  </a:lnTo>
                  <a:lnTo>
                    <a:pt x="610" y="164"/>
                  </a:lnTo>
                  <a:lnTo>
                    <a:pt x="614" y="174"/>
                  </a:lnTo>
                  <a:lnTo>
                    <a:pt x="620" y="190"/>
                  </a:lnTo>
                  <a:lnTo>
                    <a:pt x="620" y="206"/>
                  </a:lnTo>
                  <a:lnTo>
                    <a:pt x="618" y="224"/>
                  </a:lnTo>
                  <a:lnTo>
                    <a:pt x="608" y="236"/>
                  </a:lnTo>
                  <a:lnTo>
                    <a:pt x="600" y="246"/>
                  </a:lnTo>
                  <a:lnTo>
                    <a:pt x="580" y="264"/>
                  </a:lnTo>
                  <a:lnTo>
                    <a:pt x="580" y="272"/>
                  </a:lnTo>
                  <a:lnTo>
                    <a:pt x="578" y="278"/>
                  </a:lnTo>
                  <a:lnTo>
                    <a:pt x="574" y="282"/>
                  </a:lnTo>
                  <a:lnTo>
                    <a:pt x="570" y="286"/>
                  </a:lnTo>
                  <a:lnTo>
                    <a:pt x="562" y="290"/>
                  </a:lnTo>
                  <a:lnTo>
                    <a:pt x="556" y="294"/>
                  </a:lnTo>
                  <a:lnTo>
                    <a:pt x="554" y="302"/>
                  </a:lnTo>
                  <a:lnTo>
                    <a:pt x="554" y="310"/>
                  </a:lnTo>
                  <a:lnTo>
                    <a:pt x="556" y="322"/>
                  </a:lnTo>
                  <a:lnTo>
                    <a:pt x="556" y="338"/>
                  </a:lnTo>
                  <a:lnTo>
                    <a:pt x="554" y="350"/>
                  </a:lnTo>
                  <a:lnTo>
                    <a:pt x="552" y="366"/>
                  </a:lnTo>
                  <a:lnTo>
                    <a:pt x="548" y="376"/>
                  </a:lnTo>
                  <a:lnTo>
                    <a:pt x="544" y="392"/>
                  </a:lnTo>
                  <a:lnTo>
                    <a:pt x="536" y="408"/>
                  </a:lnTo>
                  <a:lnTo>
                    <a:pt x="528" y="420"/>
                  </a:lnTo>
                  <a:lnTo>
                    <a:pt x="524" y="434"/>
                  </a:lnTo>
                  <a:lnTo>
                    <a:pt x="518" y="440"/>
                  </a:lnTo>
                  <a:lnTo>
                    <a:pt x="512" y="446"/>
                  </a:lnTo>
                  <a:lnTo>
                    <a:pt x="508" y="452"/>
                  </a:lnTo>
                  <a:lnTo>
                    <a:pt x="494" y="456"/>
                  </a:lnTo>
                  <a:lnTo>
                    <a:pt x="482" y="456"/>
                  </a:lnTo>
                  <a:lnTo>
                    <a:pt x="464" y="458"/>
                  </a:lnTo>
                  <a:lnTo>
                    <a:pt x="454" y="468"/>
                  </a:lnTo>
                  <a:lnTo>
                    <a:pt x="446" y="472"/>
                  </a:lnTo>
                  <a:lnTo>
                    <a:pt x="438" y="472"/>
                  </a:lnTo>
                  <a:lnTo>
                    <a:pt x="430" y="480"/>
                  </a:lnTo>
                  <a:lnTo>
                    <a:pt x="418" y="484"/>
                  </a:lnTo>
                  <a:lnTo>
                    <a:pt x="408" y="494"/>
                  </a:lnTo>
                  <a:lnTo>
                    <a:pt x="404" y="502"/>
                  </a:lnTo>
                  <a:lnTo>
                    <a:pt x="402" y="516"/>
                  </a:lnTo>
                  <a:lnTo>
                    <a:pt x="402" y="526"/>
                  </a:lnTo>
                  <a:lnTo>
                    <a:pt x="404" y="542"/>
                  </a:lnTo>
                  <a:lnTo>
                    <a:pt x="398" y="550"/>
                  </a:lnTo>
                  <a:lnTo>
                    <a:pt x="390" y="560"/>
                  </a:lnTo>
                  <a:lnTo>
                    <a:pt x="384" y="566"/>
                  </a:lnTo>
                  <a:lnTo>
                    <a:pt x="380" y="574"/>
                  </a:lnTo>
                  <a:lnTo>
                    <a:pt x="376" y="584"/>
                  </a:lnTo>
                  <a:lnTo>
                    <a:pt x="374" y="588"/>
                  </a:lnTo>
                  <a:lnTo>
                    <a:pt x="370" y="592"/>
                  </a:lnTo>
                  <a:lnTo>
                    <a:pt x="366" y="600"/>
                  </a:lnTo>
                  <a:lnTo>
                    <a:pt x="360" y="604"/>
                  </a:lnTo>
                  <a:lnTo>
                    <a:pt x="352" y="610"/>
                  </a:lnTo>
                  <a:lnTo>
                    <a:pt x="352" y="606"/>
                  </a:lnTo>
                  <a:lnTo>
                    <a:pt x="352" y="604"/>
                  </a:lnTo>
                  <a:lnTo>
                    <a:pt x="356" y="600"/>
                  </a:lnTo>
                  <a:lnTo>
                    <a:pt x="360" y="596"/>
                  </a:lnTo>
                  <a:lnTo>
                    <a:pt x="366" y="590"/>
                  </a:lnTo>
                  <a:lnTo>
                    <a:pt x="370" y="584"/>
                  </a:lnTo>
                  <a:lnTo>
                    <a:pt x="368" y="580"/>
                  </a:lnTo>
                  <a:lnTo>
                    <a:pt x="364" y="582"/>
                  </a:lnTo>
                  <a:lnTo>
                    <a:pt x="360" y="586"/>
                  </a:lnTo>
                  <a:lnTo>
                    <a:pt x="356" y="592"/>
                  </a:lnTo>
                  <a:lnTo>
                    <a:pt x="352" y="596"/>
                  </a:lnTo>
                  <a:lnTo>
                    <a:pt x="348" y="600"/>
                  </a:lnTo>
                  <a:lnTo>
                    <a:pt x="348" y="606"/>
                  </a:lnTo>
                  <a:lnTo>
                    <a:pt x="346" y="612"/>
                  </a:lnTo>
                  <a:lnTo>
                    <a:pt x="344" y="618"/>
                  </a:lnTo>
                  <a:lnTo>
                    <a:pt x="342" y="622"/>
                  </a:lnTo>
                  <a:lnTo>
                    <a:pt x="336" y="630"/>
                  </a:lnTo>
                  <a:lnTo>
                    <a:pt x="332" y="638"/>
                  </a:lnTo>
                  <a:lnTo>
                    <a:pt x="328" y="634"/>
                  </a:lnTo>
                  <a:lnTo>
                    <a:pt x="328" y="628"/>
                  </a:lnTo>
                  <a:lnTo>
                    <a:pt x="330" y="622"/>
                  </a:lnTo>
                  <a:lnTo>
                    <a:pt x="326" y="614"/>
                  </a:lnTo>
                  <a:lnTo>
                    <a:pt x="320" y="610"/>
                  </a:lnTo>
                  <a:lnTo>
                    <a:pt x="308" y="600"/>
                  </a:lnTo>
                  <a:lnTo>
                    <a:pt x="294" y="592"/>
                  </a:lnTo>
                  <a:lnTo>
                    <a:pt x="286" y="590"/>
                  </a:lnTo>
                  <a:lnTo>
                    <a:pt x="278" y="580"/>
                  </a:lnTo>
                  <a:lnTo>
                    <a:pt x="268" y="572"/>
                  </a:lnTo>
                  <a:lnTo>
                    <a:pt x="270" y="568"/>
                  </a:lnTo>
                  <a:lnTo>
                    <a:pt x="276" y="564"/>
                  </a:lnTo>
                  <a:lnTo>
                    <a:pt x="300" y="540"/>
                  </a:lnTo>
                  <a:lnTo>
                    <a:pt x="308" y="534"/>
                  </a:lnTo>
                  <a:lnTo>
                    <a:pt x="316" y="530"/>
                  </a:lnTo>
                  <a:lnTo>
                    <a:pt x="320" y="524"/>
                  </a:lnTo>
                  <a:lnTo>
                    <a:pt x="324" y="512"/>
                  </a:lnTo>
                  <a:lnTo>
                    <a:pt x="322" y="502"/>
                  </a:lnTo>
                  <a:lnTo>
                    <a:pt x="318" y="498"/>
                  </a:lnTo>
                  <a:lnTo>
                    <a:pt x="308" y="496"/>
                  </a:lnTo>
                  <a:lnTo>
                    <a:pt x="308" y="490"/>
                  </a:lnTo>
                  <a:lnTo>
                    <a:pt x="312" y="482"/>
                  </a:lnTo>
                  <a:lnTo>
                    <a:pt x="314" y="474"/>
                  </a:lnTo>
                  <a:lnTo>
                    <a:pt x="308" y="472"/>
                  </a:lnTo>
                  <a:lnTo>
                    <a:pt x="300" y="474"/>
                  </a:lnTo>
                  <a:lnTo>
                    <a:pt x="292" y="466"/>
                  </a:lnTo>
                  <a:lnTo>
                    <a:pt x="288" y="456"/>
                  </a:lnTo>
                  <a:lnTo>
                    <a:pt x="290" y="446"/>
                  </a:lnTo>
                  <a:lnTo>
                    <a:pt x="284" y="442"/>
                  </a:lnTo>
                  <a:lnTo>
                    <a:pt x="274" y="440"/>
                  </a:lnTo>
                  <a:lnTo>
                    <a:pt x="266" y="442"/>
                  </a:lnTo>
                  <a:lnTo>
                    <a:pt x="256" y="442"/>
                  </a:lnTo>
                  <a:lnTo>
                    <a:pt x="256" y="414"/>
                  </a:lnTo>
                  <a:lnTo>
                    <a:pt x="252" y="406"/>
                  </a:lnTo>
                  <a:lnTo>
                    <a:pt x="256" y="402"/>
                  </a:lnTo>
                  <a:lnTo>
                    <a:pt x="252" y="396"/>
                  </a:lnTo>
                  <a:lnTo>
                    <a:pt x="260" y="382"/>
                  </a:lnTo>
                  <a:lnTo>
                    <a:pt x="260" y="376"/>
                  </a:lnTo>
                  <a:lnTo>
                    <a:pt x="258" y="366"/>
                  </a:lnTo>
                  <a:lnTo>
                    <a:pt x="248" y="362"/>
                  </a:lnTo>
                  <a:lnTo>
                    <a:pt x="246" y="350"/>
                  </a:lnTo>
                  <a:lnTo>
                    <a:pt x="248" y="342"/>
                  </a:lnTo>
                  <a:lnTo>
                    <a:pt x="220" y="342"/>
                  </a:lnTo>
                  <a:lnTo>
                    <a:pt x="218" y="330"/>
                  </a:lnTo>
                  <a:lnTo>
                    <a:pt x="218" y="326"/>
                  </a:lnTo>
                  <a:lnTo>
                    <a:pt x="220" y="322"/>
                  </a:lnTo>
                  <a:lnTo>
                    <a:pt x="218" y="314"/>
                  </a:lnTo>
                  <a:lnTo>
                    <a:pt x="214" y="302"/>
                  </a:lnTo>
                  <a:lnTo>
                    <a:pt x="196" y="298"/>
                  </a:lnTo>
                  <a:lnTo>
                    <a:pt x="184" y="292"/>
                  </a:lnTo>
                  <a:lnTo>
                    <a:pt x="176" y="290"/>
                  </a:lnTo>
                  <a:lnTo>
                    <a:pt x="172" y="284"/>
                  </a:lnTo>
                  <a:lnTo>
                    <a:pt x="162" y="282"/>
                  </a:lnTo>
                  <a:lnTo>
                    <a:pt x="152" y="280"/>
                  </a:lnTo>
                  <a:lnTo>
                    <a:pt x="140" y="268"/>
                  </a:lnTo>
                  <a:lnTo>
                    <a:pt x="138" y="240"/>
                  </a:lnTo>
                  <a:lnTo>
                    <a:pt x="126" y="240"/>
                  </a:lnTo>
                  <a:lnTo>
                    <a:pt x="116" y="244"/>
                  </a:lnTo>
                  <a:lnTo>
                    <a:pt x="114" y="244"/>
                  </a:lnTo>
                  <a:lnTo>
                    <a:pt x="106" y="250"/>
                  </a:lnTo>
                  <a:lnTo>
                    <a:pt x="92" y="256"/>
                  </a:lnTo>
                  <a:lnTo>
                    <a:pt x="72" y="258"/>
                  </a:lnTo>
                  <a:lnTo>
                    <a:pt x="60" y="256"/>
                  </a:lnTo>
                  <a:lnTo>
                    <a:pt x="54" y="256"/>
                  </a:lnTo>
                  <a:lnTo>
                    <a:pt x="52" y="250"/>
                  </a:lnTo>
                  <a:lnTo>
                    <a:pt x="56" y="238"/>
                  </a:lnTo>
                  <a:lnTo>
                    <a:pt x="54" y="232"/>
                  </a:lnTo>
                  <a:lnTo>
                    <a:pt x="48" y="238"/>
                  </a:lnTo>
                  <a:lnTo>
                    <a:pt x="38" y="242"/>
                  </a:lnTo>
                  <a:lnTo>
                    <a:pt x="36" y="244"/>
                  </a:lnTo>
                  <a:lnTo>
                    <a:pt x="28" y="242"/>
                  </a:lnTo>
                  <a:lnTo>
                    <a:pt x="18" y="232"/>
                  </a:lnTo>
                  <a:lnTo>
                    <a:pt x="8" y="222"/>
                  </a:lnTo>
                  <a:lnTo>
                    <a:pt x="0" y="200"/>
                  </a:lnTo>
                  <a:lnTo>
                    <a:pt x="8" y="188"/>
                  </a:lnTo>
                  <a:lnTo>
                    <a:pt x="14" y="182"/>
                  </a:lnTo>
                  <a:lnTo>
                    <a:pt x="16" y="172"/>
                  </a:lnTo>
                  <a:lnTo>
                    <a:pt x="26" y="160"/>
                  </a:lnTo>
                  <a:lnTo>
                    <a:pt x="40" y="154"/>
                  </a:lnTo>
                  <a:lnTo>
                    <a:pt x="62" y="152"/>
                  </a:lnTo>
                  <a:lnTo>
                    <a:pt x="68" y="138"/>
                  </a:lnTo>
                  <a:lnTo>
                    <a:pt x="68" y="126"/>
                  </a:lnTo>
                  <a:lnTo>
                    <a:pt x="70" y="120"/>
                  </a:lnTo>
                  <a:lnTo>
                    <a:pt x="72" y="106"/>
                  </a:lnTo>
                  <a:lnTo>
                    <a:pt x="70" y="94"/>
                  </a:lnTo>
                  <a:lnTo>
                    <a:pt x="64" y="86"/>
                  </a:lnTo>
                  <a:lnTo>
                    <a:pt x="64" y="74"/>
                  </a:lnTo>
                  <a:lnTo>
                    <a:pt x="66" y="72"/>
                  </a:lnTo>
                  <a:lnTo>
                    <a:pt x="76" y="74"/>
                  </a:lnTo>
                  <a:lnTo>
                    <a:pt x="76" y="68"/>
                  </a:lnTo>
                  <a:lnTo>
                    <a:pt x="64" y="64"/>
                  </a:lnTo>
                  <a:lnTo>
                    <a:pt x="64" y="58"/>
                  </a:lnTo>
                  <a:lnTo>
                    <a:pt x="92" y="56"/>
                  </a:lnTo>
                  <a:lnTo>
                    <a:pt x="102" y="54"/>
                  </a:lnTo>
                  <a:lnTo>
                    <a:pt x="108" y="56"/>
                  </a:lnTo>
                  <a:lnTo>
                    <a:pt x="112" y="62"/>
                  </a:lnTo>
                  <a:lnTo>
                    <a:pt x="120" y="70"/>
                  </a:lnTo>
                  <a:lnTo>
                    <a:pt x="130" y="72"/>
                  </a:lnTo>
                  <a:lnTo>
                    <a:pt x="144" y="68"/>
                  </a:lnTo>
                  <a:lnTo>
                    <a:pt x="150" y="62"/>
                  </a:lnTo>
                  <a:lnTo>
                    <a:pt x="156" y="56"/>
                  </a:lnTo>
                  <a:lnTo>
                    <a:pt x="168" y="52"/>
                  </a:lnTo>
                  <a:lnTo>
                    <a:pt x="168" y="44"/>
                  </a:lnTo>
                  <a:lnTo>
                    <a:pt x="162" y="44"/>
                  </a:lnTo>
                  <a:lnTo>
                    <a:pt x="156" y="36"/>
                  </a:lnTo>
                  <a:lnTo>
                    <a:pt x="154" y="26"/>
                  </a:lnTo>
                  <a:lnTo>
                    <a:pt x="148" y="20"/>
                  </a:lnTo>
                  <a:lnTo>
                    <a:pt x="154" y="18"/>
                  </a:lnTo>
                  <a:lnTo>
                    <a:pt x="162" y="22"/>
                  </a:lnTo>
                  <a:lnTo>
                    <a:pt x="174" y="22"/>
                  </a:lnTo>
                  <a:lnTo>
                    <a:pt x="178" y="24"/>
                  </a:lnTo>
                  <a:lnTo>
                    <a:pt x="184" y="20"/>
                  </a:lnTo>
                  <a:lnTo>
                    <a:pt x="194" y="18"/>
                  </a:lnTo>
                  <a:lnTo>
                    <a:pt x="206" y="14"/>
                  </a:lnTo>
                  <a:lnTo>
                    <a:pt x="210" y="4"/>
                  </a:lnTo>
                  <a:lnTo>
                    <a:pt x="208" y="0"/>
                  </a:lnTo>
                  <a:lnTo>
                    <a:pt x="220" y="0"/>
                  </a:lnTo>
                  <a:lnTo>
                    <a:pt x="228" y="22"/>
                  </a:lnTo>
                  <a:lnTo>
                    <a:pt x="222" y="28"/>
                  </a:lnTo>
                  <a:lnTo>
                    <a:pt x="222" y="48"/>
                  </a:lnTo>
                  <a:lnTo>
                    <a:pt x="228" y="56"/>
                  </a:lnTo>
                  <a:lnTo>
                    <a:pt x="236" y="64"/>
                  </a:lnTo>
                  <a:lnTo>
                    <a:pt x="244" y="64"/>
                  </a:lnTo>
                  <a:lnTo>
                    <a:pt x="254" y="62"/>
                  </a:lnTo>
                  <a:lnTo>
                    <a:pt x="260" y="58"/>
                  </a:lnTo>
                  <a:lnTo>
                    <a:pt x="268" y="54"/>
                  </a:lnTo>
                  <a:lnTo>
                    <a:pt x="272" y="50"/>
                  </a:lnTo>
                  <a:lnTo>
                    <a:pt x="276" y="54"/>
                  </a:lnTo>
                  <a:lnTo>
                    <a:pt x="282" y="54"/>
                  </a:lnTo>
                  <a:lnTo>
                    <a:pt x="284" y="54"/>
                  </a:lnTo>
                  <a:lnTo>
                    <a:pt x="286" y="48"/>
                  </a:lnTo>
                  <a:lnTo>
                    <a:pt x="286" y="44"/>
                  </a:lnTo>
                  <a:lnTo>
                    <a:pt x="290" y="44"/>
                  </a:lnTo>
                  <a:lnTo>
                    <a:pt x="300" y="46"/>
                  </a:lnTo>
                  <a:lnTo>
                    <a:pt x="310" y="50"/>
                  </a:lnTo>
                  <a:lnTo>
                    <a:pt x="316" y="50"/>
                  </a:lnTo>
                  <a:lnTo>
                    <a:pt x="322" y="46"/>
                  </a:lnTo>
                  <a:lnTo>
                    <a:pt x="332" y="48"/>
                  </a:lnTo>
                  <a:lnTo>
                    <a:pt x="338" y="52"/>
                  </a:lnTo>
                  <a:lnTo>
                    <a:pt x="350" y="24"/>
                  </a:lnTo>
                  <a:lnTo>
                    <a:pt x="356" y="18"/>
                  </a:lnTo>
                  <a:close/>
                </a:path>
              </a:pathLst>
            </a:custGeom>
            <a:solidFill>
              <a:srgbClr val="DDF53D"/>
            </a:solidFill>
            <a:ln w="7938">
              <a:solidFill>
                <a:schemeClr val="tx1"/>
              </a:solidFill>
              <a:prstDash val="solid"/>
              <a:round/>
              <a:headEnd/>
              <a:tailEnd/>
            </a:ln>
          </p:spPr>
          <p:txBody>
            <a:bodyPr/>
            <a:lstStyle/>
            <a:p>
              <a:endParaRPr lang="en-GB"/>
            </a:p>
          </p:txBody>
        </p:sp>
        <p:sp>
          <p:nvSpPr>
            <p:cNvPr id="2091" name="Freeform 92"/>
            <p:cNvSpPr>
              <a:spLocks/>
            </p:cNvSpPr>
            <p:nvPr/>
          </p:nvSpPr>
          <p:spPr bwMode="auto">
            <a:xfrm>
              <a:off x="4910138" y="3546475"/>
              <a:ext cx="273050" cy="301625"/>
            </a:xfrm>
            <a:custGeom>
              <a:avLst/>
              <a:gdLst>
                <a:gd name="T0" fmla="*/ 9525 w 172"/>
                <a:gd name="T1" fmla="*/ 0 h 172"/>
                <a:gd name="T2" fmla="*/ 25400 w 172"/>
                <a:gd name="T3" fmla="*/ 7015 h 172"/>
                <a:gd name="T4" fmla="*/ 38100 w 172"/>
                <a:gd name="T5" fmla="*/ 3507 h 172"/>
                <a:gd name="T6" fmla="*/ 76200 w 172"/>
                <a:gd name="T7" fmla="*/ 21044 h 172"/>
                <a:gd name="T8" fmla="*/ 104775 w 172"/>
                <a:gd name="T9" fmla="*/ 28058 h 172"/>
                <a:gd name="T10" fmla="*/ 127000 w 172"/>
                <a:gd name="T11" fmla="*/ 24551 h 172"/>
                <a:gd name="T12" fmla="*/ 142875 w 172"/>
                <a:gd name="T13" fmla="*/ 14029 h 172"/>
                <a:gd name="T14" fmla="*/ 177800 w 172"/>
                <a:gd name="T15" fmla="*/ 10522 h 172"/>
                <a:gd name="T16" fmla="*/ 193675 w 172"/>
                <a:gd name="T17" fmla="*/ 21044 h 172"/>
                <a:gd name="T18" fmla="*/ 212725 w 172"/>
                <a:gd name="T19" fmla="*/ 17536 h 172"/>
                <a:gd name="T20" fmla="*/ 238125 w 172"/>
                <a:gd name="T21" fmla="*/ 21044 h 172"/>
                <a:gd name="T22" fmla="*/ 244475 w 172"/>
                <a:gd name="T23" fmla="*/ 35073 h 172"/>
                <a:gd name="T24" fmla="*/ 257175 w 172"/>
                <a:gd name="T25" fmla="*/ 70145 h 172"/>
                <a:gd name="T26" fmla="*/ 250825 w 172"/>
                <a:gd name="T27" fmla="*/ 77160 h 172"/>
                <a:gd name="T28" fmla="*/ 241300 w 172"/>
                <a:gd name="T29" fmla="*/ 98203 h 172"/>
                <a:gd name="T30" fmla="*/ 238125 w 172"/>
                <a:gd name="T31" fmla="*/ 115740 h 172"/>
                <a:gd name="T32" fmla="*/ 231775 w 172"/>
                <a:gd name="T33" fmla="*/ 122754 h 172"/>
                <a:gd name="T34" fmla="*/ 222250 w 172"/>
                <a:gd name="T35" fmla="*/ 105218 h 172"/>
                <a:gd name="T36" fmla="*/ 215900 w 172"/>
                <a:gd name="T37" fmla="*/ 84174 h 172"/>
                <a:gd name="T38" fmla="*/ 206375 w 172"/>
                <a:gd name="T39" fmla="*/ 70145 h 172"/>
                <a:gd name="T40" fmla="*/ 200025 w 172"/>
                <a:gd name="T41" fmla="*/ 49102 h 172"/>
                <a:gd name="T42" fmla="*/ 193675 w 172"/>
                <a:gd name="T43" fmla="*/ 28058 h 172"/>
                <a:gd name="T44" fmla="*/ 193675 w 172"/>
                <a:gd name="T45" fmla="*/ 42087 h 172"/>
                <a:gd name="T46" fmla="*/ 196850 w 172"/>
                <a:gd name="T47" fmla="*/ 73653 h 172"/>
                <a:gd name="T48" fmla="*/ 203200 w 172"/>
                <a:gd name="T49" fmla="*/ 94696 h 172"/>
                <a:gd name="T50" fmla="*/ 215900 w 172"/>
                <a:gd name="T51" fmla="*/ 112233 h 172"/>
                <a:gd name="T52" fmla="*/ 225425 w 172"/>
                <a:gd name="T53" fmla="*/ 126262 h 172"/>
                <a:gd name="T54" fmla="*/ 238125 w 172"/>
                <a:gd name="T55" fmla="*/ 168349 h 172"/>
                <a:gd name="T56" fmla="*/ 269875 w 172"/>
                <a:gd name="T57" fmla="*/ 227972 h 172"/>
                <a:gd name="T58" fmla="*/ 273050 w 172"/>
                <a:gd name="T59" fmla="*/ 238494 h 172"/>
                <a:gd name="T60" fmla="*/ 273050 w 172"/>
                <a:gd name="T61" fmla="*/ 266552 h 172"/>
                <a:gd name="T62" fmla="*/ 260350 w 172"/>
                <a:gd name="T63" fmla="*/ 266552 h 172"/>
                <a:gd name="T64" fmla="*/ 228600 w 172"/>
                <a:gd name="T65" fmla="*/ 301625 h 172"/>
                <a:gd name="T66" fmla="*/ 212725 w 172"/>
                <a:gd name="T67" fmla="*/ 291103 h 172"/>
                <a:gd name="T68" fmla="*/ 9525 w 172"/>
                <a:gd name="T69" fmla="*/ 287596 h 172"/>
                <a:gd name="T70" fmla="*/ 9525 w 172"/>
                <a:gd name="T71" fmla="*/ 66638 h 172"/>
                <a:gd name="T72" fmla="*/ 3175 w 172"/>
                <a:gd name="T73" fmla="*/ 63131 h 172"/>
                <a:gd name="T74" fmla="*/ 0 w 172"/>
                <a:gd name="T75" fmla="*/ 42087 h 172"/>
                <a:gd name="T76" fmla="*/ 9525 w 172"/>
                <a:gd name="T77" fmla="*/ 35073 h 172"/>
                <a:gd name="T78" fmla="*/ 9525 w 172"/>
                <a:gd name="T79" fmla="*/ 0 h 172"/>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72" h="172">
                  <a:moveTo>
                    <a:pt x="6" y="0"/>
                  </a:moveTo>
                  <a:lnTo>
                    <a:pt x="16" y="4"/>
                  </a:lnTo>
                  <a:lnTo>
                    <a:pt x="24" y="2"/>
                  </a:lnTo>
                  <a:lnTo>
                    <a:pt x="48" y="12"/>
                  </a:lnTo>
                  <a:lnTo>
                    <a:pt x="66" y="16"/>
                  </a:lnTo>
                  <a:lnTo>
                    <a:pt x="80" y="14"/>
                  </a:lnTo>
                  <a:lnTo>
                    <a:pt x="90" y="8"/>
                  </a:lnTo>
                  <a:lnTo>
                    <a:pt x="112" y="6"/>
                  </a:lnTo>
                  <a:lnTo>
                    <a:pt x="122" y="12"/>
                  </a:lnTo>
                  <a:lnTo>
                    <a:pt x="134" y="10"/>
                  </a:lnTo>
                  <a:lnTo>
                    <a:pt x="150" y="12"/>
                  </a:lnTo>
                  <a:lnTo>
                    <a:pt x="154" y="20"/>
                  </a:lnTo>
                  <a:lnTo>
                    <a:pt x="162" y="40"/>
                  </a:lnTo>
                  <a:lnTo>
                    <a:pt x="158" y="44"/>
                  </a:lnTo>
                  <a:lnTo>
                    <a:pt x="152" y="56"/>
                  </a:lnTo>
                  <a:lnTo>
                    <a:pt x="150" y="66"/>
                  </a:lnTo>
                  <a:lnTo>
                    <a:pt x="146" y="70"/>
                  </a:lnTo>
                  <a:lnTo>
                    <a:pt x="140" y="60"/>
                  </a:lnTo>
                  <a:lnTo>
                    <a:pt x="136" y="48"/>
                  </a:lnTo>
                  <a:lnTo>
                    <a:pt x="130" y="40"/>
                  </a:lnTo>
                  <a:lnTo>
                    <a:pt x="126" y="28"/>
                  </a:lnTo>
                  <a:lnTo>
                    <a:pt x="122" y="16"/>
                  </a:lnTo>
                  <a:lnTo>
                    <a:pt x="122" y="24"/>
                  </a:lnTo>
                  <a:lnTo>
                    <a:pt x="124" y="42"/>
                  </a:lnTo>
                  <a:lnTo>
                    <a:pt x="128" y="54"/>
                  </a:lnTo>
                  <a:lnTo>
                    <a:pt x="136" y="64"/>
                  </a:lnTo>
                  <a:lnTo>
                    <a:pt x="142" y="72"/>
                  </a:lnTo>
                  <a:lnTo>
                    <a:pt x="150" y="96"/>
                  </a:lnTo>
                  <a:lnTo>
                    <a:pt x="170" y="130"/>
                  </a:lnTo>
                  <a:lnTo>
                    <a:pt x="172" y="136"/>
                  </a:lnTo>
                  <a:lnTo>
                    <a:pt x="172" y="152"/>
                  </a:lnTo>
                  <a:lnTo>
                    <a:pt x="164" y="152"/>
                  </a:lnTo>
                  <a:lnTo>
                    <a:pt x="144" y="172"/>
                  </a:lnTo>
                  <a:lnTo>
                    <a:pt x="134" y="166"/>
                  </a:lnTo>
                  <a:lnTo>
                    <a:pt x="6" y="164"/>
                  </a:lnTo>
                  <a:lnTo>
                    <a:pt x="6" y="38"/>
                  </a:lnTo>
                  <a:lnTo>
                    <a:pt x="2" y="36"/>
                  </a:lnTo>
                  <a:lnTo>
                    <a:pt x="0" y="24"/>
                  </a:lnTo>
                  <a:lnTo>
                    <a:pt x="6" y="20"/>
                  </a:lnTo>
                  <a:lnTo>
                    <a:pt x="6" y="0"/>
                  </a:lnTo>
                  <a:close/>
                </a:path>
              </a:pathLst>
            </a:custGeom>
            <a:solidFill>
              <a:srgbClr val="FFFFFF"/>
            </a:solidFill>
            <a:ln w="7938">
              <a:solidFill>
                <a:schemeClr val="tx1"/>
              </a:solidFill>
              <a:prstDash val="solid"/>
              <a:round/>
              <a:headEnd/>
              <a:tailEnd/>
            </a:ln>
          </p:spPr>
          <p:txBody>
            <a:bodyPr/>
            <a:lstStyle/>
            <a:p>
              <a:endParaRPr lang="en-GB"/>
            </a:p>
          </p:txBody>
        </p:sp>
        <p:sp>
          <p:nvSpPr>
            <p:cNvPr id="2092" name="Freeform 93"/>
            <p:cNvSpPr>
              <a:spLocks/>
            </p:cNvSpPr>
            <p:nvPr/>
          </p:nvSpPr>
          <p:spPr bwMode="auto">
            <a:xfrm>
              <a:off x="4524375" y="3503613"/>
              <a:ext cx="395288" cy="388937"/>
            </a:xfrm>
            <a:custGeom>
              <a:avLst/>
              <a:gdLst>
                <a:gd name="T0" fmla="*/ 55563 w 249"/>
                <a:gd name="T1" fmla="*/ 0 h 222"/>
                <a:gd name="T2" fmla="*/ 80963 w 249"/>
                <a:gd name="T3" fmla="*/ 7008 h 222"/>
                <a:gd name="T4" fmla="*/ 125413 w 249"/>
                <a:gd name="T5" fmla="*/ 14016 h 222"/>
                <a:gd name="T6" fmla="*/ 147638 w 249"/>
                <a:gd name="T7" fmla="*/ 28031 h 222"/>
                <a:gd name="T8" fmla="*/ 157163 w 249"/>
                <a:gd name="T9" fmla="*/ 49055 h 222"/>
                <a:gd name="T10" fmla="*/ 169863 w 249"/>
                <a:gd name="T11" fmla="*/ 59567 h 222"/>
                <a:gd name="T12" fmla="*/ 198438 w 249"/>
                <a:gd name="T13" fmla="*/ 59567 h 222"/>
                <a:gd name="T14" fmla="*/ 217488 w 249"/>
                <a:gd name="T15" fmla="*/ 73583 h 222"/>
                <a:gd name="T16" fmla="*/ 249238 w 249"/>
                <a:gd name="T17" fmla="*/ 94606 h 222"/>
                <a:gd name="T18" fmla="*/ 271463 w 249"/>
                <a:gd name="T19" fmla="*/ 70079 h 222"/>
                <a:gd name="T20" fmla="*/ 274638 w 249"/>
                <a:gd name="T21" fmla="*/ 52559 h 222"/>
                <a:gd name="T22" fmla="*/ 265113 w 249"/>
                <a:gd name="T23" fmla="*/ 38543 h 222"/>
                <a:gd name="T24" fmla="*/ 280988 w 249"/>
                <a:gd name="T25" fmla="*/ 21024 h 222"/>
                <a:gd name="T26" fmla="*/ 303213 w 249"/>
                <a:gd name="T27" fmla="*/ 10512 h 222"/>
                <a:gd name="T28" fmla="*/ 331788 w 249"/>
                <a:gd name="T29" fmla="*/ 14016 h 222"/>
                <a:gd name="T30" fmla="*/ 354013 w 249"/>
                <a:gd name="T31" fmla="*/ 28031 h 222"/>
                <a:gd name="T32" fmla="*/ 376238 w 249"/>
                <a:gd name="T33" fmla="*/ 38543 h 222"/>
                <a:gd name="T34" fmla="*/ 395288 w 249"/>
                <a:gd name="T35" fmla="*/ 42047 h 222"/>
                <a:gd name="T36" fmla="*/ 395288 w 249"/>
                <a:gd name="T37" fmla="*/ 77087 h 222"/>
                <a:gd name="T38" fmla="*/ 385763 w 249"/>
                <a:gd name="T39" fmla="*/ 84094 h 222"/>
                <a:gd name="T40" fmla="*/ 388938 w 249"/>
                <a:gd name="T41" fmla="*/ 105118 h 222"/>
                <a:gd name="T42" fmla="*/ 395288 w 249"/>
                <a:gd name="T43" fmla="*/ 108622 h 222"/>
                <a:gd name="T44" fmla="*/ 395288 w 249"/>
                <a:gd name="T45" fmla="*/ 329370 h 222"/>
                <a:gd name="T46" fmla="*/ 395288 w 249"/>
                <a:gd name="T47" fmla="*/ 388937 h 222"/>
                <a:gd name="T48" fmla="*/ 366713 w 249"/>
                <a:gd name="T49" fmla="*/ 388937 h 222"/>
                <a:gd name="T50" fmla="*/ 153988 w 249"/>
                <a:gd name="T51" fmla="*/ 294331 h 222"/>
                <a:gd name="T52" fmla="*/ 144463 w 249"/>
                <a:gd name="T53" fmla="*/ 304843 h 222"/>
                <a:gd name="T54" fmla="*/ 125413 w 249"/>
                <a:gd name="T55" fmla="*/ 315354 h 222"/>
                <a:gd name="T56" fmla="*/ 109538 w 249"/>
                <a:gd name="T57" fmla="*/ 301339 h 222"/>
                <a:gd name="T58" fmla="*/ 93663 w 249"/>
                <a:gd name="T59" fmla="*/ 294331 h 222"/>
                <a:gd name="T60" fmla="*/ 68263 w 249"/>
                <a:gd name="T61" fmla="*/ 287323 h 222"/>
                <a:gd name="T62" fmla="*/ 58738 w 249"/>
                <a:gd name="T63" fmla="*/ 276811 h 222"/>
                <a:gd name="T64" fmla="*/ 52388 w 249"/>
                <a:gd name="T65" fmla="*/ 262795 h 222"/>
                <a:gd name="T66" fmla="*/ 22225 w 249"/>
                <a:gd name="T67" fmla="*/ 259291 h 222"/>
                <a:gd name="T68" fmla="*/ 12700 w 249"/>
                <a:gd name="T69" fmla="*/ 238268 h 222"/>
                <a:gd name="T70" fmla="*/ 6350 w 249"/>
                <a:gd name="T71" fmla="*/ 220748 h 222"/>
                <a:gd name="T72" fmla="*/ 0 w 249"/>
                <a:gd name="T73" fmla="*/ 203228 h 222"/>
                <a:gd name="T74" fmla="*/ 12700 w 249"/>
                <a:gd name="T75" fmla="*/ 196220 h 222"/>
                <a:gd name="T76" fmla="*/ 12700 w 249"/>
                <a:gd name="T77" fmla="*/ 115630 h 222"/>
                <a:gd name="T78" fmla="*/ 6350 w 249"/>
                <a:gd name="T79" fmla="*/ 84094 h 222"/>
                <a:gd name="T80" fmla="*/ 19050 w 249"/>
                <a:gd name="T81" fmla="*/ 73583 h 222"/>
                <a:gd name="T82" fmla="*/ 19050 w 249"/>
                <a:gd name="T83" fmla="*/ 45551 h 222"/>
                <a:gd name="T84" fmla="*/ 52388 w 249"/>
                <a:gd name="T85" fmla="*/ 21024 h 222"/>
                <a:gd name="T86" fmla="*/ 55563 w 249"/>
                <a:gd name="T87" fmla="*/ 17520 h 222"/>
                <a:gd name="T88" fmla="*/ 55563 w 249"/>
                <a:gd name="T89" fmla="*/ 0 h 22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49" h="222">
                  <a:moveTo>
                    <a:pt x="35" y="0"/>
                  </a:moveTo>
                  <a:lnTo>
                    <a:pt x="51" y="4"/>
                  </a:lnTo>
                  <a:lnTo>
                    <a:pt x="79" y="8"/>
                  </a:lnTo>
                  <a:lnTo>
                    <a:pt x="93" y="16"/>
                  </a:lnTo>
                  <a:lnTo>
                    <a:pt x="99" y="28"/>
                  </a:lnTo>
                  <a:lnTo>
                    <a:pt x="107" y="34"/>
                  </a:lnTo>
                  <a:lnTo>
                    <a:pt x="125" y="34"/>
                  </a:lnTo>
                  <a:lnTo>
                    <a:pt x="137" y="42"/>
                  </a:lnTo>
                  <a:lnTo>
                    <a:pt x="157" y="54"/>
                  </a:lnTo>
                  <a:lnTo>
                    <a:pt x="171" y="40"/>
                  </a:lnTo>
                  <a:lnTo>
                    <a:pt x="173" y="30"/>
                  </a:lnTo>
                  <a:lnTo>
                    <a:pt x="167" y="22"/>
                  </a:lnTo>
                  <a:lnTo>
                    <a:pt x="177" y="12"/>
                  </a:lnTo>
                  <a:lnTo>
                    <a:pt x="191" y="6"/>
                  </a:lnTo>
                  <a:lnTo>
                    <a:pt x="209" y="8"/>
                  </a:lnTo>
                  <a:lnTo>
                    <a:pt x="223" y="16"/>
                  </a:lnTo>
                  <a:lnTo>
                    <a:pt x="237" y="22"/>
                  </a:lnTo>
                  <a:lnTo>
                    <a:pt x="249" y="24"/>
                  </a:lnTo>
                  <a:lnTo>
                    <a:pt x="249" y="44"/>
                  </a:lnTo>
                  <a:lnTo>
                    <a:pt x="243" y="48"/>
                  </a:lnTo>
                  <a:lnTo>
                    <a:pt x="245" y="60"/>
                  </a:lnTo>
                  <a:lnTo>
                    <a:pt x="249" y="62"/>
                  </a:lnTo>
                  <a:lnTo>
                    <a:pt x="249" y="188"/>
                  </a:lnTo>
                  <a:lnTo>
                    <a:pt x="249" y="222"/>
                  </a:lnTo>
                  <a:lnTo>
                    <a:pt x="231" y="222"/>
                  </a:lnTo>
                  <a:lnTo>
                    <a:pt x="97" y="168"/>
                  </a:lnTo>
                  <a:lnTo>
                    <a:pt x="91" y="174"/>
                  </a:lnTo>
                  <a:lnTo>
                    <a:pt x="79" y="180"/>
                  </a:lnTo>
                  <a:lnTo>
                    <a:pt x="69" y="172"/>
                  </a:lnTo>
                  <a:lnTo>
                    <a:pt x="59" y="168"/>
                  </a:lnTo>
                  <a:lnTo>
                    <a:pt x="43" y="164"/>
                  </a:lnTo>
                  <a:lnTo>
                    <a:pt x="37" y="158"/>
                  </a:lnTo>
                  <a:lnTo>
                    <a:pt x="33" y="150"/>
                  </a:lnTo>
                  <a:lnTo>
                    <a:pt x="14" y="148"/>
                  </a:lnTo>
                  <a:lnTo>
                    <a:pt x="8" y="136"/>
                  </a:lnTo>
                  <a:lnTo>
                    <a:pt x="4" y="126"/>
                  </a:lnTo>
                  <a:lnTo>
                    <a:pt x="0" y="116"/>
                  </a:lnTo>
                  <a:lnTo>
                    <a:pt x="8" y="112"/>
                  </a:lnTo>
                  <a:lnTo>
                    <a:pt x="8" y="66"/>
                  </a:lnTo>
                  <a:lnTo>
                    <a:pt x="4" y="48"/>
                  </a:lnTo>
                  <a:lnTo>
                    <a:pt x="12" y="42"/>
                  </a:lnTo>
                  <a:lnTo>
                    <a:pt x="12" y="26"/>
                  </a:lnTo>
                  <a:lnTo>
                    <a:pt x="33" y="12"/>
                  </a:lnTo>
                  <a:lnTo>
                    <a:pt x="35" y="10"/>
                  </a:lnTo>
                  <a:lnTo>
                    <a:pt x="35" y="0"/>
                  </a:lnTo>
                  <a:close/>
                </a:path>
              </a:pathLst>
            </a:custGeom>
            <a:solidFill>
              <a:srgbClr val="FFFFFF"/>
            </a:solidFill>
            <a:ln w="7938">
              <a:solidFill>
                <a:schemeClr val="tx1"/>
              </a:solidFill>
              <a:prstDash val="solid"/>
              <a:round/>
              <a:headEnd/>
              <a:tailEnd/>
            </a:ln>
          </p:spPr>
          <p:txBody>
            <a:bodyPr/>
            <a:lstStyle/>
            <a:p>
              <a:endParaRPr lang="en-GB"/>
            </a:p>
          </p:txBody>
        </p:sp>
        <p:sp>
          <p:nvSpPr>
            <p:cNvPr id="2093" name="Freeform 94"/>
            <p:cNvSpPr>
              <a:spLocks/>
            </p:cNvSpPr>
            <p:nvPr/>
          </p:nvSpPr>
          <p:spPr bwMode="auto">
            <a:xfrm>
              <a:off x="4476750" y="3375025"/>
              <a:ext cx="103188" cy="212725"/>
            </a:xfrm>
            <a:custGeom>
              <a:avLst/>
              <a:gdLst>
                <a:gd name="T0" fmla="*/ 25400 w 65"/>
                <a:gd name="T1" fmla="*/ 10462 h 122"/>
                <a:gd name="T2" fmla="*/ 47625 w 65"/>
                <a:gd name="T3" fmla="*/ 0 h 122"/>
                <a:gd name="T4" fmla="*/ 60325 w 65"/>
                <a:gd name="T5" fmla="*/ 0 h 122"/>
                <a:gd name="T6" fmla="*/ 66675 w 65"/>
                <a:gd name="T7" fmla="*/ 13949 h 122"/>
                <a:gd name="T8" fmla="*/ 76200 w 65"/>
                <a:gd name="T9" fmla="*/ 17436 h 122"/>
                <a:gd name="T10" fmla="*/ 85725 w 65"/>
                <a:gd name="T11" fmla="*/ 10462 h 122"/>
                <a:gd name="T12" fmla="*/ 92075 w 65"/>
                <a:gd name="T13" fmla="*/ 13949 h 122"/>
                <a:gd name="T14" fmla="*/ 88900 w 65"/>
                <a:gd name="T15" fmla="*/ 24411 h 122"/>
                <a:gd name="T16" fmla="*/ 79375 w 65"/>
                <a:gd name="T17" fmla="*/ 27898 h 122"/>
                <a:gd name="T18" fmla="*/ 73025 w 65"/>
                <a:gd name="T19" fmla="*/ 41848 h 122"/>
                <a:gd name="T20" fmla="*/ 79375 w 65"/>
                <a:gd name="T21" fmla="*/ 48822 h 122"/>
                <a:gd name="T22" fmla="*/ 92075 w 65"/>
                <a:gd name="T23" fmla="*/ 55797 h 122"/>
                <a:gd name="T24" fmla="*/ 92075 w 65"/>
                <a:gd name="T25" fmla="*/ 66259 h 122"/>
                <a:gd name="T26" fmla="*/ 82550 w 65"/>
                <a:gd name="T27" fmla="*/ 76720 h 122"/>
                <a:gd name="T28" fmla="*/ 73025 w 65"/>
                <a:gd name="T29" fmla="*/ 80208 h 122"/>
                <a:gd name="T30" fmla="*/ 63500 w 65"/>
                <a:gd name="T31" fmla="*/ 94157 h 122"/>
                <a:gd name="T32" fmla="*/ 69850 w 65"/>
                <a:gd name="T33" fmla="*/ 111593 h 122"/>
                <a:gd name="T34" fmla="*/ 85725 w 65"/>
                <a:gd name="T35" fmla="*/ 111593 h 122"/>
                <a:gd name="T36" fmla="*/ 92075 w 65"/>
                <a:gd name="T37" fmla="*/ 122055 h 122"/>
                <a:gd name="T38" fmla="*/ 103188 w 65"/>
                <a:gd name="T39" fmla="*/ 129030 h 122"/>
                <a:gd name="T40" fmla="*/ 103188 w 65"/>
                <a:gd name="T41" fmla="*/ 146466 h 122"/>
                <a:gd name="T42" fmla="*/ 66675 w 65"/>
                <a:gd name="T43" fmla="*/ 174365 h 122"/>
                <a:gd name="T44" fmla="*/ 66675 w 65"/>
                <a:gd name="T45" fmla="*/ 202263 h 122"/>
                <a:gd name="T46" fmla="*/ 53975 w 65"/>
                <a:gd name="T47" fmla="*/ 212725 h 122"/>
                <a:gd name="T48" fmla="*/ 44450 w 65"/>
                <a:gd name="T49" fmla="*/ 209238 h 122"/>
                <a:gd name="T50" fmla="*/ 41275 w 65"/>
                <a:gd name="T51" fmla="*/ 188314 h 122"/>
                <a:gd name="T52" fmla="*/ 38100 w 65"/>
                <a:gd name="T53" fmla="*/ 160416 h 122"/>
                <a:gd name="T54" fmla="*/ 15875 w 65"/>
                <a:gd name="T55" fmla="*/ 132517 h 122"/>
                <a:gd name="T56" fmla="*/ 0 w 65"/>
                <a:gd name="T57" fmla="*/ 111593 h 122"/>
                <a:gd name="T58" fmla="*/ 0 w 65"/>
                <a:gd name="T59" fmla="*/ 97644 h 122"/>
                <a:gd name="T60" fmla="*/ 19050 w 65"/>
                <a:gd name="T61" fmla="*/ 80208 h 122"/>
                <a:gd name="T62" fmla="*/ 19050 w 65"/>
                <a:gd name="T63" fmla="*/ 17436 h 122"/>
                <a:gd name="T64" fmla="*/ 25400 w 65"/>
                <a:gd name="T65" fmla="*/ 10462 h 1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5" h="122">
                  <a:moveTo>
                    <a:pt x="16" y="6"/>
                  </a:moveTo>
                  <a:lnTo>
                    <a:pt x="30" y="0"/>
                  </a:lnTo>
                  <a:lnTo>
                    <a:pt x="38" y="0"/>
                  </a:lnTo>
                  <a:lnTo>
                    <a:pt x="42" y="8"/>
                  </a:lnTo>
                  <a:lnTo>
                    <a:pt x="48" y="10"/>
                  </a:lnTo>
                  <a:lnTo>
                    <a:pt x="54" y="6"/>
                  </a:lnTo>
                  <a:lnTo>
                    <a:pt x="58" y="8"/>
                  </a:lnTo>
                  <a:lnTo>
                    <a:pt x="56" y="14"/>
                  </a:lnTo>
                  <a:lnTo>
                    <a:pt x="50" y="16"/>
                  </a:lnTo>
                  <a:lnTo>
                    <a:pt x="46" y="24"/>
                  </a:lnTo>
                  <a:lnTo>
                    <a:pt x="50" y="28"/>
                  </a:lnTo>
                  <a:lnTo>
                    <a:pt x="58" y="32"/>
                  </a:lnTo>
                  <a:lnTo>
                    <a:pt x="58" y="38"/>
                  </a:lnTo>
                  <a:lnTo>
                    <a:pt x="52" y="44"/>
                  </a:lnTo>
                  <a:lnTo>
                    <a:pt x="46" y="46"/>
                  </a:lnTo>
                  <a:lnTo>
                    <a:pt x="40" y="54"/>
                  </a:lnTo>
                  <a:lnTo>
                    <a:pt x="44" y="64"/>
                  </a:lnTo>
                  <a:lnTo>
                    <a:pt x="54" y="64"/>
                  </a:lnTo>
                  <a:lnTo>
                    <a:pt x="58" y="70"/>
                  </a:lnTo>
                  <a:lnTo>
                    <a:pt x="65" y="74"/>
                  </a:lnTo>
                  <a:lnTo>
                    <a:pt x="65" y="84"/>
                  </a:lnTo>
                  <a:lnTo>
                    <a:pt x="42" y="100"/>
                  </a:lnTo>
                  <a:lnTo>
                    <a:pt x="42" y="116"/>
                  </a:lnTo>
                  <a:lnTo>
                    <a:pt x="34" y="122"/>
                  </a:lnTo>
                  <a:lnTo>
                    <a:pt x="28" y="120"/>
                  </a:lnTo>
                  <a:lnTo>
                    <a:pt x="26" y="108"/>
                  </a:lnTo>
                  <a:lnTo>
                    <a:pt x="24" y="92"/>
                  </a:lnTo>
                  <a:lnTo>
                    <a:pt x="10" y="76"/>
                  </a:lnTo>
                  <a:lnTo>
                    <a:pt x="0" y="64"/>
                  </a:lnTo>
                  <a:lnTo>
                    <a:pt x="0" y="56"/>
                  </a:lnTo>
                  <a:lnTo>
                    <a:pt x="12" y="46"/>
                  </a:lnTo>
                  <a:lnTo>
                    <a:pt x="12" y="10"/>
                  </a:lnTo>
                  <a:lnTo>
                    <a:pt x="16" y="6"/>
                  </a:lnTo>
                  <a:close/>
                </a:path>
              </a:pathLst>
            </a:custGeom>
            <a:solidFill>
              <a:srgbClr val="FFFFFF"/>
            </a:solidFill>
            <a:ln w="7938">
              <a:solidFill>
                <a:schemeClr val="tx1"/>
              </a:solidFill>
              <a:prstDash val="solid"/>
              <a:round/>
              <a:headEnd/>
              <a:tailEnd/>
            </a:ln>
          </p:spPr>
          <p:txBody>
            <a:bodyPr/>
            <a:lstStyle/>
            <a:p>
              <a:endParaRPr lang="en-GB"/>
            </a:p>
          </p:txBody>
        </p:sp>
        <p:sp>
          <p:nvSpPr>
            <p:cNvPr id="2094" name="Freeform 95"/>
            <p:cNvSpPr>
              <a:spLocks/>
            </p:cNvSpPr>
            <p:nvPr/>
          </p:nvSpPr>
          <p:spPr bwMode="auto">
            <a:xfrm>
              <a:off x="4067175" y="3384550"/>
              <a:ext cx="525463" cy="542925"/>
            </a:xfrm>
            <a:custGeom>
              <a:avLst/>
              <a:gdLst>
                <a:gd name="T0" fmla="*/ 0 w 331"/>
                <a:gd name="T1" fmla="*/ 287225 h 310"/>
                <a:gd name="T2" fmla="*/ 0 w 331"/>
                <a:gd name="T3" fmla="*/ 255700 h 310"/>
                <a:gd name="T4" fmla="*/ 50800 w 331"/>
                <a:gd name="T5" fmla="*/ 220673 h 310"/>
                <a:gd name="T6" fmla="*/ 85725 w 331"/>
                <a:gd name="T7" fmla="*/ 217170 h 310"/>
                <a:gd name="T8" fmla="*/ 123825 w 331"/>
                <a:gd name="T9" fmla="*/ 182143 h 310"/>
                <a:gd name="T10" fmla="*/ 127000 w 331"/>
                <a:gd name="T11" fmla="*/ 168132 h 310"/>
                <a:gd name="T12" fmla="*/ 152400 w 331"/>
                <a:gd name="T13" fmla="*/ 150618 h 310"/>
                <a:gd name="T14" fmla="*/ 190500 w 331"/>
                <a:gd name="T15" fmla="*/ 147115 h 310"/>
                <a:gd name="T16" fmla="*/ 190500 w 331"/>
                <a:gd name="T17" fmla="*/ 133104 h 310"/>
                <a:gd name="T18" fmla="*/ 177800 w 331"/>
                <a:gd name="T19" fmla="*/ 115590 h 310"/>
                <a:gd name="T20" fmla="*/ 177800 w 331"/>
                <a:gd name="T21" fmla="*/ 70055 h 310"/>
                <a:gd name="T22" fmla="*/ 174625 w 331"/>
                <a:gd name="T23" fmla="*/ 59547 h 310"/>
                <a:gd name="T24" fmla="*/ 200025 w 331"/>
                <a:gd name="T25" fmla="*/ 38530 h 310"/>
                <a:gd name="T26" fmla="*/ 219075 w 331"/>
                <a:gd name="T27" fmla="*/ 35027 h 310"/>
                <a:gd name="T28" fmla="*/ 244475 w 331"/>
                <a:gd name="T29" fmla="*/ 17514 h 310"/>
                <a:gd name="T30" fmla="*/ 285750 w 331"/>
                <a:gd name="T31" fmla="*/ 10508 h 310"/>
                <a:gd name="T32" fmla="*/ 323850 w 331"/>
                <a:gd name="T33" fmla="*/ 3503 h 310"/>
                <a:gd name="T34" fmla="*/ 346075 w 331"/>
                <a:gd name="T35" fmla="*/ 7005 h 310"/>
                <a:gd name="T36" fmla="*/ 358775 w 331"/>
                <a:gd name="T37" fmla="*/ 10508 h 310"/>
                <a:gd name="T38" fmla="*/ 377825 w 331"/>
                <a:gd name="T39" fmla="*/ 0 h 310"/>
                <a:gd name="T40" fmla="*/ 403225 w 331"/>
                <a:gd name="T41" fmla="*/ 0 h 310"/>
                <a:gd name="T42" fmla="*/ 415925 w 331"/>
                <a:gd name="T43" fmla="*/ 0 h 310"/>
                <a:gd name="T44" fmla="*/ 428625 w 331"/>
                <a:gd name="T45" fmla="*/ 7005 h 310"/>
                <a:gd name="T46" fmla="*/ 428625 w 331"/>
                <a:gd name="T47" fmla="*/ 70055 h 310"/>
                <a:gd name="T48" fmla="*/ 409575 w 331"/>
                <a:gd name="T49" fmla="*/ 87569 h 310"/>
                <a:gd name="T50" fmla="*/ 409575 w 331"/>
                <a:gd name="T51" fmla="*/ 101580 h 310"/>
                <a:gd name="T52" fmla="*/ 447675 w 331"/>
                <a:gd name="T53" fmla="*/ 150618 h 310"/>
                <a:gd name="T54" fmla="*/ 454025 w 331"/>
                <a:gd name="T55" fmla="*/ 199656 h 310"/>
                <a:gd name="T56" fmla="*/ 463550 w 331"/>
                <a:gd name="T57" fmla="*/ 203159 h 310"/>
                <a:gd name="T58" fmla="*/ 466725 w 331"/>
                <a:gd name="T59" fmla="*/ 231181 h 310"/>
                <a:gd name="T60" fmla="*/ 469900 w 331"/>
                <a:gd name="T61" fmla="*/ 315247 h 310"/>
                <a:gd name="T62" fmla="*/ 457200 w 331"/>
                <a:gd name="T63" fmla="*/ 322252 h 310"/>
                <a:gd name="T64" fmla="*/ 463550 w 331"/>
                <a:gd name="T65" fmla="*/ 339766 h 310"/>
                <a:gd name="T66" fmla="*/ 479425 w 331"/>
                <a:gd name="T67" fmla="*/ 378296 h 310"/>
                <a:gd name="T68" fmla="*/ 509588 w 331"/>
                <a:gd name="T69" fmla="*/ 381799 h 310"/>
                <a:gd name="T70" fmla="*/ 515938 w 331"/>
                <a:gd name="T71" fmla="*/ 395810 h 310"/>
                <a:gd name="T72" fmla="*/ 525463 w 331"/>
                <a:gd name="T73" fmla="*/ 406318 h 310"/>
                <a:gd name="T74" fmla="*/ 419100 w 331"/>
                <a:gd name="T75" fmla="*/ 476373 h 310"/>
                <a:gd name="T76" fmla="*/ 358775 w 331"/>
                <a:gd name="T77" fmla="*/ 532417 h 310"/>
                <a:gd name="T78" fmla="*/ 327025 w 331"/>
                <a:gd name="T79" fmla="*/ 539422 h 310"/>
                <a:gd name="T80" fmla="*/ 298450 w 331"/>
                <a:gd name="T81" fmla="*/ 542925 h 310"/>
                <a:gd name="T82" fmla="*/ 301625 w 331"/>
                <a:gd name="T83" fmla="*/ 514903 h 310"/>
                <a:gd name="T84" fmla="*/ 269875 w 331"/>
                <a:gd name="T85" fmla="*/ 500892 h 310"/>
                <a:gd name="T86" fmla="*/ 254000 w 331"/>
                <a:gd name="T87" fmla="*/ 483378 h 310"/>
                <a:gd name="T88" fmla="*/ 0 w 331"/>
                <a:gd name="T89" fmla="*/ 287225 h 31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31" h="310">
                  <a:moveTo>
                    <a:pt x="0" y="164"/>
                  </a:moveTo>
                  <a:lnTo>
                    <a:pt x="0" y="146"/>
                  </a:lnTo>
                  <a:lnTo>
                    <a:pt x="32" y="126"/>
                  </a:lnTo>
                  <a:lnTo>
                    <a:pt x="54" y="124"/>
                  </a:lnTo>
                  <a:lnTo>
                    <a:pt x="78" y="104"/>
                  </a:lnTo>
                  <a:lnTo>
                    <a:pt x="80" y="96"/>
                  </a:lnTo>
                  <a:lnTo>
                    <a:pt x="96" y="86"/>
                  </a:lnTo>
                  <a:lnTo>
                    <a:pt x="120" y="84"/>
                  </a:lnTo>
                  <a:lnTo>
                    <a:pt x="120" y="76"/>
                  </a:lnTo>
                  <a:lnTo>
                    <a:pt x="112" y="66"/>
                  </a:lnTo>
                  <a:lnTo>
                    <a:pt x="112" y="40"/>
                  </a:lnTo>
                  <a:lnTo>
                    <a:pt x="110" y="34"/>
                  </a:lnTo>
                  <a:lnTo>
                    <a:pt x="126" y="22"/>
                  </a:lnTo>
                  <a:lnTo>
                    <a:pt x="138" y="20"/>
                  </a:lnTo>
                  <a:lnTo>
                    <a:pt x="154" y="10"/>
                  </a:lnTo>
                  <a:lnTo>
                    <a:pt x="180" y="6"/>
                  </a:lnTo>
                  <a:lnTo>
                    <a:pt x="204" y="2"/>
                  </a:lnTo>
                  <a:lnTo>
                    <a:pt x="218" y="4"/>
                  </a:lnTo>
                  <a:lnTo>
                    <a:pt x="226" y="6"/>
                  </a:lnTo>
                  <a:lnTo>
                    <a:pt x="238" y="0"/>
                  </a:lnTo>
                  <a:lnTo>
                    <a:pt x="254" y="0"/>
                  </a:lnTo>
                  <a:lnTo>
                    <a:pt x="262" y="0"/>
                  </a:lnTo>
                  <a:lnTo>
                    <a:pt x="270" y="4"/>
                  </a:lnTo>
                  <a:lnTo>
                    <a:pt x="270" y="40"/>
                  </a:lnTo>
                  <a:lnTo>
                    <a:pt x="258" y="50"/>
                  </a:lnTo>
                  <a:lnTo>
                    <a:pt x="258" y="58"/>
                  </a:lnTo>
                  <a:lnTo>
                    <a:pt x="282" y="86"/>
                  </a:lnTo>
                  <a:lnTo>
                    <a:pt x="286" y="114"/>
                  </a:lnTo>
                  <a:lnTo>
                    <a:pt x="292" y="116"/>
                  </a:lnTo>
                  <a:lnTo>
                    <a:pt x="294" y="132"/>
                  </a:lnTo>
                  <a:lnTo>
                    <a:pt x="296" y="180"/>
                  </a:lnTo>
                  <a:lnTo>
                    <a:pt x="288" y="184"/>
                  </a:lnTo>
                  <a:lnTo>
                    <a:pt x="292" y="194"/>
                  </a:lnTo>
                  <a:lnTo>
                    <a:pt x="302" y="216"/>
                  </a:lnTo>
                  <a:lnTo>
                    <a:pt x="321" y="218"/>
                  </a:lnTo>
                  <a:lnTo>
                    <a:pt x="325" y="226"/>
                  </a:lnTo>
                  <a:lnTo>
                    <a:pt x="331" y="232"/>
                  </a:lnTo>
                  <a:lnTo>
                    <a:pt x="264" y="272"/>
                  </a:lnTo>
                  <a:lnTo>
                    <a:pt x="226" y="304"/>
                  </a:lnTo>
                  <a:lnTo>
                    <a:pt x="206" y="308"/>
                  </a:lnTo>
                  <a:lnTo>
                    <a:pt x="188" y="310"/>
                  </a:lnTo>
                  <a:lnTo>
                    <a:pt x="190" y="294"/>
                  </a:lnTo>
                  <a:lnTo>
                    <a:pt x="170" y="286"/>
                  </a:lnTo>
                  <a:lnTo>
                    <a:pt x="160" y="276"/>
                  </a:lnTo>
                  <a:lnTo>
                    <a:pt x="0" y="164"/>
                  </a:lnTo>
                  <a:close/>
                </a:path>
              </a:pathLst>
            </a:custGeom>
            <a:solidFill>
              <a:srgbClr val="FFFFFF"/>
            </a:solidFill>
            <a:ln w="7938">
              <a:solidFill>
                <a:schemeClr val="tx1"/>
              </a:solidFill>
              <a:prstDash val="solid"/>
              <a:round/>
              <a:headEnd/>
              <a:tailEnd/>
            </a:ln>
          </p:spPr>
          <p:txBody>
            <a:bodyPr/>
            <a:lstStyle/>
            <a:p>
              <a:endParaRPr lang="en-GB"/>
            </a:p>
          </p:txBody>
        </p:sp>
        <p:sp>
          <p:nvSpPr>
            <p:cNvPr id="2095" name="Freeform 96"/>
            <p:cNvSpPr>
              <a:spLocks/>
            </p:cNvSpPr>
            <p:nvPr/>
          </p:nvSpPr>
          <p:spPr bwMode="auto">
            <a:xfrm>
              <a:off x="3959225" y="3419475"/>
              <a:ext cx="298450" cy="252413"/>
            </a:xfrm>
            <a:custGeom>
              <a:avLst/>
              <a:gdLst>
                <a:gd name="T0" fmla="*/ 107950 w 188"/>
                <a:gd name="T1" fmla="*/ 252412 h 144"/>
                <a:gd name="T2" fmla="*/ 0 w 188"/>
                <a:gd name="T3" fmla="*/ 252412 h 144"/>
                <a:gd name="T4" fmla="*/ 15875 w 188"/>
                <a:gd name="T5" fmla="*/ 241895 h 144"/>
                <a:gd name="T6" fmla="*/ 44450 w 188"/>
                <a:gd name="T7" fmla="*/ 224366 h 144"/>
                <a:gd name="T8" fmla="*/ 79375 w 188"/>
                <a:gd name="T9" fmla="*/ 192815 h 144"/>
                <a:gd name="T10" fmla="*/ 82550 w 188"/>
                <a:gd name="T11" fmla="*/ 182298 h 144"/>
                <a:gd name="T12" fmla="*/ 82550 w 188"/>
                <a:gd name="T13" fmla="*/ 119195 h 144"/>
                <a:gd name="T14" fmla="*/ 98425 w 188"/>
                <a:gd name="T15" fmla="*/ 98160 h 144"/>
                <a:gd name="T16" fmla="*/ 117475 w 188"/>
                <a:gd name="T17" fmla="*/ 77126 h 144"/>
                <a:gd name="T18" fmla="*/ 139700 w 188"/>
                <a:gd name="T19" fmla="*/ 70114 h 144"/>
                <a:gd name="T20" fmla="*/ 161925 w 188"/>
                <a:gd name="T21" fmla="*/ 52586 h 144"/>
                <a:gd name="T22" fmla="*/ 171450 w 188"/>
                <a:gd name="T23" fmla="*/ 24540 h 144"/>
                <a:gd name="T24" fmla="*/ 177800 w 188"/>
                <a:gd name="T25" fmla="*/ 7011 h 144"/>
                <a:gd name="T26" fmla="*/ 184150 w 188"/>
                <a:gd name="T27" fmla="*/ 0 h 144"/>
                <a:gd name="T28" fmla="*/ 193675 w 188"/>
                <a:gd name="T29" fmla="*/ 0 h 144"/>
                <a:gd name="T30" fmla="*/ 200025 w 188"/>
                <a:gd name="T31" fmla="*/ 14023 h 144"/>
                <a:gd name="T32" fmla="*/ 209550 w 188"/>
                <a:gd name="T33" fmla="*/ 21034 h 144"/>
                <a:gd name="T34" fmla="*/ 244475 w 188"/>
                <a:gd name="T35" fmla="*/ 17529 h 144"/>
                <a:gd name="T36" fmla="*/ 260350 w 188"/>
                <a:gd name="T37" fmla="*/ 17529 h 144"/>
                <a:gd name="T38" fmla="*/ 266700 w 188"/>
                <a:gd name="T39" fmla="*/ 24540 h 144"/>
                <a:gd name="T40" fmla="*/ 282575 w 188"/>
                <a:gd name="T41" fmla="*/ 24540 h 144"/>
                <a:gd name="T42" fmla="*/ 285750 w 188"/>
                <a:gd name="T43" fmla="*/ 35057 h 144"/>
                <a:gd name="T44" fmla="*/ 285750 w 188"/>
                <a:gd name="T45" fmla="*/ 80632 h 144"/>
                <a:gd name="T46" fmla="*/ 298450 w 188"/>
                <a:gd name="T47" fmla="*/ 98160 h 144"/>
                <a:gd name="T48" fmla="*/ 298450 w 188"/>
                <a:gd name="T49" fmla="*/ 112183 h 144"/>
                <a:gd name="T50" fmla="*/ 260350 w 188"/>
                <a:gd name="T51" fmla="*/ 115689 h 144"/>
                <a:gd name="T52" fmla="*/ 234950 w 188"/>
                <a:gd name="T53" fmla="*/ 133217 h 144"/>
                <a:gd name="T54" fmla="*/ 231775 w 188"/>
                <a:gd name="T55" fmla="*/ 147240 h 144"/>
                <a:gd name="T56" fmla="*/ 193675 w 188"/>
                <a:gd name="T57" fmla="*/ 182298 h 144"/>
                <a:gd name="T58" fmla="*/ 158750 w 188"/>
                <a:gd name="T59" fmla="*/ 185803 h 144"/>
                <a:gd name="T60" fmla="*/ 107950 w 188"/>
                <a:gd name="T61" fmla="*/ 220861 h 144"/>
                <a:gd name="T62" fmla="*/ 107950 w 188"/>
                <a:gd name="T63" fmla="*/ 252412 h 14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88" h="144">
                  <a:moveTo>
                    <a:pt x="68" y="144"/>
                  </a:moveTo>
                  <a:lnTo>
                    <a:pt x="0" y="144"/>
                  </a:lnTo>
                  <a:lnTo>
                    <a:pt x="10" y="138"/>
                  </a:lnTo>
                  <a:lnTo>
                    <a:pt x="28" y="128"/>
                  </a:lnTo>
                  <a:lnTo>
                    <a:pt x="50" y="110"/>
                  </a:lnTo>
                  <a:lnTo>
                    <a:pt x="52" y="104"/>
                  </a:lnTo>
                  <a:lnTo>
                    <a:pt x="52" y="68"/>
                  </a:lnTo>
                  <a:lnTo>
                    <a:pt x="62" y="56"/>
                  </a:lnTo>
                  <a:lnTo>
                    <a:pt x="74" y="44"/>
                  </a:lnTo>
                  <a:lnTo>
                    <a:pt x="88" y="40"/>
                  </a:lnTo>
                  <a:lnTo>
                    <a:pt x="102" y="30"/>
                  </a:lnTo>
                  <a:lnTo>
                    <a:pt x="108" y="14"/>
                  </a:lnTo>
                  <a:lnTo>
                    <a:pt x="112" y="4"/>
                  </a:lnTo>
                  <a:lnTo>
                    <a:pt x="116" y="0"/>
                  </a:lnTo>
                  <a:lnTo>
                    <a:pt x="122" y="0"/>
                  </a:lnTo>
                  <a:lnTo>
                    <a:pt x="126" y="8"/>
                  </a:lnTo>
                  <a:lnTo>
                    <a:pt x="132" y="12"/>
                  </a:lnTo>
                  <a:lnTo>
                    <a:pt x="154" y="10"/>
                  </a:lnTo>
                  <a:lnTo>
                    <a:pt x="164" y="10"/>
                  </a:lnTo>
                  <a:lnTo>
                    <a:pt x="168" y="14"/>
                  </a:lnTo>
                  <a:lnTo>
                    <a:pt x="178" y="14"/>
                  </a:lnTo>
                  <a:lnTo>
                    <a:pt x="180" y="20"/>
                  </a:lnTo>
                  <a:lnTo>
                    <a:pt x="180" y="46"/>
                  </a:lnTo>
                  <a:lnTo>
                    <a:pt x="188" y="56"/>
                  </a:lnTo>
                  <a:lnTo>
                    <a:pt x="188" y="64"/>
                  </a:lnTo>
                  <a:lnTo>
                    <a:pt x="164" y="66"/>
                  </a:lnTo>
                  <a:lnTo>
                    <a:pt x="148" y="76"/>
                  </a:lnTo>
                  <a:lnTo>
                    <a:pt x="146" y="84"/>
                  </a:lnTo>
                  <a:lnTo>
                    <a:pt x="122" y="104"/>
                  </a:lnTo>
                  <a:lnTo>
                    <a:pt x="100" y="106"/>
                  </a:lnTo>
                  <a:lnTo>
                    <a:pt x="68" y="126"/>
                  </a:lnTo>
                  <a:lnTo>
                    <a:pt x="68" y="144"/>
                  </a:lnTo>
                  <a:close/>
                </a:path>
              </a:pathLst>
            </a:custGeom>
            <a:solidFill>
              <a:srgbClr val="FFFFFF"/>
            </a:solidFill>
            <a:ln w="7938">
              <a:solidFill>
                <a:schemeClr val="tx1"/>
              </a:solidFill>
              <a:prstDash val="solid"/>
              <a:round/>
              <a:headEnd/>
              <a:tailEnd/>
            </a:ln>
          </p:spPr>
          <p:txBody>
            <a:bodyPr/>
            <a:lstStyle/>
            <a:p>
              <a:endParaRPr lang="en-GB"/>
            </a:p>
          </p:txBody>
        </p:sp>
        <p:sp>
          <p:nvSpPr>
            <p:cNvPr id="2096" name="Freeform 97"/>
            <p:cNvSpPr>
              <a:spLocks/>
            </p:cNvSpPr>
            <p:nvPr/>
          </p:nvSpPr>
          <p:spPr bwMode="auto">
            <a:xfrm>
              <a:off x="3857625" y="3671888"/>
              <a:ext cx="209550" cy="185737"/>
            </a:xfrm>
            <a:custGeom>
              <a:avLst/>
              <a:gdLst>
                <a:gd name="T0" fmla="*/ 0 w 132"/>
                <a:gd name="T1" fmla="*/ 185737 h 106"/>
                <a:gd name="T2" fmla="*/ 6350 w 132"/>
                <a:gd name="T3" fmla="*/ 164710 h 106"/>
                <a:gd name="T4" fmla="*/ 22225 w 132"/>
                <a:gd name="T5" fmla="*/ 136674 h 106"/>
                <a:gd name="T6" fmla="*/ 31750 w 132"/>
                <a:gd name="T7" fmla="*/ 108639 h 106"/>
                <a:gd name="T8" fmla="*/ 47625 w 132"/>
                <a:gd name="T9" fmla="*/ 94621 h 106"/>
                <a:gd name="T10" fmla="*/ 57150 w 132"/>
                <a:gd name="T11" fmla="*/ 66585 h 106"/>
                <a:gd name="T12" fmla="*/ 73025 w 132"/>
                <a:gd name="T13" fmla="*/ 42054 h 106"/>
                <a:gd name="T14" fmla="*/ 82550 w 132"/>
                <a:gd name="T15" fmla="*/ 31540 h 106"/>
                <a:gd name="T16" fmla="*/ 95250 w 132"/>
                <a:gd name="T17" fmla="*/ 14018 h 106"/>
                <a:gd name="T18" fmla="*/ 101600 w 132"/>
                <a:gd name="T19" fmla="*/ 0 h 106"/>
                <a:gd name="T20" fmla="*/ 209550 w 132"/>
                <a:gd name="T21" fmla="*/ 0 h 106"/>
                <a:gd name="T22" fmla="*/ 209550 w 132"/>
                <a:gd name="T23" fmla="*/ 49063 h 106"/>
                <a:gd name="T24" fmla="*/ 130175 w 132"/>
                <a:gd name="T25" fmla="*/ 49063 h 106"/>
                <a:gd name="T26" fmla="*/ 130175 w 132"/>
                <a:gd name="T27" fmla="*/ 122657 h 106"/>
                <a:gd name="T28" fmla="*/ 114300 w 132"/>
                <a:gd name="T29" fmla="*/ 122657 h 106"/>
                <a:gd name="T30" fmla="*/ 101600 w 132"/>
                <a:gd name="T31" fmla="*/ 129665 h 106"/>
                <a:gd name="T32" fmla="*/ 101600 w 132"/>
                <a:gd name="T33" fmla="*/ 143683 h 106"/>
                <a:gd name="T34" fmla="*/ 101600 w 132"/>
                <a:gd name="T35" fmla="*/ 185737 h 106"/>
                <a:gd name="T36" fmla="*/ 0 w 132"/>
                <a:gd name="T37" fmla="*/ 185737 h 10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2" h="106">
                  <a:moveTo>
                    <a:pt x="0" y="106"/>
                  </a:moveTo>
                  <a:lnTo>
                    <a:pt x="4" y="94"/>
                  </a:lnTo>
                  <a:lnTo>
                    <a:pt x="14" y="78"/>
                  </a:lnTo>
                  <a:lnTo>
                    <a:pt x="20" y="62"/>
                  </a:lnTo>
                  <a:lnTo>
                    <a:pt x="30" y="54"/>
                  </a:lnTo>
                  <a:lnTo>
                    <a:pt x="36" y="38"/>
                  </a:lnTo>
                  <a:lnTo>
                    <a:pt x="46" y="24"/>
                  </a:lnTo>
                  <a:lnTo>
                    <a:pt x="52" y="18"/>
                  </a:lnTo>
                  <a:lnTo>
                    <a:pt x="60" y="8"/>
                  </a:lnTo>
                  <a:lnTo>
                    <a:pt x="64" y="0"/>
                  </a:lnTo>
                  <a:lnTo>
                    <a:pt x="132" y="0"/>
                  </a:lnTo>
                  <a:lnTo>
                    <a:pt x="132" y="28"/>
                  </a:lnTo>
                  <a:lnTo>
                    <a:pt x="82" y="28"/>
                  </a:lnTo>
                  <a:lnTo>
                    <a:pt x="82" y="70"/>
                  </a:lnTo>
                  <a:lnTo>
                    <a:pt x="72" y="70"/>
                  </a:lnTo>
                  <a:lnTo>
                    <a:pt x="64" y="74"/>
                  </a:lnTo>
                  <a:lnTo>
                    <a:pt x="64" y="82"/>
                  </a:lnTo>
                  <a:lnTo>
                    <a:pt x="64" y="106"/>
                  </a:lnTo>
                  <a:lnTo>
                    <a:pt x="0" y="106"/>
                  </a:lnTo>
                  <a:close/>
                </a:path>
              </a:pathLst>
            </a:custGeom>
            <a:solidFill>
              <a:srgbClr val="FFFFFF"/>
            </a:solidFill>
            <a:ln w="7938">
              <a:solidFill>
                <a:schemeClr val="tx1"/>
              </a:solidFill>
              <a:prstDash val="solid"/>
              <a:round/>
              <a:headEnd/>
              <a:tailEnd/>
            </a:ln>
          </p:spPr>
          <p:txBody>
            <a:bodyPr/>
            <a:lstStyle/>
            <a:p>
              <a:endParaRPr lang="en-GB"/>
            </a:p>
          </p:txBody>
        </p:sp>
        <p:sp>
          <p:nvSpPr>
            <p:cNvPr id="2097" name="Freeform 98"/>
            <p:cNvSpPr>
              <a:spLocks/>
            </p:cNvSpPr>
            <p:nvPr/>
          </p:nvSpPr>
          <p:spPr bwMode="auto">
            <a:xfrm>
              <a:off x="3870325" y="4103688"/>
              <a:ext cx="76200" cy="49212"/>
            </a:xfrm>
            <a:custGeom>
              <a:avLst/>
              <a:gdLst>
                <a:gd name="T0" fmla="*/ 0 w 48"/>
                <a:gd name="T1" fmla="*/ 10545 h 28"/>
                <a:gd name="T2" fmla="*/ 28575 w 48"/>
                <a:gd name="T3" fmla="*/ 7030 h 28"/>
                <a:gd name="T4" fmla="*/ 34925 w 48"/>
                <a:gd name="T5" fmla="*/ 0 h 28"/>
                <a:gd name="T6" fmla="*/ 76200 w 48"/>
                <a:gd name="T7" fmla="*/ 0 h 28"/>
                <a:gd name="T8" fmla="*/ 69850 w 48"/>
                <a:gd name="T9" fmla="*/ 17576 h 28"/>
                <a:gd name="T10" fmla="*/ 66675 w 48"/>
                <a:gd name="T11" fmla="*/ 28121 h 28"/>
                <a:gd name="T12" fmla="*/ 47625 w 48"/>
                <a:gd name="T13" fmla="*/ 35151 h 28"/>
                <a:gd name="T14" fmla="*/ 34925 w 48"/>
                <a:gd name="T15" fmla="*/ 49212 h 28"/>
                <a:gd name="T16" fmla="*/ 25400 w 48"/>
                <a:gd name="T17" fmla="*/ 38667 h 28"/>
                <a:gd name="T18" fmla="*/ 12700 w 48"/>
                <a:gd name="T19" fmla="*/ 24606 h 28"/>
                <a:gd name="T20" fmla="*/ 9525 w 48"/>
                <a:gd name="T21" fmla="*/ 21091 h 28"/>
                <a:gd name="T22" fmla="*/ 0 w 48"/>
                <a:gd name="T23" fmla="*/ 10545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8" h="28">
                  <a:moveTo>
                    <a:pt x="0" y="6"/>
                  </a:moveTo>
                  <a:lnTo>
                    <a:pt x="18" y="4"/>
                  </a:lnTo>
                  <a:lnTo>
                    <a:pt x="22" y="0"/>
                  </a:lnTo>
                  <a:lnTo>
                    <a:pt x="48" y="0"/>
                  </a:lnTo>
                  <a:lnTo>
                    <a:pt x="44" y="10"/>
                  </a:lnTo>
                  <a:lnTo>
                    <a:pt x="42" y="16"/>
                  </a:lnTo>
                  <a:lnTo>
                    <a:pt x="30" y="20"/>
                  </a:lnTo>
                  <a:lnTo>
                    <a:pt x="22" y="28"/>
                  </a:lnTo>
                  <a:lnTo>
                    <a:pt x="16" y="22"/>
                  </a:lnTo>
                  <a:lnTo>
                    <a:pt x="8" y="14"/>
                  </a:lnTo>
                  <a:lnTo>
                    <a:pt x="6" y="12"/>
                  </a:lnTo>
                  <a:lnTo>
                    <a:pt x="0" y="6"/>
                  </a:lnTo>
                  <a:close/>
                </a:path>
              </a:pathLst>
            </a:custGeom>
            <a:solidFill>
              <a:srgbClr val="FFFFFF"/>
            </a:solidFill>
            <a:ln w="7938">
              <a:solidFill>
                <a:schemeClr val="tx1"/>
              </a:solidFill>
              <a:prstDash val="solid"/>
              <a:round/>
              <a:headEnd/>
              <a:tailEnd/>
            </a:ln>
          </p:spPr>
          <p:txBody>
            <a:bodyPr/>
            <a:lstStyle/>
            <a:p>
              <a:endParaRPr lang="en-GB"/>
            </a:p>
          </p:txBody>
        </p:sp>
        <p:sp>
          <p:nvSpPr>
            <p:cNvPr id="2098" name="Freeform 99"/>
            <p:cNvSpPr>
              <a:spLocks/>
            </p:cNvSpPr>
            <p:nvPr/>
          </p:nvSpPr>
          <p:spPr bwMode="auto">
            <a:xfrm>
              <a:off x="3956050" y="4179888"/>
              <a:ext cx="69850" cy="84137"/>
            </a:xfrm>
            <a:custGeom>
              <a:avLst/>
              <a:gdLst>
                <a:gd name="T0" fmla="*/ 0 w 44"/>
                <a:gd name="T1" fmla="*/ 28046 h 48"/>
                <a:gd name="T2" fmla="*/ 12700 w 44"/>
                <a:gd name="T3" fmla="*/ 14023 h 48"/>
                <a:gd name="T4" fmla="*/ 25400 w 44"/>
                <a:gd name="T5" fmla="*/ 3506 h 48"/>
                <a:gd name="T6" fmla="*/ 47625 w 44"/>
                <a:gd name="T7" fmla="*/ 0 h 48"/>
                <a:gd name="T8" fmla="*/ 60325 w 44"/>
                <a:gd name="T9" fmla="*/ 14023 h 48"/>
                <a:gd name="T10" fmla="*/ 69850 w 44"/>
                <a:gd name="T11" fmla="*/ 28046 h 48"/>
                <a:gd name="T12" fmla="*/ 66675 w 44"/>
                <a:gd name="T13" fmla="*/ 42069 h 48"/>
                <a:gd name="T14" fmla="*/ 63500 w 44"/>
                <a:gd name="T15" fmla="*/ 56091 h 48"/>
                <a:gd name="T16" fmla="*/ 53975 w 44"/>
                <a:gd name="T17" fmla="*/ 70114 h 48"/>
                <a:gd name="T18" fmla="*/ 38100 w 44"/>
                <a:gd name="T19" fmla="*/ 84137 h 48"/>
                <a:gd name="T20" fmla="*/ 25400 w 44"/>
                <a:gd name="T21" fmla="*/ 77126 h 48"/>
                <a:gd name="T22" fmla="*/ 6350 w 44"/>
                <a:gd name="T23" fmla="*/ 56091 h 48"/>
                <a:gd name="T24" fmla="*/ 0 w 44"/>
                <a:gd name="T25" fmla="*/ 42069 h 48"/>
                <a:gd name="T26" fmla="*/ 0 w 44"/>
                <a:gd name="T27" fmla="*/ 28046 h 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4" h="48">
                  <a:moveTo>
                    <a:pt x="0" y="16"/>
                  </a:moveTo>
                  <a:lnTo>
                    <a:pt x="8" y="8"/>
                  </a:lnTo>
                  <a:lnTo>
                    <a:pt x="16" y="2"/>
                  </a:lnTo>
                  <a:lnTo>
                    <a:pt x="30" y="0"/>
                  </a:lnTo>
                  <a:lnTo>
                    <a:pt x="38" y="8"/>
                  </a:lnTo>
                  <a:lnTo>
                    <a:pt x="44" y="16"/>
                  </a:lnTo>
                  <a:lnTo>
                    <a:pt x="42" y="24"/>
                  </a:lnTo>
                  <a:lnTo>
                    <a:pt x="40" y="32"/>
                  </a:lnTo>
                  <a:lnTo>
                    <a:pt x="34" y="40"/>
                  </a:lnTo>
                  <a:lnTo>
                    <a:pt x="24" y="48"/>
                  </a:lnTo>
                  <a:lnTo>
                    <a:pt x="16" y="44"/>
                  </a:lnTo>
                  <a:lnTo>
                    <a:pt x="4" y="32"/>
                  </a:lnTo>
                  <a:lnTo>
                    <a:pt x="0" y="24"/>
                  </a:lnTo>
                  <a:lnTo>
                    <a:pt x="0" y="16"/>
                  </a:lnTo>
                  <a:close/>
                </a:path>
              </a:pathLst>
            </a:custGeom>
            <a:solidFill>
              <a:srgbClr val="FFFFFF"/>
            </a:solidFill>
            <a:ln w="7938">
              <a:solidFill>
                <a:schemeClr val="tx1"/>
              </a:solidFill>
              <a:prstDash val="solid"/>
              <a:round/>
              <a:headEnd/>
              <a:tailEnd/>
            </a:ln>
          </p:spPr>
          <p:txBody>
            <a:bodyPr/>
            <a:lstStyle/>
            <a:p>
              <a:endParaRPr lang="en-GB"/>
            </a:p>
          </p:txBody>
        </p:sp>
        <p:sp>
          <p:nvSpPr>
            <p:cNvPr id="2099" name="Freeform 100"/>
            <p:cNvSpPr>
              <a:spLocks/>
            </p:cNvSpPr>
            <p:nvPr/>
          </p:nvSpPr>
          <p:spPr bwMode="auto">
            <a:xfrm>
              <a:off x="3857625" y="3671888"/>
              <a:ext cx="314325" cy="374650"/>
            </a:xfrm>
            <a:custGeom>
              <a:avLst/>
              <a:gdLst>
                <a:gd name="T0" fmla="*/ 0 w 198"/>
                <a:gd name="T1" fmla="*/ 185574 h 214"/>
                <a:gd name="T2" fmla="*/ 101600 w 198"/>
                <a:gd name="T3" fmla="*/ 185574 h 214"/>
                <a:gd name="T4" fmla="*/ 101600 w 198"/>
                <a:gd name="T5" fmla="*/ 143557 h 214"/>
                <a:gd name="T6" fmla="*/ 101600 w 198"/>
                <a:gd name="T7" fmla="*/ 129552 h 214"/>
                <a:gd name="T8" fmla="*/ 107950 w 198"/>
                <a:gd name="T9" fmla="*/ 126050 h 214"/>
                <a:gd name="T10" fmla="*/ 114300 w 198"/>
                <a:gd name="T11" fmla="*/ 122549 h 214"/>
                <a:gd name="T12" fmla="*/ 130175 w 198"/>
                <a:gd name="T13" fmla="*/ 122549 h 214"/>
                <a:gd name="T14" fmla="*/ 130175 w 198"/>
                <a:gd name="T15" fmla="*/ 49020 h 214"/>
                <a:gd name="T16" fmla="*/ 209550 w 198"/>
                <a:gd name="T17" fmla="*/ 49020 h 214"/>
                <a:gd name="T18" fmla="*/ 209550 w 198"/>
                <a:gd name="T19" fmla="*/ 0 h 214"/>
                <a:gd name="T20" fmla="*/ 314325 w 198"/>
                <a:gd name="T21" fmla="*/ 84034 h 214"/>
                <a:gd name="T22" fmla="*/ 266700 w 198"/>
                <a:gd name="T23" fmla="*/ 84034 h 214"/>
                <a:gd name="T24" fmla="*/ 285750 w 198"/>
                <a:gd name="T25" fmla="*/ 322129 h 214"/>
                <a:gd name="T26" fmla="*/ 295275 w 198"/>
                <a:gd name="T27" fmla="*/ 336135 h 214"/>
                <a:gd name="T28" fmla="*/ 292100 w 198"/>
                <a:gd name="T29" fmla="*/ 353642 h 214"/>
                <a:gd name="T30" fmla="*/ 133350 w 198"/>
                <a:gd name="T31" fmla="*/ 350140 h 214"/>
                <a:gd name="T32" fmla="*/ 123825 w 198"/>
                <a:gd name="T33" fmla="*/ 374650 h 214"/>
                <a:gd name="T34" fmla="*/ 107950 w 198"/>
                <a:gd name="T35" fmla="*/ 360644 h 214"/>
                <a:gd name="T36" fmla="*/ 95250 w 198"/>
                <a:gd name="T37" fmla="*/ 339636 h 214"/>
                <a:gd name="T38" fmla="*/ 82550 w 198"/>
                <a:gd name="T39" fmla="*/ 329132 h 214"/>
                <a:gd name="T40" fmla="*/ 63500 w 198"/>
                <a:gd name="T41" fmla="*/ 318628 h 214"/>
                <a:gd name="T42" fmla="*/ 41275 w 198"/>
                <a:gd name="T43" fmla="*/ 318628 h 214"/>
                <a:gd name="T44" fmla="*/ 19050 w 198"/>
                <a:gd name="T45" fmla="*/ 322129 h 214"/>
                <a:gd name="T46" fmla="*/ 19050 w 198"/>
                <a:gd name="T47" fmla="*/ 301121 h 214"/>
                <a:gd name="T48" fmla="*/ 28575 w 198"/>
                <a:gd name="T49" fmla="*/ 266107 h 214"/>
                <a:gd name="T50" fmla="*/ 19050 w 198"/>
                <a:gd name="T51" fmla="*/ 252101 h 214"/>
                <a:gd name="T52" fmla="*/ 12700 w 198"/>
                <a:gd name="T53" fmla="*/ 241597 h 214"/>
                <a:gd name="T54" fmla="*/ 19050 w 198"/>
                <a:gd name="T55" fmla="*/ 227591 h 214"/>
                <a:gd name="T56" fmla="*/ 19050 w 198"/>
                <a:gd name="T57" fmla="*/ 213586 h 214"/>
                <a:gd name="T58" fmla="*/ 12700 w 198"/>
                <a:gd name="T59" fmla="*/ 203081 h 214"/>
                <a:gd name="T60" fmla="*/ 0 w 198"/>
                <a:gd name="T61" fmla="*/ 196079 h 214"/>
                <a:gd name="T62" fmla="*/ 0 w 198"/>
                <a:gd name="T63" fmla="*/ 185574 h 21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98" h="214">
                  <a:moveTo>
                    <a:pt x="0" y="106"/>
                  </a:moveTo>
                  <a:lnTo>
                    <a:pt x="64" y="106"/>
                  </a:lnTo>
                  <a:lnTo>
                    <a:pt x="64" y="82"/>
                  </a:lnTo>
                  <a:lnTo>
                    <a:pt x="64" y="74"/>
                  </a:lnTo>
                  <a:lnTo>
                    <a:pt x="68" y="72"/>
                  </a:lnTo>
                  <a:lnTo>
                    <a:pt x="72" y="70"/>
                  </a:lnTo>
                  <a:lnTo>
                    <a:pt x="82" y="70"/>
                  </a:lnTo>
                  <a:lnTo>
                    <a:pt x="82" y="28"/>
                  </a:lnTo>
                  <a:lnTo>
                    <a:pt x="132" y="28"/>
                  </a:lnTo>
                  <a:lnTo>
                    <a:pt x="132" y="0"/>
                  </a:lnTo>
                  <a:lnTo>
                    <a:pt x="198" y="48"/>
                  </a:lnTo>
                  <a:lnTo>
                    <a:pt x="168" y="48"/>
                  </a:lnTo>
                  <a:lnTo>
                    <a:pt x="180" y="184"/>
                  </a:lnTo>
                  <a:lnTo>
                    <a:pt x="186" y="192"/>
                  </a:lnTo>
                  <a:lnTo>
                    <a:pt x="184" y="202"/>
                  </a:lnTo>
                  <a:lnTo>
                    <a:pt x="84" y="200"/>
                  </a:lnTo>
                  <a:lnTo>
                    <a:pt x="78" y="214"/>
                  </a:lnTo>
                  <a:lnTo>
                    <a:pt x="68" y="206"/>
                  </a:lnTo>
                  <a:lnTo>
                    <a:pt x="60" y="194"/>
                  </a:lnTo>
                  <a:lnTo>
                    <a:pt x="52" y="188"/>
                  </a:lnTo>
                  <a:lnTo>
                    <a:pt x="40" y="182"/>
                  </a:lnTo>
                  <a:lnTo>
                    <a:pt x="26" y="182"/>
                  </a:lnTo>
                  <a:lnTo>
                    <a:pt x="12" y="184"/>
                  </a:lnTo>
                  <a:lnTo>
                    <a:pt x="12" y="172"/>
                  </a:lnTo>
                  <a:lnTo>
                    <a:pt x="18" y="152"/>
                  </a:lnTo>
                  <a:lnTo>
                    <a:pt x="12" y="144"/>
                  </a:lnTo>
                  <a:lnTo>
                    <a:pt x="8" y="138"/>
                  </a:lnTo>
                  <a:lnTo>
                    <a:pt x="12" y="130"/>
                  </a:lnTo>
                  <a:lnTo>
                    <a:pt x="12" y="122"/>
                  </a:lnTo>
                  <a:lnTo>
                    <a:pt x="8" y="116"/>
                  </a:lnTo>
                  <a:lnTo>
                    <a:pt x="0" y="112"/>
                  </a:lnTo>
                  <a:lnTo>
                    <a:pt x="0" y="106"/>
                  </a:lnTo>
                  <a:close/>
                </a:path>
              </a:pathLst>
            </a:custGeom>
            <a:solidFill>
              <a:srgbClr val="FFFFFF"/>
            </a:solidFill>
            <a:ln w="7938">
              <a:solidFill>
                <a:schemeClr val="tx1"/>
              </a:solidFill>
              <a:prstDash val="solid"/>
              <a:round/>
              <a:headEnd/>
              <a:tailEnd/>
            </a:ln>
          </p:spPr>
          <p:txBody>
            <a:bodyPr/>
            <a:lstStyle/>
            <a:p>
              <a:endParaRPr lang="en-GB"/>
            </a:p>
          </p:txBody>
        </p:sp>
        <p:sp>
          <p:nvSpPr>
            <p:cNvPr id="2100" name="Freeform 101"/>
            <p:cNvSpPr>
              <a:spLocks/>
            </p:cNvSpPr>
            <p:nvPr/>
          </p:nvSpPr>
          <p:spPr bwMode="auto">
            <a:xfrm>
              <a:off x="3905250" y="4103688"/>
              <a:ext cx="184150" cy="153987"/>
            </a:xfrm>
            <a:custGeom>
              <a:avLst/>
              <a:gdLst>
                <a:gd name="T0" fmla="*/ 95250 w 116"/>
                <a:gd name="T1" fmla="*/ 10499 h 88"/>
                <a:gd name="T2" fmla="*/ 95250 w 116"/>
                <a:gd name="T3" fmla="*/ 13999 h 88"/>
                <a:gd name="T4" fmla="*/ 114300 w 116"/>
                <a:gd name="T5" fmla="*/ 20998 h 88"/>
                <a:gd name="T6" fmla="*/ 133350 w 116"/>
                <a:gd name="T7" fmla="*/ 13999 h 88"/>
                <a:gd name="T8" fmla="*/ 155575 w 116"/>
                <a:gd name="T9" fmla="*/ 10499 h 88"/>
                <a:gd name="T10" fmla="*/ 158750 w 116"/>
                <a:gd name="T11" fmla="*/ 24498 h 88"/>
                <a:gd name="T12" fmla="*/ 168275 w 116"/>
                <a:gd name="T13" fmla="*/ 41996 h 88"/>
                <a:gd name="T14" fmla="*/ 177800 w 116"/>
                <a:gd name="T15" fmla="*/ 66494 h 88"/>
                <a:gd name="T16" fmla="*/ 174625 w 116"/>
                <a:gd name="T17" fmla="*/ 80493 h 88"/>
                <a:gd name="T18" fmla="*/ 177800 w 116"/>
                <a:gd name="T19" fmla="*/ 87493 h 88"/>
                <a:gd name="T20" fmla="*/ 180975 w 116"/>
                <a:gd name="T21" fmla="*/ 94492 h 88"/>
                <a:gd name="T22" fmla="*/ 184150 w 116"/>
                <a:gd name="T23" fmla="*/ 118990 h 88"/>
                <a:gd name="T24" fmla="*/ 174625 w 116"/>
                <a:gd name="T25" fmla="*/ 122490 h 88"/>
                <a:gd name="T26" fmla="*/ 177800 w 116"/>
                <a:gd name="T27" fmla="*/ 139988 h 88"/>
                <a:gd name="T28" fmla="*/ 168275 w 116"/>
                <a:gd name="T29" fmla="*/ 146988 h 88"/>
                <a:gd name="T30" fmla="*/ 158750 w 116"/>
                <a:gd name="T31" fmla="*/ 143488 h 88"/>
                <a:gd name="T32" fmla="*/ 152400 w 116"/>
                <a:gd name="T33" fmla="*/ 153987 h 88"/>
                <a:gd name="T34" fmla="*/ 142875 w 116"/>
                <a:gd name="T35" fmla="*/ 150487 h 88"/>
                <a:gd name="T36" fmla="*/ 139700 w 116"/>
                <a:gd name="T37" fmla="*/ 125989 h 88"/>
                <a:gd name="T38" fmla="*/ 130175 w 116"/>
                <a:gd name="T39" fmla="*/ 122490 h 88"/>
                <a:gd name="T40" fmla="*/ 117475 w 116"/>
                <a:gd name="T41" fmla="*/ 118990 h 88"/>
                <a:gd name="T42" fmla="*/ 120650 w 116"/>
                <a:gd name="T43" fmla="*/ 104991 h 88"/>
                <a:gd name="T44" fmla="*/ 111125 w 116"/>
                <a:gd name="T45" fmla="*/ 90992 h 88"/>
                <a:gd name="T46" fmla="*/ 98425 w 116"/>
                <a:gd name="T47" fmla="*/ 76994 h 88"/>
                <a:gd name="T48" fmla="*/ 76200 w 116"/>
                <a:gd name="T49" fmla="*/ 80493 h 88"/>
                <a:gd name="T50" fmla="*/ 63500 w 116"/>
                <a:gd name="T51" fmla="*/ 90992 h 88"/>
                <a:gd name="T52" fmla="*/ 50800 w 116"/>
                <a:gd name="T53" fmla="*/ 104991 h 88"/>
                <a:gd name="T54" fmla="*/ 38100 w 116"/>
                <a:gd name="T55" fmla="*/ 87493 h 88"/>
                <a:gd name="T56" fmla="*/ 22225 w 116"/>
                <a:gd name="T57" fmla="*/ 69994 h 88"/>
                <a:gd name="T58" fmla="*/ 9525 w 116"/>
                <a:gd name="T59" fmla="*/ 66494 h 88"/>
                <a:gd name="T60" fmla="*/ 0 w 116"/>
                <a:gd name="T61" fmla="*/ 48996 h 88"/>
                <a:gd name="T62" fmla="*/ 12700 w 116"/>
                <a:gd name="T63" fmla="*/ 34997 h 88"/>
                <a:gd name="T64" fmla="*/ 31750 w 116"/>
                <a:gd name="T65" fmla="*/ 27998 h 88"/>
                <a:gd name="T66" fmla="*/ 34925 w 116"/>
                <a:gd name="T67" fmla="*/ 17499 h 88"/>
                <a:gd name="T68" fmla="*/ 41275 w 116"/>
                <a:gd name="T69" fmla="*/ 0 h 88"/>
                <a:gd name="T70" fmla="*/ 50800 w 116"/>
                <a:gd name="T71" fmla="*/ 0 h 88"/>
                <a:gd name="T72" fmla="*/ 60325 w 116"/>
                <a:gd name="T73" fmla="*/ 6999 h 88"/>
                <a:gd name="T74" fmla="*/ 79375 w 116"/>
                <a:gd name="T75" fmla="*/ 6999 h 88"/>
                <a:gd name="T76" fmla="*/ 95250 w 116"/>
                <a:gd name="T77" fmla="*/ 10499 h 8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16" h="88">
                  <a:moveTo>
                    <a:pt x="60" y="6"/>
                  </a:moveTo>
                  <a:lnTo>
                    <a:pt x="60" y="8"/>
                  </a:lnTo>
                  <a:lnTo>
                    <a:pt x="72" y="12"/>
                  </a:lnTo>
                  <a:lnTo>
                    <a:pt x="84" y="8"/>
                  </a:lnTo>
                  <a:lnTo>
                    <a:pt x="98" y="6"/>
                  </a:lnTo>
                  <a:lnTo>
                    <a:pt x="100" y="14"/>
                  </a:lnTo>
                  <a:lnTo>
                    <a:pt x="106" y="24"/>
                  </a:lnTo>
                  <a:lnTo>
                    <a:pt x="112" y="38"/>
                  </a:lnTo>
                  <a:lnTo>
                    <a:pt x="110" y="46"/>
                  </a:lnTo>
                  <a:lnTo>
                    <a:pt x="112" y="50"/>
                  </a:lnTo>
                  <a:lnTo>
                    <a:pt x="114" y="54"/>
                  </a:lnTo>
                  <a:lnTo>
                    <a:pt x="116" y="68"/>
                  </a:lnTo>
                  <a:lnTo>
                    <a:pt x="110" y="70"/>
                  </a:lnTo>
                  <a:lnTo>
                    <a:pt x="112" y="80"/>
                  </a:lnTo>
                  <a:lnTo>
                    <a:pt x="106" y="84"/>
                  </a:lnTo>
                  <a:lnTo>
                    <a:pt x="100" y="82"/>
                  </a:lnTo>
                  <a:lnTo>
                    <a:pt x="96" y="88"/>
                  </a:lnTo>
                  <a:lnTo>
                    <a:pt x="90" y="86"/>
                  </a:lnTo>
                  <a:lnTo>
                    <a:pt x="88" y="72"/>
                  </a:lnTo>
                  <a:lnTo>
                    <a:pt x="82" y="70"/>
                  </a:lnTo>
                  <a:lnTo>
                    <a:pt x="74" y="68"/>
                  </a:lnTo>
                  <a:lnTo>
                    <a:pt x="76" y="60"/>
                  </a:lnTo>
                  <a:lnTo>
                    <a:pt x="70" y="52"/>
                  </a:lnTo>
                  <a:lnTo>
                    <a:pt x="62" y="44"/>
                  </a:lnTo>
                  <a:lnTo>
                    <a:pt x="48" y="46"/>
                  </a:lnTo>
                  <a:lnTo>
                    <a:pt x="40" y="52"/>
                  </a:lnTo>
                  <a:lnTo>
                    <a:pt x="32" y="60"/>
                  </a:lnTo>
                  <a:lnTo>
                    <a:pt x="24" y="50"/>
                  </a:lnTo>
                  <a:lnTo>
                    <a:pt x="14" y="40"/>
                  </a:lnTo>
                  <a:lnTo>
                    <a:pt x="6" y="38"/>
                  </a:lnTo>
                  <a:lnTo>
                    <a:pt x="0" y="28"/>
                  </a:lnTo>
                  <a:lnTo>
                    <a:pt x="8" y="20"/>
                  </a:lnTo>
                  <a:lnTo>
                    <a:pt x="20" y="16"/>
                  </a:lnTo>
                  <a:lnTo>
                    <a:pt x="22" y="10"/>
                  </a:lnTo>
                  <a:lnTo>
                    <a:pt x="26" y="0"/>
                  </a:lnTo>
                  <a:lnTo>
                    <a:pt x="32" y="0"/>
                  </a:lnTo>
                  <a:lnTo>
                    <a:pt x="38" y="4"/>
                  </a:lnTo>
                  <a:lnTo>
                    <a:pt x="50" y="4"/>
                  </a:lnTo>
                  <a:lnTo>
                    <a:pt x="60" y="6"/>
                  </a:lnTo>
                  <a:close/>
                </a:path>
              </a:pathLst>
            </a:custGeom>
            <a:solidFill>
              <a:srgbClr val="FFFFFF"/>
            </a:solidFill>
            <a:ln w="7938">
              <a:solidFill>
                <a:schemeClr val="tx1"/>
              </a:solidFill>
              <a:prstDash val="solid"/>
              <a:round/>
              <a:headEnd/>
              <a:tailEnd/>
            </a:ln>
          </p:spPr>
          <p:txBody>
            <a:bodyPr/>
            <a:lstStyle/>
            <a:p>
              <a:endParaRPr lang="en-GB"/>
            </a:p>
          </p:txBody>
        </p:sp>
        <p:sp>
          <p:nvSpPr>
            <p:cNvPr id="2101" name="Freeform 102"/>
            <p:cNvSpPr>
              <a:spLocks/>
            </p:cNvSpPr>
            <p:nvPr/>
          </p:nvSpPr>
          <p:spPr bwMode="auto">
            <a:xfrm>
              <a:off x="3994150" y="4222750"/>
              <a:ext cx="104775" cy="115888"/>
            </a:xfrm>
            <a:custGeom>
              <a:avLst/>
              <a:gdLst>
                <a:gd name="T0" fmla="*/ 79375 w 66"/>
                <a:gd name="T1" fmla="*/ 28094 h 66"/>
                <a:gd name="T2" fmla="*/ 79375 w 66"/>
                <a:gd name="T3" fmla="*/ 45652 h 66"/>
                <a:gd name="T4" fmla="*/ 79375 w 66"/>
                <a:gd name="T5" fmla="*/ 59699 h 66"/>
                <a:gd name="T6" fmla="*/ 92075 w 66"/>
                <a:gd name="T7" fmla="*/ 63211 h 66"/>
                <a:gd name="T8" fmla="*/ 101600 w 66"/>
                <a:gd name="T9" fmla="*/ 70235 h 66"/>
                <a:gd name="T10" fmla="*/ 104775 w 66"/>
                <a:gd name="T11" fmla="*/ 80770 h 66"/>
                <a:gd name="T12" fmla="*/ 104775 w 66"/>
                <a:gd name="T13" fmla="*/ 94817 h 66"/>
                <a:gd name="T14" fmla="*/ 98425 w 66"/>
                <a:gd name="T15" fmla="*/ 115887 h 66"/>
                <a:gd name="T16" fmla="*/ 79375 w 66"/>
                <a:gd name="T17" fmla="*/ 108864 h 66"/>
                <a:gd name="T18" fmla="*/ 60325 w 66"/>
                <a:gd name="T19" fmla="*/ 94817 h 66"/>
                <a:gd name="T20" fmla="*/ 47625 w 66"/>
                <a:gd name="T21" fmla="*/ 77258 h 66"/>
                <a:gd name="T22" fmla="*/ 28575 w 66"/>
                <a:gd name="T23" fmla="*/ 63211 h 66"/>
                <a:gd name="T24" fmla="*/ 12700 w 66"/>
                <a:gd name="T25" fmla="*/ 56188 h 66"/>
                <a:gd name="T26" fmla="*/ 0 w 66"/>
                <a:gd name="T27" fmla="*/ 42141 h 66"/>
                <a:gd name="T28" fmla="*/ 25400 w 66"/>
                <a:gd name="T29" fmla="*/ 14047 h 66"/>
                <a:gd name="T30" fmla="*/ 28575 w 66"/>
                <a:gd name="T31" fmla="*/ 0 h 66"/>
                <a:gd name="T32" fmla="*/ 38100 w 66"/>
                <a:gd name="T33" fmla="*/ 0 h 66"/>
                <a:gd name="T34" fmla="*/ 50800 w 66"/>
                <a:gd name="T35" fmla="*/ 7023 h 66"/>
                <a:gd name="T36" fmla="*/ 53975 w 66"/>
                <a:gd name="T37" fmla="*/ 31606 h 66"/>
                <a:gd name="T38" fmla="*/ 63500 w 66"/>
                <a:gd name="T39" fmla="*/ 35117 h 66"/>
                <a:gd name="T40" fmla="*/ 69850 w 66"/>
                <a:gd name="T41" fmla="*/ 24582 h 66"/>
                <a:gd name="T42" fmla="*/ 79375 w 66"/>
                <a:gd name="T43" fmla="*/ 28094 h 6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6" h="66">
                  <a:moveTo>
                    <a:pt x="50" y="16"/>
                  </a:moveTo>
                  <a:lnTo>
                    <a:pt x="50" y="26"/>
                  </a:lnTo>
                  <a:lnTo>
                    <a:pt x="50" y="34"/>
                  </a:lnTo>
                  <a:lnTo>
                    <a:pt x="58" y="36"/>
                  </a:lnTo>
                  <a:lnTo>
                    <a:pt x="64" y="40"/>
                  </a:lnTo>
                  <a:lnTo>
                    <a:pt x="66" y="46"/>
                  </a:lnTo>
                  <a:lnTo>
                    <a:pt x="66" y="54"/>
                  </a:lnTo>
                  <a:lnTo>
                    <a:pt x="62" y="66"/>
                  </a:lnTo>
                  <a:lnTo>
                    <a:pt x="50" y="62"/>
                  </a:lnTo>
                  <a:lnTo>
                    <a:pt x="38" y="54"/>
                  </a:lnTo>
                  <a:lnTo>
                    <a:pt x="30" y="44"/>
                  </a:lnTo>
                  <a:lnTo>
                    <a:pt x="18" y="36"/>
                  </a:lnTo>
                  <a:lnTo>
                    <a:pt x="8" y="32"/>
                  </a:lnTo>
                  <a:lnTo>
                    <a:pt x="0" y="24"/>
                  </a:lnTo>
                  <a:lnTo>
                    <a:pt x="16" y="8"/>
                  </a:lnTo>
                  <a:lnTo>
                    <a:pt x="18" y="0"/>
                  </a:lnTo>
                  <a:lnTo>
                    <a:pt x="24" y="0"/>
                  </a:lnTo>
                  <a:lnTo>
                    <a:pt x="32" y="4"/>
                  </a:lnTo>
                  <a:lnTo>
                    <a:pt x="34" y="18"/>
                  </a:lnTo>
                  <a:lnTo>
                    <a:pt x="40" y="20"/>
                  </a:lnTo>
                  <a:lnTo>
                    <a:pt x="44" y="14"/>
                  </a:lnTo>
                  <a:lnTo>
                    <a:pt x="50" y="16"/>
                  </a:lnTo>
                  <a:close/>
                </a:path>
              </a:pathLst>
            </a:custGeom>
            <a:solidFill>
              <a:srgbClr val="FFFFFF"/>
            </a:solidFill>
            <a:ln w="7938">
              <a:solidFill>
                <a:schemeClr val="tx1"/>
              </a:solidFill>
              <a:prstDash val="solid"/>
              <a:round/>
              <a:headEnd/>
              <a:tailEnd/>
            </a:ln>
          </p:spPr>
          <p:txBody>
            <a:bodyPr/>
            <a:lstStyle/>
            <a:p>
              <a:endParaRPr lang="en-GB"/>
            </a:p>
          </p:txBody>
        </p:sp>
        <p:sp>
          <p:nvSpPr>
            <p:cNvPr id="2102" name="Freeform 103"/>
            <p:cNvSpPr>
              <a:spLocks/>
            </p:cNvSpPr>
            <p:nvPr/>
          </p:nvSpPr>
          <p:spPr bwMode="auto">
            <a:xfrm>
              <a:off x="4624388" y="3798888"/>
              <a:ext cx="266700" cy="450850"/>
            </a:xfrm>
            <a:custGeom>
              <a:avLst/>
              <a:gdLst>
                <a:gd name="T0" fmla="*/ 263525 w 168"/>
                <a:gd name="T1" fmla="*/ 223678 h 258"/>
                <a:gd name="T2" fmla="*/ 241300 w 168"/>
                <a:gd name="T3" fmla="*/ 227172 h 258"/>
                <a:gd name="T4" fmla="*/ 234950 w 168"/>
                <a:gd name="T5" fmla="*/ 248142 h 258"/>
                <a:gd name="T6" fmla="*/ 215900 w 168"/>
                <a:gd name="T7" fmla="*/ 297072 h 258"/>
                <a:gd name="T8" fmla="*/ 228600 w 168"/>
                <a:gd name="T9" fmla="*/ 311052 h 258"/>
                <a:gd name="T10" fmla="*/ 234950 w 168"/>
                <a:gd name="T11" fmla="*/ 356486 h 258"/>
                <a:gd name="T12" fmla="*/ 215900 w 168"/>
                <a:gd name="T13" fmla="*/ 359981 h 258"/>
                <a:gd name="T14" fmla="*/ 177800 w 168"/>
                <a:gd name="T15" fmla="*/ 401921 h 258"/>
                <a:gd name="T16" fmla="*/ 139700 w 168"/>
                <a:gd name="T17" fmla="*/ 408910 h 258"/>
                <a:gd name="T18" fmla="*/ 136525 w 168"/>
                <a:gd name="T19" fmla="*/ 429880 h 258"/>
                <a:gd name="T20" fmla="*/ 63500 w 168"/>
                <a:gd name="T21" fmla="*/ 450850 h 258"/>
                <a:gd name="T22" fmla="*/ 47625 w 168"/>
                <a:gd name="T23" fmla="*/ 429880 h 258"/>
                <a:gd name="T24" fmla="*/ 15875 w 168"/>
                <a:gd name="T25" fmla="*/ 394931 h 258"/>
                <a:gd name="T26" fmla="*/ 19050 w 168"/>
                <a:gd name="T27" fmla="*/ 377456 h 258"/>
                <a:gd name="T28" fmla="*/ 50800 w 168"/>
                <a:gd name="T29" fmla="*/ 377456 h 258"/>
                <a:gd name="T30" fmla="*/ 41275 w 168"/>
                <a:gd name="T31" fmla="*/ 359981 h 258"/>
                <a:gd name="T32" fmla="*/ 38100 w 168"/>
                <a:gd name="T33" fmla="*/ 318041 h 258"/>
                <a:gd name="T34" fmla="*/ 25400 w 168"/>
                <a:gd name="T35" fmla="*/ 297072 h 258"/>
                <a:gd name="T36" fmla="*/ 3175 w 168"/>
                <a:gd name="T37" fmla="*/ 272607 h 258"/>
                <a:gd name="T38" fmla="*/ 0 w 168"/>
                <a:gd name="T39" fmla="*/ 251637 h 258"/>
                <a:gd name="T40" fmla="*/ 50800 w 168"/>
                <a:gd name="T41" fmla="*/ 185233 h 258"/>
                <a:gd name="T42" fmla="*/ 57150 w 168"/>
                <a:gd name="T43" fmla="*/ 115334 h 258"/>
                <a:gd name="T44" fmla="*/ 63500 w 168"/>
                <a:gd name="T45" fmla="*/ 87374 h 258"/>
                <a:gd name="T46" fmla="*/ 44450 w 168"/>
                <a:gd name="T47" fmla="*/ 10485 h 258"/>
                <a:gd name="T48" fmla="*/ 53975 w 168"/>
                <a:gd name="T49" fmla="*/ 0 h 258"/>
                <a:gd name="T50" fmla="*/ 266700 w 168"/>
                <a:gd name="T51" fmla="*/ 94364 h 258"/>
                <a:gd name="T52" fmla="*/ 263525 w 168"/>
                <a:gd name="T53" fmla="*/ 223678 h 25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68" h="258">
                  <a:moveTo>
                    <a:pt x="166" y="128"/>
                  </a:moveTo>
                  <a:lnTo>
                    <a:pt x="152" y="130"/>
                  </a:lnTo>
                  <a:lnTo>
                    <a:pt x="148" y="142"/>
                  </a:lnTo>
                  <a:lnTo>
                    <a:pt x="136" y="170"/>
                  </a:lnTo>
                  <a:lnTo>
                    <a:pt x="144" y="178"/>
                  </a:lnTo>
                  <a:lnTo>
                    <a:pt x="148" y="204"/>
                  </a:lnTo>
                  <a:lnTo>
                    <a:pt x="136" y="206"/>
                  </a:lnTo>
                  <a:lnTo>
                    <a:pt x="112" y="230"/>
                  </a:lnTo>
                  <a:lnTo>
                    <a:pt x="88" y="234"/>
                  </a:lnTo>
                  <a:lnTo>
                    <a:pt x="86" y="246"/>
                  </a:lnTo>
                  <a:lnTo>
                    <a:pt x="40" y="258"/>
                  </a:lnTo>
                  <a:lnTo>
                    <a:pt x="30" y="246"/>
                  </a:lnTo>
                  <a:lnTo>
                    <a:pt x="10" y="226"/>
                  </a:lnTo>
                  <a:lnTo>
                    <a:pt x="12" y="216"/>
                  </a:lnTo>
                  <a:lnTo>
                    <a:pt x="32" y="216"/>
                  </a:lnTo>
                  <a:lnTo>
                    <a:pt x="26" y="206"/>
                  </a:lnTo>
                  <a:lnTo>
                    <a:pt x="24" y="182"/>
                  </a:lnTo>
                  <a:lnTo>
                    <a:pt x="16" y="170"/>
                  </a:lnTo>
                  <a:lnTo>
                    <a:pt x="2" y="156"/>
                  </a:lnTo>
                  <a:lnTo>
                    <a:pt x="0" y="144"/>
                  </a:lnTo>
                  <a:lnTo>
                    <a:pt x="32" y="106"/>
                  </a:lnTo>
                  <a:lnTo>
                    <a:pt x="36" y="66"/>
                  </a:lnTo>
                  <a:lnTo>
                    <a:pt x="40" y="50"/>
                  </a:lnTo>
                  <a:lnTo>
                    <a:pt x="28" y="6"/>
                  </a:lnTo>
                  <a:lnTo>
                    <a:pt x="34" y="0"/>
                  </a:lnTo>
                  <a:lnTo>
                    <a:pt x="168" y="54"/>
                  </a:lnTo>
                  <a:lnTo>
                    <a:pt x="166" y="128"/>
                  </a:lnTo>
                  <a:close/>
                </a:path>
              </a:pathLst>
            </a:custGeom>
            <a:solidFill>
              <a:srgbClr val="FFFFFF"/>
            </a:solidFill>
            <a:ln w="7938">
              <a:solidFill>
                <a:schemeClr val="tx1"/>
              </a:solidFill>
              <a:prstDash val="solid"/>
              <a:round/>
              <a:headEnd/>
              <a:tailEnd/>
            </a:ln>
          </p:spPr>
          <p:txBody>
            <a:bodyPr/>
            <a:lstStyle/>
            <a:p>
              <a:endParaRPr lang="en-GB"/>
            </a:p>
          </p:txBody>
        </p:sp>
        <p:sp>
          <p:nvSpPr>
            <p:cNvPr id="2103" name="Freeform 104"/>
            <p:cNvSpPr>
              <a:spLocks/>
            </p:cNvSpPr>
            <p:nvPr/>
          </p:nvSpPr>
          <p:spPr bwMode="auto">
            <a:xfrm>
              <a:off x="4289425" y="3790950"/>
              <a:ext cx="398463" cy="339725"/>
            </a:xfrm>
            <a:custGeom>
              <a:avLst/>
              <a:gdLst>
                <a:gd name="T0" fmla="*/ 6350 w 251"/>
                <a:gd name="T1" fmla="*/ 248665 h 194"/>
                <a:gd name="T2" fmla="*/ 28575 w 251"/>
                <a:gd name="T3" fmla="*/ 248665 h 194"/>
                <a:gd name="T4" fmla="*/ 82550 w 251"/>
                <a:gd name="T5" fmla="*/ 238158 h 194"/>
                <a:gd name="T6" fmla="*/ 101600 w 251"/>
                <a:gd name="T7" fmla="*/ 206637 h 194"/>
                <a:gd name="T8" fmla="*/ 104775 w 251"/>
                <a:gd name="T9" fmla="*/ 133088 h 194"/>
                <a:gd name="T10" fmla="*/ 136525 w 251"/>
                <a:gd name="T11" fmla="*/ 126084 h 194"/>
                <a:gd name="T12" fmla="*/ 196850 w 251"/>
                <a:gd name="T13" fmla="*/ 70046 h 194"/>
                <a:gd name="T14" fmla="*/ 303213 w 251"/>
                <a:gd name="T15" fmla="*/ 0 h 194"/>
                <a:gd name="T16" fmla="*/ 315913 w 251"/>
                <a:gd name="T17" fmla="*/ 3502 h 194"/>
                <a:gd name="T18" fmla="*/ 328613 w 251"/>
                <a:gd name="T19" fmla="*/ 7005 h 194"/>
                <a:gd name="T20" fmla="*/ 344488 w 251"/>
                <a:gd name="T21" fmla="*/ 14009 h 194"/>
                <a:gd name="T22" fmla="*/ 360363 w 251"/>
                <a:gd name="T23" fmla="*/ 28019 h 194"/>
                <a:gd name="T24" fmla="*/ 379413 w 251"/>
                <a:gd name="T25" fmla="*/ 17512 h 194"/>
                <a:gd name="T26" fmla="*/ 398463 w 251"/>
                <a:gd name="T27" fmla="*/ 94563 h 194"/>
                <a:gd name="T28" fmla="*/ 392113 w 251"/>
                <a:gd name="T29" fmla="*/ 122581 h 194"/>
                <a:gd name="T30" fmla="*/ 385763 w 251"/>
                <a:gd name="T31" fmla="*/ 192628 h 194"/>
                <a:gd name="T32" fmla="*/ 334963 w 251"/>
                <a:gd name="T33" fmla="*/ 259172 h 194"/>
                <a:gd name="T34" fmla="*/ 338138 w 251"/>
                <a:gd name="T35" fmla="*/ 280186 h 194"/>
                <a:gd name="T36" fmla="*/ 303213 w 251"/>
                <a:gd name="T37" fmla="*/ 304702 h 194"/>
                <a:gd name="T38" fmla="*/ 247650 w 251"/>
                <a:gd name="T39" fmla="*/ 297697 h 194"/>
                <a:gd name="T40" fmla="*/ 238125 w 251"/>
                <a:gd name="T41" fmla="*/ 311706 h 194"/>
                <a:gd name="T42" fmla="*/ 193675 w 251"/>
                <a:gd name="T43" fmla="*/ 294195 h 194"/>
                <a:gd name="T44" fmla="*/ 177800 w 251"/>
                <a:gd name="T45" fmla="*/ 304702 h 194"/>
                <a:gd name="T46" fmla="*/ 152400 w 251"/>
                <a:gd name="T47" fmla="*/ 283688 h 194"/>
                <a:gd name="T48" fmla="*/ 104775 w 251"/>
                <a:gd name="T49" fmla="*/ 283688 h 194"/>
                <a:gd name="T50" fmla="*/ 85725 w 251"/>
                <a:gd name="T51" fmla="*/ 339725 h 194"/>
                <a:gd name="T52" fmla="*/ 69850 w 251"/>
                <a:gd name="T53" fmla="*/ 322213 h 194"/>
                <a:gd name="T54" fmla="*/ 47625 w 251"/>
                <a:gd name="T55" fmla="*/ 325716 h 194"/>
                <a:gd name="T56" fmla="*/ 25400 w 251"/>
                <a:gd name="T57" fmla="*/ 311706 h 194"/>
                <a:gd name="T58" fmla="*/ 19050 w 251"/>
                <a:gd name="T59" fmla="*/ 308204 h 194"/>
                <a:gd name="T60" fmla="*/ 22225 w 251"/>
                <a:gd name="T61" fmla="*/ 297697 h 194"/>
                <a:gd name="T62" fmla="*/ 6350 w 251"/>
                <a:gd name="T63" fmla="*/ 276683 h 194"/>
                <a:gd name="T64" fmla="*/ 0 w 251"/>
                <a:gd name="T65" fmla="*/ 262674 h 194"/>
                <a:gd name="T66" fmla="*/ 6350 w 251"/>
                <a:gd name="T67" fmla="*/ 248665 h 19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1" h="194">
                  <a:moveTo>
                    <a:pt x="4" y="142"/>
                  </a:moveTo>
                  <a:lnTo>
                    <a:pt x="18" y="142"/>
                  </a:lnTo>
                  <a:lnTo>
                    <a:pt x="52" y="136"/>
                  </a:lnTo>
                  <a:lnTo>
                    <a:pt x="64" y="118"/>
                  </a:lnTo>
                  <a:lnTo>
                    <a:pt x="66" y="76"/>
                  </a:lnTo>
                  <a:lnTo>
                    <a:pt x="86" y="72"/>
                  </a:lnTo>
                  <a:lnTo>
                    <a:pt x="124" y="40"/>
                  </a:lnTo>
                  <a:lnTo>
                    <a:pt x="191" y="0"/>
                  </a:lnTo>
                  <a:lnTo>
                    <a:pt x="199" y="2"/>
                  </a:lnTo>
                  <a:lnTo>
                    <a:pt x="207" y="4"/>
                  </a:lnTo>
                  <a:lnTo>
                    <a:pt x="217" y="8"/>
                  </a:lnTo>
                  <a:lnTo>
                    <a:pt x="227" y="16"/>
                  </a:lnTo>
                  <a:lnTo>
                    <a:pt x="239" y="10"/>
                  </a:lnTo>
                  <a:lnTo>
                    <a:pt x="251" y="54"/>
                  </a:lnTo>
                  <a:lnTo>
                    <a:pt x="247" y="70"/>
                  </a:lnTo>
                  <a:lnTo>
                    <a:pt x="243" y="110"/>
                  </a:lnTo>
                  <a:lnTo>
                    <a:pt x="211" y="148"/>
                  </a:lnTo>
                  <a:lnTo>
                    <a:pt x="213" y="160"/>
                  </a:lnTo>
                  <a:lnTo>
                    <a:pt x="191" y="174"/>
                  </a:lnTo>
                  <a:lnTo>
                    <a:pt x="156" y="170"/>
                  </a:lnTo>
                  <a:lnTo>
                    <a:pt x="150" y="178"/>
                  </a:lnTo>
                  <a:lnTo>
                    <a:pt x="122" y="168"/>
                  </a:lnTo>
                  <a:lnTo>
                    <a:pt x="112" y="174"/>
                  </a:lnTo>
                  <a:lnTo>
                    <a:pt x="96" y="162"/>
                  </a:lnTo>
                  <a:lnTo>
                    <a:pt x="66" y="162"/>
                  </a:lnTo>
                  <a:lnTo>
                    <a:pt x="54" y="194"/>
                  </a:lnTo>
                  <a:lnTo>
                    <a:pt x="44" y="184"/>
                  </a:lnTo>
                  <a:lnTo>
                    <a:pt x="30" y="186"/>
                  </a:lnTo>
                  <a:lnTo>
                    <a:pt x="16" y="178"/>
                  </a:lnTo>
                  <a:lnTo>
                    <a:pt x="12" y="176"/>
                  </a:lnTo>
                  <a:lnTo>
                    <a:pt x="14" y="170"/>
                  </a:lnTo>
                  <a:lnTo>
                    <a:pt x="4" y="158"/>
                  </a:lnTo>
                  <a:lnTo>
                    <a:pt x="0" y="150"/>
                  </a:lnTo>
                  <a:lnTo>
                    <a:pt x="4" y="142"/>
                  </a:lnTo>
                  <a:close/>
                </a:path>
              </a:pathLst>
            </a:custGeom>
            <a:solidFill>
              <a:srgbClr val="FFFFFF"/>
            </a:solidFill>
            <a:ln w="7938">
              <a:solidFill>
                <a:schemeClr val="tx1"/>
              </a:solidFill>
              <a:prstDash val="solid"/>
              <a:round/>
              <a:headEnd/>
              <a:tailEnd/>
            </a:ln>
          </p:spPr>
          <p:txBody>
            <a:bodyPr/>
            <a:lstStyle/>
            <a:p>
              <a:endParaRPr lang="en-GB"/>
            </a:p>
          </p:txBody>
        </p:sp>
        <p:sp>
          <p:nvSpPr>
            <p:cNvPr id="2104" name="Freeform 105"/>
            <p:cNvSpPr>
              <a:spLocks/>
            </p:cNvSpPr>
            <p:nvPr/>
          </p:nvSpPr>
          <p:spPr bwMode="auto">
            <a:xfrm>
              <a:off x="4656138" y="4156075"/>
              <a:ext cx="320675" cy="223838"/>
            </a:xfrm>
            <a:custGeom>
              <a:avLst/>
              <a:gdLst>
                <a:gd name="T0" fmla="*/ 31750 w 202"/>
                <a:gd name="T1" fmla="*/ 94431 h 128"/>
                <a:gd name="T2" fmla="*/ 104775 w 202"/>
                <a:gd name="T3" fmla="*/ 73447 h 128"/>
                <a:gd name="T4" fmla="*/ 107950 w 202"/>
                <a:gd name="T5" fmla="*/ 52462 h 128"/>
                <a:gd name="T6" fmla="*/ 146050 w 202"/>
                <a:gd name="T7" fmla="*/ 45467 h 128"/>
                <a:gd name="T8" fmla="*/ 184150 w 202"/>
                <a:gd name="T9" fmla="*/ 3497 h 128"/>
                <a:gd name="T10" fmla="*/ 203200 w 202"/>
                <a:gd name="T11" fmla="*/ 0 h 128"/>
                <a:gd name="T12" fmla="*/ 222250 w 202"/>
                <a:gd name="T13" fmla="*/ 13990 h 128"/>
                <a:gd name="T14" fmla="*/ 225425 w 202"/>
                <a:gd name="T15" fmla="*/ 38472 h 128"/>
                <a:gd name="T16" fmla="*/ 225425 w 202"/>
                <a:gd name="T17" fmla="*/ 59457 h 128"/>
                <a:gd name="T18" fmla="*/ 285750 w 202"/>
                <a:gd name="T19" fmla="*/ 104924 h 128"/>
                <a:gd name="T20" fmla="*/ 320675 w 202"/>
                <a:gd name="T21" fmla="*/ 160883 h 128"/>
                <a:gd name="T22" fmla="*/ 273050 w 202"/>
                <a:gd name="T23" fmla="*/ 157385 h 128"/>
                <a:gd name="T24" fmla="*/ 219075 w 202"/>
                <a:gd name="T25" fmla="*/ 174873 h 128"/>
                <a:gd name="T26" fmla="*/ 200025 w 202"/>
                <a:gd name="T27" fmla="*/ 188862 h 128"/>
                <a:gd name="T28" fmla="*/ 165100 w 202"/>
                <a:gd name="T29" fmla="*/ 185365 h 128"/>
                <a:gd name="T30" fmla="*/ 146050 w 202"/>
                <a:gd name="T31" fmla="*/ 178370 h 128"/>
                <a:gd name="T32" fmla="*/ 123825 w 202"/>
                <a:gd name="T33" fmla="*/ 153888 h 128"/>
                <a:gd name="T34" fmla="*/ 101600 w 202"/>
                <a:gd name="T35" fmla="*/ 181868 h 128"/>
                <a:gd name="T36" fmla="*/ 98425 w 202"/>
                <a:gd name="T37" fmla="*/ 206350 h 128"/>
                <a:gd name="T38" fmla="*/ 50800 w 202"/>
                <a:gd name="T39" fmla="*/ 202852 h 128"/>
                <a:gd name="T40" fmla="*/ 38100 w 202"/>
                <a:gd name="T41" fmla="*/ 223837 h 128"/>
                <a:gd name="T42" fmla="*/ 15875 w 202"/>
                <a:gd name="T43" fmla="*/ 195857 h 128"/>
                <a:gd name="T44" fmla="*/ 0 w 202"/>
                <a:gd name="T45" fmla="*/ 150390 h 128"/>
                <a:gd name="T46" fmla="*/ 0 w 202"/>
                <a:gd name="T47" fmla="*/ 122411 h 128"/>
                <a:gd name="T48" fmla="*/ 31750 w 202"/>
                <a:gd name="T49" fmla="*/ 94431 h 12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02" h="128">
                  <a:moveTo>
                    <a:pt x="20" y="54"/>
                  </a:moveTo>
                  <a:lnTo>
                    <a:pt x="66" y="42"/>
                  </a:lnTo>
                  <a:lnTo>
                    <a:pt x="68" y="30"/>
                  </a:lnTo>
                  <a:lnTo>
                    <a:pt x="92" y="26"/>
                  </a:lnTo>
                  <a:lnTo>
                    <a:pt x="116" y="2"/>
                  </a:lnTo>
                  <a:lnTo>
                    <a:pt x="128" y="0"/>
                  </a:lnTo>
                  <a:lnTo>
                    <a:pt x="140" y="8"/>
                  </a:lnTo>
                  <a:lnTo>
                    <a:pt x="142" y="22"/>
                  </a:lnTo>
                  <a:lnTo>
                    <a:pt x="142" y="34"/>
                  </a:lnTo>
                  <a:lnTo>
                    <a:pt x="180" y="60"/>
                  </a:lnTo>
                  <a:lnTo>
                    <a:pt x="202" y="92"/>
                  </a:lnTo>
                  <a:lnTo>
                    <a:pt x="172" y="90"/>
                  </a:lnTo>
                  <a:lnTo>
                    <a:pt x="138" y="100"/>
                  </a:lnTo>
                  <a:lnTo>
                    <a:pt x="126" y="108"/>
                  </a:lnTo>
                  <a:lnTo>
                    <a:pt x="104" y="106"/>
                  </a:lnTo>
                  <a:lnTo>
                    <a:pt x="92" y="102"/>
                  </a:lnTo>
                  <a:lnTo>
                    <a:pt x="78" y="88"/>
                  </a:lnTo>
                  <a:lnTo>
                    <a:pt x="64" y="104"/>
                  </a:lnTo>
                  <a:lnTo>
                    <a:pt x="62" y="118"/>
                  </a:lnTo>
                  <a:lnTo>
                    <a:pt x="32" y="116"/>
                  </a:lnTo>
                  <a:lnTo>
                    <a:pt x="24" y="128"/>
                  </a:lnTo>
                  <a:lnTo>
                    <a:pt x="10" y="112"/>
                  </a:lnTo>
                  <a:lnTo>
                    <a:pt x="0" y="86"/>
                  </a:lnTo>
                  <a:lnTo>
                    <a:pt x="0" y="70"/>
                  </a:lnTo>
                  <a:lnTo>
                    <a:pt x="20" y="54"/>
                  </a:lnTo>
                  <a:close/>
                </a:path>
              </a:pathLst>
            </a:custGeom>
            <a:solidFill>
              <a:srgbClr val="FFFFFF"/>
            </a:solidFill>
            <a:ln w="7938">
              <a:solidFill>
                <a:schemeClr val="tx1"/>
              </a:solidFill>
              <a:prstDash val="solid"/>
              <a:round/>
              <a:headEnd/>
              <a:tailEnd/>
            </a:ln>
          </p:spPr>
          <p:txBody>
            <a:bodyPr/>
            <a:lstStyle/>
            <a:p>
              <a:endParaRPr lang="en-GB"/>
            </a:p>
          </p:txBody>
        </p:sp>
        <p:sp>
          <p:nvSpPr>
            <p:cNvPr id="2105" name="Freeform 106"/>
            <p:cNvSpPr>
              <a:spLocks/>
            </p:cNvSpPr>
            <p:nvPr/>
          </p:nvSpPr>
          <p:spPr bwMode="auto">
            <a:xfrm>
              <a:off x="4840288" y="3813175"/>
              <a:ext cx="419100" cy="538163"/>
            </a:xfrm>
            <a:custGeom>
              <a:avLst/>
              <a:gdLst>
                <a:gd name="T0" fmla="*/ 298450 w 264"/>
                <a:gd name="T1" fmla="*/ 34946 h 308"/>
                <a:gd name="T2" fmla="*/ 330200 w 264"/>
                <a:gd name="T3" fmla="*/ 0 h 308"/>
                <a:gd name="T4" fmla="*/ 342900 w 264"/>
                <a:gd name="T5" fmla="*/ 0 h 308"/>
                <a:gd name="T6" fmla="*/ 377825 w 264"/>
                <a:gd name="T7" fmla="*/ 31451 h 308"/>
                <a:gd name="T8" fmla="*/ 384175 w 264"/>
                <a:gd name="T9" fmla="*/ 55913 h 308"/>
                <a:gd name="T10" fmla="*/ 381000 w 264"/>
                <a:gd name="T11" fmla="*/ 104837 h 308"/>
                <a:gd name="T12" fmla="*/ 419100 w 264"/>
                <a:gd name="T13" fmla="*/ 150266 h 308"/>
                <a:gd name="T14" fmla="*/ 374650 w 264"/>
                <a:gd name="T15" fmla="*/ 171233 h 308"/>
                <a:gd name="T16" fmla="*/ 365125 w 264"/>
                <a:gd name="T17" fmla="*/ 223652 h 308"/>
                <a:gd name="T18" fmla="*/ 365125 w 264"/>
                <a:gd name="T19" fmla="*/ 248114 h 308"/>
                <a:gd name="T20" fmla="*/ 327025 w 264"/>
                <a:gd name="T21" fmla="*/ 314510 h 308"/>
                <a:gd name="T22" fmla="*/ 327025 w 264"/>
                <a:gd name="T23" fmla="*/ 342467 h 308"/>
                <a:gd name="T24" fmla="*/ 307975 w 264"/>
                <a:gd name="T25" fmla="*/ 345961 h 308"/>
                <a:gd name="T26" fmla="*/ 307975 w 264"/>
                <a:gd name="T27" fmla="*/ 408863 h 308"/>
                <a:gd name="T28" fmla="*/ 276225 w 264"/>
                <a:gd name="T29" fmla="*/ 408863 h 308"/>
                <a:gd name="T30" fmla="*/ 282575 w 264"/>
                <a:gd name="T31" fmla="*/ 433325 h 308"/>
                <a:gd name="T32" fmla="*/ 298450 w 264"/>
                <a:gd name="T33" fmla="*/ 436820 h 308"/>
                <a:gd name="T34" fmla="*/ 336550 w 264"/>
                <a:gd name="T35" fmla="*/ 492733 h 308"/>
                <a:gd name="T36" fmla="*/ 346075 w 264"/>
                <a:gd name="T37" fmla="*/ 492733 h 308"/>
                <a:gd name="T38" fmla="*/ 346075 w 264"/>
                <a:gd name="T39" fmla="*/ 517195 h 308"/>
                <a:gd name="T40" fmla="*/ 314325 w 264"/>
                <a:gd name="T41" fmla="*/ 517195 h 308"/>
                <a:gd name="T42" fmla="*/ 301625 w 264"/>
                <a:gd name="T43" fmla="*/ 531173 h 308"/>
                <a:gd name="T44" fmla="*/ 219075 w 264"/>
                <a:gd name="T45" fmla="*/ 538162 h 308"/>
                <a:gd name="T46" fmla="*/ 193675 w 264"/>
                <a:gd name="T47" fmla="*/ 517195 h 308"/>
                <a:gd name="T48" fmla="*/ 149225 w 264"/>
                <a:gd name="T49" fmla="*/ 520689 h 308"/>
                <a:gd name="T50" fmla="*/ 136525 w 264"/>
                <a:gd name="T51" fmla="*/ 503216 h 308"/>
                <a:gd name="T52" fmla="*/ 101600 w 264"/>
                <a:gd name="T53" fmla="*/ 447303 h 308"/>
                <a:gd name="T54" fmla="*/ 41275 w 264"/>
                <a:gd name="T55" fmla="*/ 401874 h 308"/>
                <a:gd name="T56" fmla="*/ 38100 w 264"/>
                <a:gd name="T57" fmla="*/ 356445 h 308"/>
                <a:gd name="T58" fmla="*/ 19050 w 264"/>
                <a:gd name="T59" fmla="*/ 342467 h 308"/>
                <a:gd name="T60" fmla="*/ 12700 w 264"/>
                <a:gd name="T61" fmla="*/ 297037 h 308"/>
                <a:gd name="T62" fmla="*/ 0 w 264"/>
                <a:gd name="T63" fmla="*/ 283059 h 308"/>
                <a:gd name="T64" fmla="*/ 25400 w 264"/>
                <a:gd name="T65" fmla="*/ 213168 h 308"/>
                <a:gd name="T66" fmla="*/ 47625 w 264"/>
                <a:gd name="T67" fmla="*/ 209674 h 308"/>
                <a:gd name="T68" fmla="*/ 50800 w 264"/>
                <a:gd name="T69" fmla="*/ 80375 h 308"/>
                <a:gd name="T70" fmla="*/ 79375 w 264"/>
                <a:gd name="T71" fmla="*/ 80375 h 308"/>
                <a:gd name="T72" fmla="*/ 79375 w 264"/>
                <a:gd name="T73" fmla="*/ 20967 h 308"/>
                <a:gd name="T74" fmla="*/ 282575 w 264"/>
                <a:gd name="T75" fmla="*/ 24462 h 308"/>
                <a:gd name="T76" fmla="*/ 298450 w 264"/>
                <a:gd name="T77" fmla="*/ 34946 h 30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64" h="308">
                  <a:moveTo>
                    <a:pt x="188" y="20"/>
                  </a:moveTo>
                  <a:lnTo>
                    <a:pt x="208" y="0"/>
                  </a:lnTo>
                  <a:lnTo>
                    <a:pt x="216" y="0"/>
                  </a:lnTo>
                  <a:lnTo>
                    <a:pt x="238" y="18"/>
                  </a:lnTo>
                  <a:lnTo>
                    <a:pt x="242" y="32"/>
                  </a:lnTo>
                  <a:lnTo>
                    <a:pt x="240" y="60"/>
                  </a:lnTo>
                  <a:lnTo>
                    <a:pt x="264" y="86"/>
                  </a:lnTo>
                  <a:lnTo>
                    <a:pt x="236" y="98"/>
                  </a:lnTo>
                  <a:lnTo>
                    <a:pt x="230" y="128"/>
                  </a:lnTo>
                  <a:lnTo>
                    <a:pt x="230" y="142"/>
                  </a:lnTo>
                  <a:lnTo>
                    <a:pt x="206" y="180"/>
                  </a:lnTo>
                  <a:lnTo>
                    <a:pt x="206" y="196"/>
                  </a:lnTo>
                  <a:lnTo>
                    <a:pt x="194" y="198"/>
                  </a:lnTo>
                  <a:lnTo>
                    <a:pt x="194" y="234"/>
                  </a:lnTo>
                  <a:lnTo>
                    <a:pt x="174" y="234"/>
                  </a:lnTo>
                  <a:lnTo>
                    <a:pt x="178" y="248"/>
                  </a:lnTo>
                  <a:lnTo>
                    <a:pt x="188" y="250"/>
                  </a:lnTo>
                  <a:lnTo>
                    <a:pt x="212" y="282"/>
                  </a:lnTo>
                  <a:lnTo>
                    <a:pt x="218" y="282"/>
                  </a:lnTo>
                  <a:lnTo>
                    <a:pt x="218" y="296"/>
                  </a:lnTo>
                  <a:lnTo>
                    <a:pt x="198" y="296"/>
                  </a:lnTo>
                  <a:lnTo>
                    <a:pt x="190" y="304"/>
                  </a:lnTo>
                  <a:lnTo>
                    <a:pt x="138" y="308"/>
                  </a:lnTo>
                  <a:lnTo>
                    <a:pt x="122" y="296"/>
                  </a:lnTo>
                  <a:lnTo>
                    <a:pt x="94" y="298"/>
                  </a:lnTo>
                  <a:lnTo>
                    <a:pt x="86" y="288"/>
                  </a:lnTo>
                  <a:lnTo>
                    <a:pt x="64" y="256"/>
                  </a:lnTo>
                  <a:lnTo>
                    <a:pt x="26" y="230"/>
                  </a:lnTo>
                  <a:lnTo>
                    <a:pt x="24" y="204"/>
                  </a:lnTo>
                  <a:lnTo>
                    <a:pt x="12" y="196"/>
                  </a:lnTo>
                  <a:lnTo>
                    <a:pt x="8" y="170"/>
                  </a:lnTo>
                  <a:lnTo>
                    <a:pt x="0" y="162"/>
                  </a:lnTo>
                  <a:lnTo>
                    <a:pt x="16" y="122"/>
                  </a:lnTo>
                  <a:lnTo>
                    <a:pt x="30" y="120"/>
                  </a:lnTo>
                  <a:lnTo>
                    <a:pt x="32" y="46"/>
                  </a:lnTo>
                  <a:lnTo>
                    <a:pt x="50" y="46"/>
                  </a:lnTo>
                  <a:lnTo>
                    <a:pt x="50" y="12"/>
                  </a:lnTo>
                  <a:lnTo>
                    <a:pt x="178" y="14"/>
                  </a:lnTo>
                  <a:lnTo>
                    <a:pt x="188" y="20"/>
                  </a:lnTo>
                  <a:close/>
                </a:path>
              </a:pathLst>
            </a:custGeom>
            <a:solidFill>
              <a:srgbClr val="FFFFFF"/>
            </a:solidFill>
            <a:ln w="7938">
              <a:solidFill>
                <a:schemeClr val="tx1"/>
              </a:solidFill>
              <a:prstDash val="solid"/>
              <a:round/>
              <a:headEnd/>
              <a:tailEnd/>
            </a:ln>
          </p:spPr>
          <p:txBody>
            <a:bodyPr/>
            <a:lstStyle/>
            <a:p>
              <a:endParaRPr lang="en-GB"/>
            </a:p>
          </p:txBody>
        </p:sp>
        <p:sp>
          <p:nvSpPr>
            <p:cNvPr id="2106" name="Freeform 107"/>
            <p:cNvSpPr>
              <a:spLocks/>
            </p:cNvSpPr>
            <p:nvPr/>
          </p:nvSpPr>
          <p:spPr bwMode="auto">
            <a:xfrm>
              <a:off x="5205413" y="3962400"/>
              <a:ext cx="158750" cy="150813"/>
            </a:xfrm>
            <a:custGeom>
              <a:avLst/>
              <a:gdLst>
                <a:gd name="T0" fmla="*/ 53975 w 100"/>
                <a:gd name="T1" fmla="*/ 0 h 86"/>
                <a:gd name="T2" fmla="*/ 66675 w 100"/>
                <a:gd name="T3" fmla="*/ 21044 h 86"/>
                <a:gd name="T4" fmla="*/ 76200 w 100"/>
                <a:gd name="T5" fmla="*/ 45594 h 86"/>
                <a:gd name="T6" fmla="*/ 79375 w 100"/>
                <a:gd name="T7" fmla="*/ 77160 h 86"/>
                <a:gd name="T8" fmla="*/ 101600 w 100"/>
                <a:gd name="T9" fmla="*/ 77160 h 86"/>
                <a:gd name="T10" fmla="*/ 158750 w 100"/>
                <a:gd name="T11" fmla="*/ 133276 h 86"/>
                <a:gd name="T12" fmla="*/ 149225 w 100"/>
                <a:gd name="T13" fmla="*/ 150812 h 86"/>
                <a:gd name="T14" fmla="*/ 120650 w 100"/>
                <a:gd name="T15" fmla="*/ 119247 h 86"/>
                <a:gd name="T16" fmla="*/ 92075 w 100"/>
                <a:gd name="T17" fmla="*/ 91189 h 86"/>
                <a:gd name="T18" fmla="*/ 38100 w 100"/>
                <a:gd name="T19" fmla="*/ 87681 h 86"/>
                <a:gd name="T20" fmla="*/ 34925 w 100"/>
                <a:gd name="T21" fmla="*/ 98203 h 86"/>
                <a:gd name="T22" fmla="*/ 0 w 100"/>
                <a:gd name="T23" fmla="*/ 98203 h 86"/>
                <a:gd name="T24" fmla="*/ 0 w 100"/>
                <a:gd name="T25" fmla="*/ 73652 h 86"/>
                <a:gd name="T26" fmla="*/ 6350 w 100"/>
                <a:gd name="T27" fmla="*/ 49102 h 86"/>
                <a:gd name="T28" fmla="*/ 9525 w 100"/>
                <a:gd name="T29" fmla="*/ 21044 h 86"/>
                <a:gd name="T30" fmla="*/ 53975 w 100"/>
                <a:gd name="T31" fmla="*/ 0 h 8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00" h="86">
                  <a:moveTo>
                    <a:pt x="34" y="0"/>
                  </a:moveTo>
                  <a:lnTo>
                    <a:pt x="42" y="12"/>
                  </a:lnTo>
                  <a:lnTo>
                    <a:pt x="48" y="26"/>
                  </a:lnTo>
                  <a:lnTo>
                    <a:pt x="50" y="44"/>
                  </a:lnTo>
                  <a:lnTo>
                    <a:pt x="64" y="44"/>
                  </a:lnTo>
                  <a:lnTo>
                    <a:pt x="100" y="76"/>
                  </a:lnTo>
                  <a:lnTo>
                    <a:pt x="94" y="86"/>
                  </a:lnTo>
                  <a:lnTo>
                    <a:pt x="76" y="68"/>
                  </a:lnTo>
                  <a:lnTo>
                    <a:pt x="58" y="52"/>
                  </a:lnTo>
                  <a:lnTo>
                    <a:pt x="24" y="50"/>
                  </a:lnTo>
                  <a:lnTo>
                    <a:pt x="22" y="56"/>
                  </a:lnTo>
                  <a:lnTo>
                    <a:pt x="0" y="56"/>
                  </a:lnTo>
                  <a:lnTo>
                    <a:pt x="0" y="42"/>
                  </a:lnTo>
                  <a:lnTo>
                    <a:pt x="4" y="28"/>
                  </a:lnTo>
                  <a:lnTo>
                    <a:pt x="6" y="12"/>
                  </a:lnTo>
                  <a:lnTo>
                    <a:pt x="34" y="0"/>
                  </a:lnTo>
                  <a:close/>
                </a:path>
              </a:pathLst>
            </a:custGeom>
            <a:solidFill>
              <a:srgbClr val="FFFFFF"/>
            </a:solidFill>
            <a:ln w="7938">
              <a:solidFill>
                <a:schemeClr val="tx1"/>
              </a:solidFill>
              <a:prstDash val="solid"/>
              <a:round/>
              <a:headEnd/>
              <a:tailEnd/>
            </a:ln>
          </p:spPr>
          <p:txBody>
            <a:bodyPr/>
            <a:lstStyle/>
            <a:p>
              <a:endParaRPr lang="en-GB"/>
            </a:p>
          </p:txBody>
        </p:sp>
        <p:sp>
          <p:nvSpPr>
            <p:cNvPr id="2107" name="Freeform 108"/>
            <p:cNvSpPr>
              <a:spLocks/>
            </p:cNvSpPr>
            <p:nvPr/>
          </p:nvSpPr>
          <p:spPr bwMode="auto">
            <a:xfrm>
              <a:off x="5341938" y="4095750"/>
              <a:ext cx="34925" cy="60325"/>
            </a:xfrm>
            <a:custGeom>
              <a:avLst/>
              <a:gdLst>
                <a:gd name="T0" fmla="*/ 34925 w 22"/>
                <a:gd name="T1" fmla="*/ 28388 h 34"/>
                <a:gd name="T2" fmla="*/ 22225 w 22"/>
                <a:gd name="T3" fmla="*/ 39034 h 34"/>
                <a:gd name="T4" fmla="*/ 25400 w 22"/>
                <a:gd name="T5" fmla="*/ 60325 h 34"/>
                <a:gd name="T6" fmla="*/ 0 w 22"/>
                <a:gd name="T7" fmla="*/ 56776 h 34"/>
                <a:gd name="T8" fmla="*/ 0 w 22"/>
                <a:gd name="T9" fmla="*/ 35485 h 34"/>
                <a:gd name="T10" fmla="*/ 12700 w 22"/>
                <a:gd name="T11" fmla="*/ 17743 h 34"/>
                <a:gd name="T12" fmla="*/ 22225 w 22"/>
                <a:gd name="T13" fmla="*/ 0 h 34"/>
                <a:gd name="T14" fmla="*/ 34925 w 22"/>
                <a:gd name="T15" fmla="*/ 28388 h 3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 h="34">
                  <a:moveTo>
                    <a:pt x="22" y="16"/>
                  </a:moveTo>
                  <a:lnTo>
                    <a:pt x="14" y="22"/>
                  </a:lnTo>
                  <a:lnTo>
                    <a:pt x="16" y="34"/>
                  </a:lnTo>
                  <a:lnTo>
                    <a:pt x="0" y="32"/>
                  </a:lnTo>
                  <a:lnTo>
                    <a:pt x="0" y="20"/>
                  </a:lnTo>
                  <a:lnTo>
                    <a:pt x="8" y="10"/>
                  </a:lnTo>
                  <a:lnTo>
                    <a:pt x="14" y="0"/>
                  </a:lnTo>
                  <a:lnTo>
                    <a:pt x="22" y="16"/>
                  </a:lnTo>
                  <a:close/>
                </a:path>
              </a:pathLst>
            </a:custGeom>
            <a:solidFill>
              <a:srgbClr val="DBC4AE"/>
            </a:solidFill>
            <a:ln w="7938">
              <a:solidFill>
                <a:schemeClr val="tx1"/>
              </a:solidFill>
              <a:prstDash val="solid"/>
              <a:round/>
              <a:headEnd/>
              <a:tailEnd/>
            </a:ln>
          </p:spPr>
          <p:txBody>
            <a:bodyPr/>
            <a:lstStyle/>
            <a:p>
              <a:endParaRPr lang="en-GB"/>
            </a:p>
          </p:txBody>
        </p:sp>
        <p:sp>
          <p:nvSpPr>
            <p:cNvPr id="2108" name="Freeform 109"/>
            <p:cNvSpPr>
              <a:spLocks/>
            </p:cNvSpPr>
            <p:nvPr/>
          </p:nvSpPr>
          <p:spPr bwMode="auto">
            <a:xfrm>
              <a:off x="5316538" y="4127500"/>
              <a:ext cx="263525" cy="379413"/>
            </a:xfrm>
            <a:custGeom>
              <a:avLst/>
              <a:gdLst>
                <a:gd name="T0" fmla="*/ 95250 w 166"/>
                <a:gd name="T1" fmla="*/ 45670 h 216"/>
                <a:gd name="T2" fmla="*/ 123825 w 166"/>
                <a:gd name="T3" fmla="*/ 31618 h 216"/>
                <a:gd name="T4" fmla="*/ 231775 w 166"/>
                <a:gd name="T5" fmla="*/ 14052 h 216"/>
                <a:gd name="T6" fmla="*/ 260350 w 166"/>
                <a:gd name="T7" fmla="*/ 0 h 216"/>
                <a:gd name="T8" fmla="*/ 263525 w 166"/>
                <a:gd name="T9" fmla="*/ 38644 h 216"/>
                <a:gd name="T10" fmla="*/ 250825 w 166"/>
                <a:gd name="T11" fmla="*/ 52696 h 216"/>
                <a:gd name="T12" fmla="*/ 209550 w 166"/>
                <a:gd name="T13" fmla="*/ 140523 h 216"/>
                <a:gd name="T14" fmla="*/ 127000 w 166"/>
                <a:gd name="T15" fmla="*/ 266994 h 216"/>
                <a:gd name="T16" fmla="*/ 19050 w 166"/>
                <a:gd name="T17" fmla="*/ 379412 h 216"/>
                <a:gd name="T18" fmla="*/ 3175 w 166"/>
                <a:gd name="T19" fmla="*/ 354820 h 216"/>
                <a:gd name="T20" fmla="*/ 0 w 166"/>
                <a:gd name="T21" fmla="*/ 256454 h 216"/>
                <a:gd name="T22" fmla="*/ 25400 w 166"/>
                <a:gd name="T23" fmla="*/ 238889 h 216"/>
                <a:gd name="T24" fmla="*/ 25400 w 166"/>
                <a:gd name="T25" fmla="*/ 221324 h 216"/>
                <a:gd name="T26" fmla="*/ 63500 w 166"/>
                <a:gd name="T27" fmla="*/ 196732 h 216"/>
                <a:gd name="T28" fmla="*/ 104775 w 166"/>
                <a:gd name="T29" fmla="*/ 189706 h 216"/>
                <a:gd name="T30" fmla="*/ 171450 w 166"/>
                <a:gd name="T31" fmla="*/ 108905 h 216"/>
                <a:gd name="T32" fmla="*/ 82550 w 166"/>
                <a:gd name="T33" fmla="*/ 84314 h 216"/>
                <a:gd name="T34" fmla="*/ 50800 w 166"/>
                <a:gd name="T35" fmla="*/ 45670 h 216"/>
                <a:gd name="T36" fmla="*/ 50800 w 166"/>
                <a:gd name="T37" fmla="*/ 28105 h 216"/>
                <a:gd name="T38" fmla="*/ 63500 w 166"/>
                <a:gd name="T39" fmla="*/ 14052 h 216"/>
                <a:gd name="T40" fmla="*/ 95250 w 166"/>
                <a:gd name="T41" fmla="*/ 45670 h 21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66" h="216">
                  <a:moveTo>
                    <a:pt x="60" y="26"/>
                  </a:moveTo>
                  <a:lnTo>
                    <a:pt x="78" y="18"/>
                  </a:lnTo>
                  <a:lnTo>
                    <a:pt x="146" y="8"/>
                  </a:lnTo>
                  <a:lnTo>
                    <a:pt x="164" y="0"/>
                  </a:lnTo>
                  <a:lnTo>
                    <a:pt x="166" y="22"/>
                  </a:lnTo>
                  <a:lnTo>
                    <a:pt x="158" y="30"/>
                  </a:lnTo>
                  <a:lnTo>
                    <a:pt x="132" y="80"/>
                  </a:lnTo>
                  <a:lnTo>
                    <a:pt x="80" y="152"/>
                  </a:lnTo>
                  <a:lnTo>
                    <a:pt x="12" y="216"/>
                  </a:lnTo>
                  <a:lnTo>
                    <a:pt x="2" y="202"/>
                  </a:lnTo>
                  <a:lnTo>
                    <a:pt x="0" y="146"/>
                  </a:lnTo>
                  <a:lnTo>
                    <a:pt x="16" y="136"/>
                  </a:lnTo>
                  <a:lnTo>
                    <a:pt x="16" y="126"/>
                  </a:lnTo>
                  <a:lnTo>
                    <a:pt x="40" y="112"/>
                  </a:lnTo>
                  <a:lnTo>
                    <a:pt x="66" y="108"/>
                  </a:lnTo>
                  <a:lnTo>
                    <a:pt x="108" y="62"/>
                  </a:lnTo>
                  <a:lnTo>
                    <a:pt x="52" y="48"/>
                  </a:lnTo>
                  <a:lnTo>
                    <a:pt x="32" y="26"/>
                  </a:lnTo>
                  <a:lnTo>
                    <a:pt x="32" y="16"/>
                  </a:lnTo>
                  <a:lnTo>
                    <a:pt x="40" y="8"/>
                  </a:lnTo>
                  <a:lnTo>
                    <a:pt x="60" y="26"/>
                  </a:lnTo>
                  <a:close/>
                </a:path>
              </a:pathLst>
            </a:custGeom>
            <a:solidFill>
              <a:srgbClr val="FFFFFF"/>
            </a:solidFill>
            <a:ln w="7938">
              <a:solidFill>
                <a:schemeClr val="tx1"/>
              </a:solidFill>
              <a:prstDash val="solid"/>
              <a:round/>
              <a:headEnd/>
              <a:tailEnd/>
            </a:ln>
          </p:spPr>
          <p:txBody>
            <a:bodyPr/>
            <a:lstStyle/>
            <a:p>
              <a:endParaRPr lang="en-GB"/>
            </a:p>
          </p:txBody>
        </p:sp>
        <p:sp>
          <p:nvSpPr>
            <p:cNvPr id="2109" name="Freeform 110"/>
            <p:cNvSpPr>
              <a:spLocks/>
            </p:cNvSpPr>
            <p:nvPr/>
          </p:nvSpPr>
          <p:spPr bwMode="auto">
            <a:xfrm>
              <a:off x="5116513" y="4051300"/>
              <a:ext cx="371475" cy="311150"/>
            </a:xfrm>
            <a:custGeom>
              <a:avLst/>
              <a:gdLst>
                <a:gd name="T0" fmla="*/ 88900 w 234"/>
                <a:gd name="T1" fmla="*/ 10488 h 178"/>
                <a:gd name="T2" fmla="*/ 123825 w 234"/>
                <a:gd name="T3" fmla="*/ 10488 h 178"/>
                <a:gd name="T4" fmla="*/ 127000 w 234"/>
                <a:gd name="T5" fmla="*/ 0 h 178"/>
                <a:gd name="T6" fmla="*/ 180975 w 234"/>
                <a:gd name="T7" fmla="*/ 3496 h 178"/>
                <a:gd name="T8" fmla="*/ 238125 w 234"/>
                <a:gd name="T9" fmla="*/ 62929 h 178"/>
                <a:gd name="T10" fmla="*/ 225425 w 234"/>
                <a:gd name="T11" fmla="*/ 80410 h 178"/>
                <a:gd name="T12" fmla="*/ 225425 w 234"/>
                <a:gd name="T13" fmla="*/ 101386 h 178"/>
                <a:gd name="T14" fmla="*/ 250825 w 234"/>
                <a:gd name="T15" fmla="*/ 104882 h 178"/>
                <a:gd name="T16" fmla="*/ 250825 w 234"/>
                <a:gd name="T17" fmla="*/ 122362 h 178"/>
                <a:gd name="T18" fmla="*/ 282575 w 234"/>
                <a:gd name="T19" fmla="*/ 160819 h 178"/>
                <a:gd name="T20" fmla="*/ 371475 w 234"/>
                <a:gd name="T21" fmla="*/ 185292 h 178"/>
                <a:gd name="T22" fmla="*/ 304800 w 234"/>
                <a:gd name="T23" fmla="*/ 265701 h 178"/>
                <a:gd name="T24" fmla="*/ 263525 w 234"/>
                <a:gd name="T25" fmla="*/ 272693 h 178"/>
                <a:gd name="T26" fmla="*/ 225425 w 234"/>
                <a:gd name="T27" fmla="*/ 297166 h 178"/>
                <a:gd name="T28" fmla="*/ 206375 w 234"/>
                <a:gd name="T29" fmla="*/ 304158 h 178"/>
                <a:gd name="T30" fmla="*/ 196850 w 234"/>
                <a:gd name="T31" fmla="*/ 290174 h 178"/>
                <a:gd name="T32" fmla="*/ 165100 w 234"/>
                <a:gd name="T33" fmla="*/ 311150 h 178"/>
                <a:gd name="T34" fmla="*/ 127000 w 234"/>
                <a:gd name="T35" fmla="*/ 307654 h 178"/>
                <a:gd name="T36" fmla="*/ 69850 w 234"/>
                <a:gd name="T37" fmla="*/ 279685 h 178"/>
                <a:gd name="T38" fmla="*/ 69850 w 234"/>
                <a:gd name="T39" fmla="*/ 255213 h 178"/>
                <a:gd name="T40" fmla="*/ 60325 w 234"/>
                <a:gd name="T41" fmla="*/ 255213 h 178"/>
                <a:gd name="T42" fmla="*/ 22225 w 234"/>
                <a:gd name="T43" fmla="*/ 199276 h 178"/>
                <a:gd name="T44" fmla="*/ 6350 w 234"/>
                <a:gd name="T45" fmla="*/ 195780 h 178"/>
                <a:gd name="T46" fmla="*/ 0 w 234"/>
                <a:gd name="T47" fmla="*/ 171307 h 178"/>
                <a:gd name="T48" fmla="*/ 31750 w 234"/>
                <a:gd name="T49" fmla="*/ 171307 h 178"/>
                <a:gd name="T50" fmla="*/ 31750 w 234"/>
                <a:gd name="T51" fmla="*/ 108378 h 178"/>
                <a:gd name="T52" fmla="*/ 50800 w 234"/>
                <a:gd name="T53" fmla="*/ 104882 h 178"/>
                <a:gd name="T54" fmla="*/ 50800 w 234"/>
                <a:gd name="T55" fmla="*/ 76913 h 178"/>
                <a:gd name="T56" fmla="*/ 88900 w 234"/>
                <a:gd name="T57" fmla="*/ 10488 h 178"/>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34" h="178">
                  <a:moveTo>
                    <a:pt x="56" y="6"/>
                  </a:moveTo>
                  <a:lnTo>
                    <a:pt x="78" y="6"/>
                  </a:lnTo>
                  <a:lnTo>
                    <a:pt x="80" y="0"/>
                  </a:lnTo>
                  <a:lnTo>
                    <a:pt x="114" y="2"/>
                  </a:lnTo>
                  <a:lnTo>
                    <a:pt x="150" y="36"/>
                  </a:lnTo>
                  <a:lnTo>
                    <a:pt x="142" y="46"/>
                  </a:lnTo>
                  <a:lnTo>
                    <a:pt x="142" y="58"/>
                  </a:lnTo>
                  <a:lnTo>
                    <a:pt x="158" y="60"/>
                  </a:lnTo>
                  <a:lnTo>
                    <a:pt x="158" y="70"/>
                  </a:lnTo>
                  <a:lnTo>
                    <a:pt x="178" y="92"/>
                  </a:lnTo>
                  <a:lnTo>
                    <a:pt x="234" y="106"/>
                  </a:lnTo>
                  <a:lnTo>
                    <a:pt x="192" y="152"/>
                  </a:lnTo>
                  <a:lnTo>
                    <a:pt x="166" y="156"/>
                  </a:lnTo>
                  <a:lnTo>
                    <a:pt x="142" y="170"/>
                  </a:lnTo>
                  <a:lnTo>
                    <a:pt x="130" y="174"/>
                  </a:lnTo>
                  <a:lnTo>
                    <a:pt x="124" y="166"/>
                  </a:lnTo>
                  <a:lnTo>
                    <a:pt x="104" y="178"/>
                  </a:lnTo>
                  <a:lnTo>
                    <a:pt x="80" y="176"/>
                  </a:lnTo>
                  <a:lnTo>
                    <a:pt x="44" y="160"/>
                  </a:lnTo>
                  <a:lnTo>
                    <a:pt x="44" y="146"/>
                  </a:lnTo>
                  <a:lnTo>
                    <a:pt x="38" y="146"/>
                  </a:lnTo>
                  <a:lnTo>
                    <a:pt x="14" y="114"/>
                  </a:lnTo>
                  <a:lnTo>
                    <a:pt x="4" y="112"/>
                  </a:lnTo>
                  <a:lnTo>
                    <a:pt x="0" y="98"/>
                  </a:lnTo>
                  <a:lnTo>
                    <a:pt x="20" y="98"/>
                  </a:lnTo>
                  <a:lnTo>
                    <a:pt x="20" y="62"/>
                  </a:lnTo>
                  <a:lnTo>
                    <a:pt x="32" y="60"/>
                  </a:lnTo>
                  <a:lnTo>
                    <a:pt x="32" y="44"/>
                  </a:lnTo>
                  <a:lnTo>
                    <a:pt x="56" y="6"/>
                  </a:lnTo>
                  <a:close/>
                </a:path>
              </a:pathLst>
            </a:custGeom>
            <a:solidFill>
              <a:srgbClr val="FFFFFF"/>
            </a:solidFill>
            <a:ln w="7938">
              <a:solidFill>
                <a:schemeClr val="tx1"/>
              </a:solidFill>
              <a:prstDash val="solid"/>
              <a:round/>
              <a:headEnd/>
              <a:tailEnd/>
            </a:ln>
          </p:spPr>
          <p:txBody>
            <a:bodyPr/>
            <a:lstStyle/>
            <a:p>
              <a:endParaRPr lang="en-GB"/>
            </a:p>
          </p:txBody>
        </p:sp>
        <p:sp>
          <p:nvSpPr>
            <p:cNvPr id="2110" name="Freeform 111"/>
            <p:cNvSpPr>
              <a:spLocks/>
            </p:cNvSpPr>
            <p:nvPr/>
          </p:nvSpPr>
          <p:spPr bwMode="auto">
            <a:xfrm>
              <a:off x="4505325" y="4095750"/>
              <a:ext cx="188913" cy="312738"/>
            </a:xfrm>
            <a:custGeom>
              <a:avLst/>
              <a:gdLst>
                <a:gd name="T0" fmla="*/ 144463 w 119"/>
                <a:gd name="T1" fmla="*/ 0 h 178"/>
                <a:gd name="T2" fmla="*/ 157163 w 119"/>
                <a:gd name="T3" fmla="*/ 21083 h 178"/>
                <a:gd name="T4" fmla="*/ 160338 w 119"/>
                <a:gd name="T5" fmla="*/ 63250 h 178"/>
                <a:gd name="T6" fmla="*/ 169863 w 119"/>
                <a:gd name="T7" fmla="*/ 80820 h 178"/>
                <a:gd name="T8" fmla="*/ 138113 w 119"/>
                <a:gd name="T9" fmla="*/ 80820 h 178"/>
                <a:gd name="T10" fmla="*/ 134938 w 119"/>
                <a:gd name="T11" fmla="*/ 98389 h 178"/>
                <a:gd name="T12" fmla="*/ 182563 w 119"/>
                <a:gd name="T13" fmla="*/ 154612 h 178"/>
                <a:gd name="T14" fmla="*/ 150813 w 119"/>
                <a:gd name="T15" fmla="*/ 182723 h 178"/>
                <a:gd name="T16" fmla="*/ 150813 w 119"/>
                <a:gd name="T17" fmla="*/ 210834 h 178"/>
                <a:gd name="T18" fmla="*/ 166688 w 119"/>
                <a:gd name="T19" fmla="*/ 256515 h 178"/>
                <a:gd name="T20" fmla="*/ 188913 w 119"/>
                <a:gd name="T21" fmla="*/ 284626 h 178"/>
                <a:gd name="T22" fmla="*/ 185738 w 119"/>
                <a:gd name="T23" fmla="*/ 309223 h 178"/>
                <a:gd name="T24" fmla="*/ 157163 w 119"/>
                <a:gd name="T25" fmla="*/ 312737 h 178"/>
                <a:gd name="T26" fmla="*/ 157163 w 119"/>
                <a:gd name="T27" fmla="*/ 298681 h 178"/>
                <a:gd name="T28" fmla="*/ 28575 w 119"/>
                <a:gd name="T29" fmla="*/ 298681 h 178"/>
                <a:gd name="T30" fmla="*/ 28575 w 119"/>
                <a:gd name="T31" fmla="*/ 256515 h 178"/>
                <a:gd name="T32" fmla="*/ 15875 w 119"/>
                <a:gd name="T33" fmla="*/ 242459 h 178"/>
                <a:gd name="T34" fmla="*/ 0 w 119"/>
                <a:gd name="T35" fmla="*/ 231917 h 178"/>
                <a:gd name="T36" fmla="*/ 3175 w 119"/>
                <a:gd name="T37" fmla="*/ 200292 h 178"/>
                <a:gd name="T38" fmla="*/ 34925 w 119"/>
                <a:gd name="T39" fmla="*/ 168667 h 178"/>
                <a:gd name="T40" fmla="*/ 50800 w 119"/>
                <a:gd name="T41" fmla="*/ 168667 h 178"/>
                <a:gd name="T42" fmla="*/ 68263 w 119"/>
                <a:gd name="T43" fmla="*/ 182723 h 178"/>
                <a:gd name="T44" fmla="*/ 131763 w 119"/>
                <a:gd name="T45" fmla="*/ 49195 h 178"/>
                <a:gd name="T46" fmla="*/ 147638 w 119"/>
                <a:gd name="T47" fmla="*/ 45681 h 178"/>
                <a:gd name="T48" fmla="*/ 144463 w 119"/>
                <a:gd name="T49" fmla="*/ 21083 h 178"/>
                <a:gd name="T50" fmla="*/ 144463 w 119"/>
                <a:gd name="T51" fmla="*/ 0 h 17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19" h="178">
                  <a:moveTo>
                    <a:pt x="91" y="0"/>
                  </a:moveTo>
                  <a:lnTo>
                    <a:pt x="99" y="12"/>
                  </a:lnTo>
                  <a:lnTo>
                    <a:pt x="101" y="36"/>
                  </a:lnTo>
                  <a:lnTo>
                    <a:pt x="107" y="46"/>
                  </a:lnTo>
                  <a:lnTo>
                    <a:pt x="87" y="46"/>
                  </a:lnTo>
                  <a:lnTo>
                    <a:pt x="85" y="56"/>
                  </a:lnTo>
                  <a:lnTo>
                    <a:pt x="115" y="88"/>
                  </a:lnTo>
                  <a:lnTo>
                    <a:pt x="95" y="104"/>
                  </a:lnTo>
                  <a:lnTo>
                    <a:pt x="95" y="120"/>
                  </a:lnTo>
                  <a:lnTo>
                    <a:pt x="105" y="146"/>
                  </a:lnTo>
                  <a:lnTo>
                    <a:pt x="119" y="162"/>
                  </a:lnTo>
                  <a:lnTo>
                    <a:pt x="117" y="176"/>
                  </a:lnTo>
                  <a:lnTo>
                    <a:pt x="99" y="178"/>
                  </a:lnTo>
                  <a:lnTo>
                    <a:pt x="99" y="170"/>
                  </a:lnTo>
                  <a:lnTo>
                    <a:pt x="18" y="170"/>
                  </a:lnTo>
                  <a:lnTo>
                    <a:pt x="18" y="146"/>
                  </a:lnTo>
                  <a:lnTo>
                    <a:pt x="10" y="138"/>
                  </a:lnTo>
                  <a:lnTo>
                    <a:pt x="0" y="132"/>
                  </a:lnTo>
                  <a:lnTo>
                    <a:pt x="2" y="114"/>
                  </a:lnTo>
                  <a:lnTo>
                    <a:pt x="22" y="96"/>
                  </a:lnTo>
                  <a:lnTo>
                    <a:pt x="32" y="96"/>
                  </a:lnTo>
                  <a:lnTo>
                    <a:pt x="43" y="104"/>
                  </a:lnTo>
                  <a:lnTo>
                    <a:pt x="83" y="28"/>
                  </a:lnTo>
                  <a:lnTo>
                    <a:pt x="93" y="26"/>
                  </a:lnTo>
                  <a:lnTo>
                    <a:pt x="91" y="12"/>
                  </a:lnTo>
                  <a:lnTo>
                    <a:pt x="91" y="0"/>
                  </a:lnTo>
                  <a:close/>
                </a:path>
              </a:pathLst>
            </a:custGeom>
            <a:solidFill>
              <a:srgbClr val="FFFFFF"/>
            </a:solidFill>
            <a:ln w="7938">
              <a:solidFill>
                <a:schemeClr val="tx1"/>
              </a:solidFill>
              <a:prstDash val="solid"/>
              <a:round/>
              <a:headEnd/>
              <a:tailEnd/>
            </a:ln>
          </p:spPr>
          <p:txBody>
            <a:bodyPr/>
            <a:lstStyle/>
            <a:p>
              <a:endParaRPr lang="en-GB"/>
            </a:p>
          </p:txBody>
        </p:sp>
        <p:sp>
          <p:nvSpPr>
            <p:cNvPr id="2111" name="Freeform 112"/>
            <p:cNvSpPr>
              <a:spLocks/>
            </p:cNvSpPr>
            <p:nvPr/>
          </p:nvSpPr>
          <p:spPr bwMode="auto">
            <a:xfrm>
              <a:off x="4356100" y="4071938"/>
              <a:ext cx="296863" cy="261937"/>
            </a:xfrm>
            <a:custGeom>
              <a:avLst/>
              <a:gdLst>
                <a:gd name="T0" fmla="*/ 149225 w 187"/>
                <a:gd name="T1" fmla="*/ 254952 h 150"/>
                <a:gd name="T2" fmla="*/ 101600 w 187"/>
                <a:gd name="T3" fmla="*/ 261937 h 150"/>
                <a:gd name="T4" fmla="*/ 69850 w 187"/>
                <a:gd name="T5" fmla="*/ 258445 h 150"/>
                <a:gd name="T6" fmla="*/ 73025 w 187"/>
                <a:gd name="T7" fmla="*/ 230505 h 150"/>
                <a:gd name="T8" fmla="*/ 34925 w 187"/>
                <a:gd name="T9" fmla="*/ 206057 h 150"/>
                <a:gd name="T10" fmla="*/ 3175 w 187"/>
                <a:gd name="T11" fmla="*/ 202565 h 150"/>
                <a:gd name="T12" fmla="*/ 0 w 187"/>
                <a:gd name="T13" fmla="*/ 136207 h 150"/>
                <a:gd name="T14" fmla="*/ 34925 w 187"/>
                <a:gd name="T15" fmla="*/ 90805 h 150"/>
                <a:gd name="T16" fmla="*/ 15875 w 187"/>
                <a:gd name="T17" fmla="*/ 73342 h 150"/>
                <a:gd name="T18" fmla="*/ 19050 w 187"/>
                <a:gd name="T19" fmla="*/ 59372 h 150"/>
                <a:gd name="T20" fmla="*/ 38100 w 187"/>
                <a:gd name="T21" fmla="*/ 3492 h 150"/>
                <a:gd name="T22" fmla="*/ 85725 w 187"/>
                <a:gd name="T23" fmla="*/ 3492 h 150"/>
                <a:gd name="T24" fmla="*/ 111125 w 187"/>
                <a:gd name="T25" fmla="*/ 24447 h 150"/>
                <a:gd name="T26" fmla="*/ 127000 w 187"/>
                <a:gd name="T27" fmla="*/ 13970 h 150"/>
                <a:gd name="T28" fmla="*/ 171450 w 187"/>
                <a:gd name="T29" fmla="*/ 31432 h 150"/>
                <a:gd name="T30" fmla="*/ 180975 w 187"/>
                <a:gd name="T31" fmla="*/ 17462 h 150"/>
                <a:gd name="T32" fmla="*/ 236538 w 187"/>
                <a:gd name="T33" fmla="*/ 24447 h 150"/>
                <a:gd name="T34" fmla="*/ 271463 w 187"/>
                <a:gd name="T35" fmla="*/ 0 h 150"/>
                <a:gd name="T36" fmla="*/ 293688 w 187"/>
                <a:gd name="T37" fmla="*/ 24447 h 150"/>
                <a:gd name="T38" fmla="*/ 296863 w 187"/>
                <a:gd name="T39" fmla="*/ 69850 h 150"/>
                <a:gd name="T40" fmla="*/ 280988 w 187"/>
                <a:gd name="T41" fmla="*/ 73342 h 150"/>
                <a:gd name="T42" fmla="*/ 217488 w 187"/>
                <a:gd name="T43" fmla="*/ 206057 h 150"/>
                <a:gd name="T44" fmla="*/ 200025 w 187"/>
                <a:gd name="T45" fmla="*/ 192087 h 150"/>
                <a:gd name="T46" fmla="*/ 184150 w 187"/>
                <a:gd name="T47" fmla="*/ 192087 h 150"/>
                <a:gd name="T48" fmla="*/ 152400 w 187"/>
                <a:gd name="T49" fmla="*/ 223520 h 150"/>
                <a:gd name="T50" fmla="*/ 149225 w 187"/>
                <a:gd name="T51" fmla="*/ 254952 h 15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87" h="150">
                  <a:moveTo>
                    <a:pt x="94" y="146"/>
                  </a:moveTo>
                  <a:lnTo>
                    <a:pt x="64" y="150"/>
                  </a:lnTo>
                  <a:lnTo>
                    <a:pt x="44" y="148"/>
                  </a:lnTo>
                  <a:lnTo>
                    <a:pt x="46" y="132"/>
                  </a:lnTo>
                  <a:lnTo>
                    <a:pt x="22" y="118"/>
                  </a:lnTo>
                  <a:lnTo>
                    <a:pt x="2" y="116"/>
                  </a:lnTo>
                  <a:lnTo>
                    <a:pt x="0" y="78"/>
                  </a:lnTo>
                  <a:lnTo>
                    <a:pt x="22" y="52"/>
                  </a:lnTo>
                  <a:lnTo>
                    <a:pt x="10" y="42"/>
                  </a:lnTo>
                  <a:lnTo>
                    <a:pt x="12" y="34"/>
                  </a:lnTo>
                  <a:lnTo>
                    <a:pt x="24" y="2"/>
                  </a:lnTo>
                  <a:lnTo>
                    <a:pt x="54" y="2"/>
                  </a:lnTo>
                  <a:lnTo>
                    <a:pt x="70" y="14"/>
                  </a:lnTo>
                  <a:lnTo>
                    <a:pt x="80" y="8"/>
                  </a:lnTo>
                  <a:lnTo>
                    <a:pt x="108" y="18"/>
                  </a:lnTo>
                  <a:lnTo>
                    <a:pt x="114" y="10"/>
                  </a:lnTo>
                  <a:lnTo>
                    <a:pt x="149" y="14"/>
                  </a:lnTo>
                  <a:lnTo>
                    <a:pt x="171" y="0"/>
                  </a:lnTo>
                  <a:lnTo>
                    <a:pt x="185" y="14"/>
                  </a:lnTo>
                  <a:lnTo>
                    <a:pt x="187" y="40"/>
                  </a:lnTo>
                  <a:lnTo>
                    <a:pt x="177" y="42"/>
                  </a:lnTo>
                  <a:lnTo>
                    <a:pt x="137" y="118"/>
                  </a:lnTo>
                  <a:lnTo>
                    <a:pt x="126" y="110"/>
                  </a:lnTo>
                  <a:lnTo>
                    <a:pt x="116" y="110"/>
                  </a:lnTo>
                  <a:lnTo>
                    <a:pt x="96" y="128"/>
                  </a:lnTo>
                  <a:lnTo>
                    <a:pt x="94" y="146"/>
                  </a:lnTo>
                  <a:close/>
                </a:path>
              </a:pathLst>
            </a:custGeom>
            <a:solidFill>
              <a:srgbClr val="FFFFFF"/>
            </a:solidFill>
            <a:ln w="7938">
              <a:solidFill>
                <a:schemeClr val="tx1"/>
              </a:solidFill>
              <a:prstDash val="solid"/>
              <a:round/>
              <a:headEnd/>
              <a:tailEnd/>
            </a:ln>
          </p:spPr>
          <p:txBody>
            <a:bodyPr/>
            <a:lstStyle/>
            <a:p>
              <a:endParaRPr lang="en-GB"/>
            </a:p>
          </p:txBody>
        </p:sp>
        <p:sp>
          <p:nvSpPr>
            <p:cNvPr id="2112" name="Freeform 113"/>
            <p:cNvSpPr>
              <a:spLocks/>
            </p:cNvSpPr>
            <p:nvPr/>
          </p:nvSpPr>
          <p:spPr bwMode="auto">
            <a:xfrm>
              <a:off x="4305300" y="4113213"/>
              <a:ext cx="85725" cy="168275"/>
            </a:xfrm>
            <a:custGeom>
              <a:avLst/>
              <a:gdLst>
                <a:gd name="T0" fmla="*/ 31750 w 54"/>
                <a:gd name="T1" fmla="*/ 3506 h 96"/>
                <a:gd name="T2" fmla="*/ 53975 w 54"/>
                <a:gd name="T3" fmla="*/ 0 h 96"/>
                <a:gd name="T4" fmla="*/ 69850 w 54"/>
                <a:gd name="T5" fmla="*/ 17529 h 96"/>
                <a:gd name="T6" fmla="*/ 66675 w 54"/>
                <a:gd name="T7" fmla="*/ 31552 h 96"/>
                <a:gd name="T8" fmla="*/ 85725 w 54"/>
                <a:gd name="T9" fmla="*/ 49080 h 96"/>
                <a:gd name="T10" fmla="*/ 50800 w 54"/>
                <a:gd name="T11" fmla="*/ 94655 h 96"/>
                <a:gd name="T12" fmla="*/ 53975 w 54"/>
                <a:gd name="T13" fmla="*/ 161264 h 96"/>
                <a:gd name="T14" fmla="*/ 19050 w 54"/>
                <a:gd name="T15" fmla="*/ 168275 h 96"/>
                <a:gd name="T16" fmla="*/ 19050 w 54"/>
                <a:gd name="T17" fmla="*/ 84138 h 96"/>
                <a:gd name="T18" fmla="*/ 0 w 54"/>
                <a:gd name="T19" fmla="*/ 56092 h 96"/>
                <a:gd name="T20" fmla="*/ 6350 w 54"/>
                <a:gd name="T21" fmla="*/ 35057 h 96"/>
                <a:gd name="T22" fmla="*/ 31750 w 54"/>
                <a:gd name="T23" fmla="*/ 28046 h 96"/>
                <a:gd name="T24" fmla="*/ 31750 w 54"/>
                <a:gd name="T25" fmla="*/ 3506 h 9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4" h="96">
                  <a:moveTo>
                    <a:pt x="20" y="2"/>
                  </a:moveTo>
                  <a:lnTo>
                    <a:pt x="34" y="0"/>
                  </a:lnTo>
                  <a:lnTo>
                    <a:pt x="44" y="10"/>
                  </a:lnTo>
                  <a:lnTo>
                    <a:pt x="42" y="18"/>
                  </a:lnTo>
                  <a:lnTo>
                    <a:pt x="54" y="28"/>
                  </a:lnTo>
                  <a:lnTo>
                    <a:pt x="32" y="54"/>
                  </a:lnTo>
                  <a:lnTo>
                    <a:pt x="34" y="92"/>
                  </a:lnTo>
                  <a:lnTo>
                    <a:pt x="12" y="96"/>
                  </a:lnTo>
                  <a:lnTo>
                    <a:pt x="12" y="48"/>
                  </a:lnTo>
                  <a:lnTo>
                    <a:pt x="0" y="32"/>
                  </a:lnTo>
                  <a:lnTo>
                    <a:pt x="4" y="20"/>
                  </a:lnTo>
                  <a:lnTo>
                    <a:pt x="20" y="16"/>
                  </a:lnTo>
                  <a:lnTo>
                    <a:pt x="20" y="2"/>
                  </a:lnTo>
                  <a:close/>
                </a:path>
              </a:pathLst>
            </a:custGeom>
            <a:solidFill>
              <a:srgbClr val="FFFFFF"/>
            </a:solidFill>
            <a:ln w="7938">
              <a:solidFill>
                <a:schemeClr val="tx1"/>
              </a:solidFill>
              <a:prstDash val="solid"/>
              <a:round/>
              <a:headEnd/>
              <a:tailEnd/>
            </a:ln>
          </p:spPr>
          <p:txBody>
            <a:bodyPr/>
            <a:lstStyle/>
            <a:p>
              <a:endParaRPr lang="en-GB"/>
            </a:p>
          </p:txBody>
        </p:sp>
        <p:sp>
          <p:nvSpPr>
            <p:cNvPr id="2113" name="Freeform 114"/>
            <p:cNvSpPr>
              <a:spLocks/>
            </p:cNvSpPr>
            <p:nvPr/>
          </p:nvSpPr>
          <p:spPr bwMode="auto">
            <a:xfrm>
              <a:off x="4276725" y="4148138"/>
              <a:ext cx="47625" cy="141287"/>
            </a:xfrm>
            <a:custGeom>
              <a:avLst/>
              <a:gdLst>
                <a:gd name="T0" fmla="*/ 47625 w 30"/>
                <a:gd name="T1" fmla="*/ 134223 h 80"/>
                <a:gd name="T2" fmla="*/ 25400 w 30"/>
                <a:gd name="T3" fmla="*/ 141287 h 80"/>
                <a:gd name="T4" fmla="*/ 19050 w 30"/>
                <a:gd name="T5" fmla="*/ 84772 h 80"/>
                <a:gd name="T6" fmla="*/ 12700 w 30"/>
                <a:gd name="T7" fmla="*/ 60047 h 80"/>
                <a:gd name="T8" fmla="*/ 19050 w 30"/>
                <a:gd name="T9" fmla="*/ 31790 h 80"/>
                <a:gd name="T10" fmla="*/ 0 w 30"/>
                <a:gd name="T11" fmla="*/ 0 h 80"/>
                <a:gd name="T12" fmla="*/ 34925 w 30"/>
                <a:gd name="T13" fmla="*/ 0 h 80"/>
                <a:gd name="T14" fmla="*/ 28575 w 30"/>
                <a:gd name="T15" fmla="*/ 21193 h 80"/>
                <a:gd name="T16" fmla="*/ 47625 w 30"/>
                <a:gd name="T17" fmla="*/ 49450 h 80"/>
                <a:gd name="T18" fmla="*/ 47625 w 30"/>
                <a:gd name="T19" fmla="*/ 134223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80">
                  <a:moveTo>
                    <a:pt x="30" y="76"/>
                  </a:moveTo>
                  <a:lnTo>
                    <a:pt x="16" y="80"/>
                  </a:lnTo>
                  <a:lnTo>
                    <a:pt x="12" y="48"/>
                  </a:lnTo>
                  <a:lnTo>
                    <a:pt x="8" y="34"/>
                  </a:lnTo>
                  <a:lnTo>
                    <a:pt x="12" y="18"/>
                  </a:lnTo>
                  <a:lnTo>
                    <a:pt x="0" y="0"/>
                  </a:lnTo>
                  <a:lnTo>
                    <a:pt x="22" y="0"/>
                  </a:lnTo>
                  <a:lnTo>
                    <a:pt x="18" y="12"/>
                  </a:lnTo>
                  <a:lnTo>
                    <a:pt x="30" y="28"/>
                  </a:lnTo>
                  <a:lnTo>
                    <a:pt x="30" y="76"/>
                  </a:lnTo>
                  <a:close/>
                </a:path>
              </a:pathLst>
            </a:custGeom>
            <a:solidFill>
              <a:srgbClr val="FFFFFF"/>
            </a:solidFill>
            <a:ln w="7938">
              <a:solidFill>
                <a:schemeClr val="tx1"/>
              </a:solidFill>
              <a:prstDash val="solid"/>
              <a:round/>
              <a:headEnd/>
              <a:tailEnd/>
            </a:ln>
          </p:spPr>
          <p:txBody>
            <a:bodyPr/>
            <a:lstStyle/>
            <a:p>
              <a:endParaRPr lang="en-GB"/>
            </a:p>
          </p:txBody>
        </p:sp>
        <p:sp>
          <p:nvSpPr>
            <p:cNvPr id="2114" name="Freeform 115"/>
            <p:cNvSpPr>
              <a:spLocks/>
            </p:cNvSpPr>
            <p:nvPr/>
          </p:nvSpPr>
          <p:spPr bwMode="auto">
            <a:xfrm>
              <a:off x="3981450" y="3756025"/>
              <a:ext cx="409575" cy="414338"/>
            </a:xfrm>
            <a:custGeom>
              <a:avLst/>
              <a:gdLst>
                <a:gd name="T0" fmla="*/ 190500 w 258"/>
                <a:gd name="T1" fmla="*/ 0 h 236"/>
                <a:gd name="T2" fmla="*/ 333375 w 258"/>
                <a:gd name="T3" fmla="*/ 105340 h 236"/>
                <a:gd name="T4" fmla="*/ 355600 w 258"/>
                <a:gd name="T5" fmla="*/ 129919 h 236"/>
                <a:gd name="T6" fmla="*/ 387350 w 258"/>
                <a:gd name="T7" fmla="*/ 143965 h 236"/>
                <a:gd name="T8" fmla="*/ 384175 w 258"/>
                <a:gd name="T9" fmla="*/ 172055 h 236"/>
                <a:gd name="T10" fmla="*/ 409575 w 258"/>
                <a:gd name="T11" fmla="*/ 168544 h 236"/>
                <a:gd name="T12" fmla="*/ 409575 w 258"/>
                <a:gd name="T13" fmla="*/ 242282 h 236"/>
                <a:gd name="T14" fmla="*/ 390525 w 258"/>
                <a:gd name="T15" fmla="*/ 273884 h 236"/>
                <a:gd name="T16" fmla="*/ 336550 w 258"/>
                <a:gd name="T17" fmla="*/ 284418 h 236"/>
                <a:gd name="T18" fmla="*/ 314325 w 258"/>
                <a:gd name="T19" fmla="*/ 284418 h 236"/>
                <a:gd name="T20" fmla="*/ 282575 w 258"/>
                <a:gd name="T21" fmla="*/ 284418 h 236"/>
                <a:gd name="T22" fmla="*/ 244475 w 258"/>
                <a:gd name="T23" fmla="*/ 301974 h 236"/>
                <a:gd name="T24" fmla="*/ 215900 w 258"/>
                <a:gd name="T25" fmla="*/ 333576 h 236"/>
                <a:gd name="T26" fmla="*/ 203200 w 258"/>
                <a:gd name="T27" fmla="*/ 326554 h 236"/>
                <a:gd name="T28" fmla="*/ 187325 w 258"/>
                <a:gd name="T29" fmla="*/ 368690 h 236"/>
                <a:gd name="T30" fmla="*/ 171450 w 258"/>
                <a:gd name="T31" fmla="*/ 372201 h 236"/>
                <a:gd name="T32" fmla="*/ 165100 w 258"/>
                <a:gd name="T33" fmla="*/ 410826 h 236"/>
                <a:gd name="T34" fmla="*/ 101600 w 258"/>
                <a:gd name="T35" fmla="*/ 414337 h 236"/>
                <a:gd name="T36" fmla="*/ 88900 w 258"/>
                <a:gd name="T37" fmla="*/ 382735 h 236"/>
                <a:gd name="T38" fmla="*/ 79375 w 258"/>
                <a:gd name="T39" fmla="*/ 358156 h 236"/>
                <a:gd name="T40" fmla="*/ 38100 w 258"/>
                <a:gd name="T41" fmla="*/ 368690 h 236"/>
                <a:gd name="T42" fmla="*/ 19050 w 258"/>
                <a:gd name="T43" fmla="*/ 361667 h 236"/>
                <a:gd name="T44" fmla="*/ 19050 w 258"/>
                <a:gd name="T45" fmla="*/ 358156 h 236"/>
                <a:gd name="T46" fmla="*/ 19050 w 258"/>
                <a:gd name="T47" fmla="*/ 351133 h 236"/>
                <a:gd name="T48" fmla="*/ 15875 w 258"/>
                <a:gd name="T49" fmla="*/ 337088 h 236"/>
                <a:gd name="T50" fmla="*/ 6350 w 258"/>
                <a:gd name="T51" fmla="*/ 323042 h 236"/>
                <a:gd name="T52" fmla="*/ 3175 w 258"/>
                <a:gd name="T53" fmla="*/ 301974 h 236"/>
                <a:gd name="T54" fmla="*/ 0 w 258"/>
                <a:gd name="T55" fmla="*/ 291440 h 236"/>
                <a:gd name="T56" fmla="*/ 9525 w 258"/>
                <a:gd name="T57" fmla="*/ 266861 h 236"/>
                <a:gd name="T58" fmla="*/ 168275 w 258"/>
                <a:gd name="T59" fmla="*/ 270372 h 236"/>
                <a:gd name="T60" fmla="*/ 171450 w 258"/>
                <a:gd name="T61" fmla="*/ 252816 h 236"/>
                <a:gd name="T62" fmla="*/ 161925 w 258"/>
                <a:gd name="T63" fmla="*/ 238770 h 236"/>
                <a:gd name="T64" fmla="*/ 142875 w 258"/>
                <a:gd name="T65" fmla="*/ 0 h 236"/>
                <a:gd name="T66" fmla="*/ 190500 w 258"/>
                <a:gd name="T67" fmla="*/ 0 h 2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58" h="236">
                  <a:moveTo>
                    <a:pt x="120" y="0"/>
                  </a:moveTo>
                  <a:lnTo>
                    <a:pt x="210" y="60"/>
                  </a:lnTo>
                  <a:lnTo>
                    <a:pt x="224" y="74"/>
                  </a:lnTo>
                  <a:lnTo>
                    <a:pt x="244" y="82"/>
                  </a:lnTo>
                  <a:lnTo>
                    <a:pt x="242" y="98"/>
                  </a:lnTo>
                  <a:lnTo>
                    <a:pt x="258" y="96"/>
                  </a:lnTo>
                  <a:lnTo>
                    <a:pt x="258" y="138"/>
                  </a:lnTo>
                  <a:lnTo>
                    <a:pt x="246" y="156"/>
                  </a:lnTo>
                  <a:lnTo>
                    <a:pt x="212" y="162"/>
                  </a:lnTo>
                  <a:lnTo>
                    <a:pt x="198" y="162"/>
                  </a:lnTo>
                  <a:lnTo>
                    <a:pt x="178" y="162"/>
                  </a:lnTo>
                  <a:lnTo>
                    <a:pt x="154" y="172"/>
                  </a:lnTo>
                  <a:lnTo>
                    <a:pt x="136" y="190"/>
                  </a:lnTo>
                  <a:lnTo>
                    <a:pt x="128" y="186"/>
                  </a:lnTo>
                  <a:lnTo>
                    <a:pt x="118" y="210"/>
                  </a:lnTo>
                  <a:lnTo>
                    <a:pt x="108" y="212"/>
                  </a:lnTo>
                  <a:lnTo>
                    <a:pt x="104" y="234"/>
                  </a:lnTo>
                  <a:lnTo>
                    <a:pt x="64" y="236"/>
                  </a:lnTo>
                  <a:lnTo>
                    <a:pt x="56" y="218"/>
                  </a:lnTo>
                  <a:lnTo>
                    <a:pt x="50" y="204"/>
                  </a:lnTo>
                  <a:lnTo>
                    <a:pt x="24" y="210"/>
                  </a:lnTo>
                  <a:lnTo>
                    <a:pt x="12" y="206"/>
                  </a:lnTo>
                  <a:lnTo>
                    <a:pt x="12" y="204"/>
                  </a:lnTo>
                  <a:lnTo>
                    <a:pt x="12" y="200"/>
                  </a:lnTo>
                  <a:lnTo>
                    <a:pt x="10" y="192"/>
                  </a:lnTo>
                  <a:lnTo>
                    <a:pt x="4" y="184"/>
                  </a:lnTo>
                  <a:lnTo>
                    <a:pt x="2" y="172"/>
                  </a:lnTo>
                  <a:lnTo>
                    <a:pt x="0" y="166"/>
                  </a:lnTo>
                  <a:lnTo>
                    <a:pt x="6" y="152"/>
                  </a:lnTo>
                  <a:lnTo>
                    <a:pt x="106" y="154"/>
                  </a:lnTo>
                  <a:lnTo>
                    <a:pt x="108" y="144"/>
                  </a:lnTo>
                  <a:lnTo>
                    <a:pt x="102" y="136"/>
                  </a:lnTo>
                  <a:lnTo>
                    <a:pt x="90" y="0"/>
                  </a:lnTo>
                  <a:lnTo>
                    <a:pt x="120" y="0"/>
                  </a:lnTo>
                  <a:close/>
                </a:path>
              </a:pathLst>
            </a:custGeom>
            <a:solidFill>
              <a:srgbClr val="FFFFFF"/>
            </a:solidFill>
            <a:ln w="7938">
              <a:solidFill>
                <a:schemeClr val="tx1"/>
              </a:solidFill>
              <a:prstDash val="solid"/>
              <a:round/>
              <a:headEnd/>
              <a:tailEnd/>
            </a:ln>
          </p:spPr>
          <p:txBody>
            <a:bodyPr/>
            <a:lstStyle/>
            <a:p>
              <a:endParaRPr lang="en-GB"/>
            </a:p>
          </p:txBody>
        </p:sp>
        <p:sp>
          <p:nvSpPr>
            <p:cNvPr id="2115" name="Freeform 116"/>
            <p:cNvSpPr>
              <a:spLocks/>
            </p:cNvSpPr>
            <p:nvPr/>
          </p:nvSpPr>
          <p:spPr bwMode="auto">
            <a:xfrm>
              <a:off x="4146550" y="4040188"/>
              <a:ext cx="190500" cy="150812"/>
            </a:xfrm>
            <a:custGeom>
              <a:avLst/>
              <a:gdLst>
                <a:gd name="T0" fmla="*/ 69850 w 120"/>
                <a:gd name="T1" fmla="*/ 108725 h 86"/>
                <a:gd name="T2" fmla="*/ 69850 w 120"/>
                <a:gd name="T3" fmla="*/ 147305 h 86"/>
                <a:gd name="T4" fmla="*/ 47625 w 120"/>
                <a:gd name="T5" fmla="*/ 136783 h 86"/>
                <a:gd name="T6" fmla="*/ 31750 w 120"/>
                <a:gd name="T7" fmla="*/ 150812 h 86"/>
                <a:gd name="T8" fmla="*/ 0 w 120"/>
                <a:gd name="T9" fmla="*/ 126261 h 86"/>
                <a:gd name="T10" fmla="*/ 6350 w 120"/>
                <a:gd name="T11" fmla="*/ 87681 h 86"/>
                <a:gd name="T12" fmla="*/ 22225 w 120"/>
                <a:gd name="T13" fmla="*/ 84174 h 86"/>
                <a:gd name="T14" fmla="*/ 38100 w 120"/>
                <a:gd name="T15" fmla="*/ 42087 h 86"/>
                <a:gd name="T16" fmla="*/ 50800 w 120"/>
                <a:gd name="T17" fmla="*/ 49102 h 86"/>
                <a:gd name="T18" fmla="*/ 79375 w 120"/>
                <a:gd name="T19" fmla="*/ 17536 h 86"/>
                <a:gd name="T20" fmla="*/ 117475 w 120"/>
                <a:gd name="T21" fmla="*/ 0 h 86"/>
                <a:gd name="T22" fmla="*/ 149225 w 120"/>
                <a:gd name="T23" fmla="*/ 0 h 86"/>
                <a:gd name="T24" fmla="*/ 142875 w 120"/>
                <a:gd name="T25" fmla="*/ 14029 h 86"/>
                <a:gd name="T26" fmla="*/ 146050 w 120"/>
                <a:gd name="T27" fmla="*/ 24551 h 86"/>
                <a:gd name="T28" fmla="*/ 165100 w 120"/>
                <a:gd name="T29" fmla="*/ 49102 h 86"/>
                <a:gd name="T30" fmla="*/ 161925 w 120"/>
                <a:gd name="T31" fmla="*/ 59623 h 86"/>
                <a:gd name="T32" fmla="*/ 190500 w 120"/>
                <a:gd name="T33" fmla="*/ 77160 h 86"/>
                <a:gd name="T34" fmla="*/ 190500 w 120"/>
                <a:gd name="T35" fmla="*/ 101710 h 86"/>
                <a:gd name="T36" fmla="*/ 165100 w 120"/>
                <a:gd name="T37" fmla="*/ 108725 h 86"/>
                <a:gd name="T38" fmla="*/ 130175 w 120"/>
                <a:gd name="T39" fmla="*/ 108725 h 86"/>
                <a:gd name="T40" fmla="*/ 69850 w 120"/>
                <a:gd name="T41" fmla="*/ 108725 h 8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20" h="86">
                  <a:moveTo>
                    <a:pt x="44" y="62"/>
                  </a:moveTo>
                  <a:lnTo>
                    <a:pt x="44" y="84"/>
                  </a:lnTo>
                  <a:lnTo>
                    <a:pt x="30" y="78"/>
                  </a:lnTo>
                  <a:lnTo>
                    <a:pt x="20" y="86"/>
                  </a:lnTo>
                  <a:lnTo>
                    <a:pt x="0" y="72"/>
                  </a:lnTo>
                  <a:lnTo>
                    <a:pt x="4" y="50"/>
                  </a:lnTo>
                  <a:lnTo>
                    <a:pt x="14" y="48"/>
                  </a:lnTo>
                  <a:lnTo>
                    <a:pt x="24" y="24"/>
                  </a:lnTo>
                  <a:lnTo>
                    <a:pt x="32" y="28"/>
                  </a:lnTo>
                  <a:lnTo>
                    <a:pt x="50" y="10"/>
                  </a:lnTo>
                  <a:lnTo>
                    <a:pt x="74" y="0"/>
                  </a:lnTo>
                  <a:lnTo>
                    <a:pt x="94" y="0"/>
                  </a:lnTo>
                  <a:lnTo>
                    <a:pt x="90" y="8"/>
                  </a:lnTo>
                  <a:lnTo>
                    <a:pt x="92" y="14"/>
                  </a:lnTo>
                  <a:lnTo>
                    <a:pt x="104" y="28"/>
                  </a:lnTo>
                  <a:lnTo>
                    <a:pt x="102" y="34"/>
                  </a:lnTo>
                  <a:lnTo>
                    <a:pt x="120" y="44"/>
                  </a:lnTo>
                  <a:lnTo>
                    <a:pt x="120" y="58"/>
                  </a:lnTo>
                  <a:lnTo>
                    <a:pt x="104" y="62"/>
                  </a:lnTo>
                  <a:lnTo>
                    <a:pt x="82" y="62"/>
                  </a:lnTo>
                  <a:lnTo>
                    <a:pt x="44" y="62"/>
                  </a:lnTo>
                  <a:close/>
                </a:path>
              </a:pathLst>
            </a:custGeom>
            <a:solidFill>
              <a:srgbClr val="FFFFFF"/>
            </a:solidFill>
            <a:ln w="7938">
              <a:solidFill>
                <a:schemeClr val="tx1"/>
              </a:solidFill>
              <a:prstDash val="solid"/>
              <a:round/>
              <a:headEnd/>
              <a:tailEnd/>
            </a:ln>
          </p:spPr>
          <p:txBody>
            <a:bodyPr/>
            <a:lstStyle/>
            <a:p>
              <a:endParaRPr lang="en-GB"/>
            </a:p>
          </p:txBody>
        </p:sp>
        <p:sp>
          <p:nvSpPr>
            <p:cNvPr id="2116" name="Freeform 117"/>
            <p:cNvSpPr>
              <a:spLocks/>
            </p:cNvSpPr>
            <p:nvPr/>
          </p:nvSpPr>
          <p:spPr bwMode="auto">
            <a:xfrm>
              <a:off x="4206875" y="4148138"/>
              <a:ext cx="95250" cy="176212"/>
            </a:xfrm>
            <a:custGeom>
              <a:avLst/>
              <a:gdLst>
                <a:gd name="T0" fmla="*/ 95250 w 60"/>
                <a:gd name="T1" fmla="*/ 140970 h 100"/>
                <a:gd name="T2" fmla="*/ 76200 w 60"/>
                <a:gd name="T3" fmla="*/ 151542 h 100"/>
                <a:gd name="T4" fmla="*/ 57150 w 60"/>
                <a:gd name="T5" fmla="*/ 169164 h 100"/>
                <a:gd name="T6" fmla="*/ 31750 w 60"/>
                <a:gd name="T7" fmla="*/ 176212 h 100"/>
                <a:gd name="T8" fmla="*/ 12700 w 60"/>
                <a:gd name="T9" fmla="*/ 165639 h 100"/>
                <a:gd name="T10" fmla="*/ 0 w 60"/>
                <a:gd name="T11" fmla="*/ 126873 h 100"/>
                <a:gd name="T12" fmla="*/ 15875 w 60"/>
                <a:gd name="T13" fmla="*/ 88106 h 100"/>
                <a:gd name="T14" fmla="*/ 9525 w 60"/>
                <a:gd name="T15" fmla="*/ 38767 h 100"/>
                <a:gd name="T16" fmla="*/ 9525 w 60"/>
                <a:gd name="T17" fmla="*/ 0 h 100"/>
                <a:gd name="T18" fmla="*/ 69850 w 60"/>
                <a:gd name="T19" fmla="*/ 0 h 100"/>
                <a:gd name="T20" fmla="*/ 88900 w 60"/>
                <a:gd name="T21" fmla="*/ 31718 h 100"/>
                <a:gd name="T22" fmla="*/ 82550 w 60"/>
                <a:gd name="T23" fmla="*/ 52864 h 100"/>
                <a:gd name="T24" fmla="*/ 85725 w 60"/>
                <a:gd name="T25" fmla="*/ 70485 h 100"/>
                <a:gd name="T26" fmla="*/ 88900 w 60"/>
                <a:gd name="T27" fmla="*/ 84582 h 100"/>
                <a:gd name="T28" fmla="*/ 95250 w 60"/>
                <a:gd name="T29" fmla="*/ 140970 h 10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60" h="100">
                  <a:moveTo>
                    <a:pt x="60" y="80"/>
                  </a:moveTo>
                  <a:lnTo>
                    <a:pt x="48" y="86"/>
                  </a:lnTo>
                  <a:lnTo>
                    <a:pt x="36" y="96"/>
                  </a:lnTo>
                  <a:lnTo>
                    <a:pt x="20" y="100"/>
                  </a:lnTo>
                  <a:lnTo>
                    <a:pt x="8" y="94"/>
                  </a:lnTo>
                  <a:lnTo>
                    <a:pt x="0" y="72"/>
                  </a:lnTo>
                  <a:lnTo>
                    <a:pt x="10" y="50"/>
                  </a:lnTo>
                  <a:lnTo>
                    <a:pt x="6" y="22"/>
                  </a:lnTo>
                  <a:lnTo>
                    <a:pt x="6" y="0"/>
                  </a:lnTo>
                  <a:lnTo>
                    <a:pt x="44" y="0"/>
                  </a:lnTo>
                  <a:lnTo>
                    <a:pt x="56" y="18"/>
                  </a:lnTo>
                  <a:lnTo>
                    <a:pt x="52" y="30"/>
                  </a:lnTo>
                  <a:lnTo>
                    <a:pt x="54" y="40"/>
                  </a:lnTo>
                  <a:lnTo>
                    <a:pt x="56" y="48"/>
                  </a:lnTo>
                  <a:lnTo>
                    <a:pt x="60" y="80"/>
                  </a:lnTo>
                  <a:close/>
                </a:path>
              </a:pathLst>
            </a:custGeom>
            <a:solidFill>
              <a:srgbClr val="FFFFFF"/>
            </a:solidFill>
            <a:ln w="7938">
              <a:solidFill>
                <a:schemeClr val="tx1"/>
              </a:solidFill>
              <a:prstDash val="solid"/>
              <a:round/>
              <a:headEnd/>
              <a:tailEnd/>
            </a:ln>
          </p:spPr>
          <p:txBody>
            <a:bodyPr/>
            <a:lstStyle/>
            <a:p>
              <a:endParaRPr lang="en-GB"/>
            </a:p>
          </p:txBody>
        </p:sp>
        <p:sp>
          <p:nvSpPr>
            <p:cNvPr id="2117" name="Freeform 118"/>
            <p:cNvSpPr>
              <a:spLocks/>
            </p:cNvSpPr>
            <p:nvPr/>
          </p:nvSpPr>
          <p:spPr bwMode="auto">
            <a:xfrm>
              <a:off x="4073525" y="4165600"/>
              <a:ext cx="149225" cy="173038"/>
            </a:xfrm>
            <a:custGeom>
              <a:avLst/>
              <a:gdLst>
                <a:gd name="T0" fmla="*/ 146050 w 94"/>
                <a:gd name="T1" fmla="*/ 148317 h 98"/>
                <a:gd name="T2" fmla="*/ 79375 w 94"/>
                <a:gd name="T3" fmla="*/ 148317 h 98"/>
                <a:gd name="T4" fmla="*/ 38100 w 94"/>
                <a:gd name="T5" fmla="*/ 165974 h 98"/>
                <a:gd name="T6" fmla="*/ 19050 w 94"/>
                <a:gd name="T7" fmla="*/ 173037 h 98"/>
                <a:gd name="T8" fmla="*/ 25400 w 94"/>
                <a:gd name="T9" fmla="*/ 137723 h 98"/>
                <a:gd name="T10" fmla="*/ 22225 w 94"/>
                <a:gd name="T11" fmla="*/ 127129 h 98"/>
                <a:gd name="T12" fmla="*/ 12700 w 94"/>
                <a:gd name="T13" fmla="*/ 120066 h 98"/>
                <a:gd name="T14" fmla="*/ 0 w 94"/>
                <a:gd name="T15" fmla="*/ 116535 h 98"/>
                <a:gd name="T16" fmla="*/ 0 w 94"/>
                <a:gd name="T17" fmla="*/ 98878 h 98"/>
                <a:gd name="T18" fmla="*/ 0 w 94"/>
                <a:gd name="T19" fmla="*/ 84753 h 98"/>
                <a:gd name="T20" fmla="*/ 9525 w 94"/>
                <a:gd name="T21" fmla="*/ 77690 h 98"/>
                <a:gd name="T22" fmla="*/ 6350 w 94"/>
                <a:gd name="T23" fmla="*/ 60033 h 98"/>
                <a:gd name="T24" fmla="*/ 15875 w 94"/>
                <a:gd name="T25" fmla="*/ 56502 h 98"/>
                <a:gd name="T26" fmla="*/ 12700 w 94"/>
                <a:gd name="T27" fmla="*/ 31782 h 98"/>
                <a:gd name="T28" fmla="*/ 6350 w 94"/>
                <a:gd name="T29" fmla="*/ 17657 h 98"/>
                <a:gd name="T30" fmla="*/ 9525 w 94"/>
                <a:gd name="T31" fmla="*/ 3531 h 98"/>
                <a:gd name="T32" fmla="*/ 73025 w 94"/>
                <a:gd name="T33" fmla="*/ 0 h 98"/>
                <a:gd name="T34" fmla="*/ 104775 w 94"/>
                <a:gd name="T35" fmla="*/ 24720 h 98"/>
                <a:gd name="T36" fmla="*/ 120650 w 94"/>
                <a:gd name="T37" fmla="*/ 10594 h 98"/>
                <a:gd name="T38" fmla="*/ 142875 w 94"/>
                <a:gd name="T39" fmla="*/ 21188 h 98"/>
                <a:gd name="T40" fmla="*/ 149225 w 94"/>
                <a:gd name="T41" fmla="*/ 70627 h 98"/>
                <a:gd name="T42" fmla="*/ 133350 w 94"/>
                <a:gd name="T43" fmla="*/ 109472 h 98"/>
                <a:gd name="T44" fmla="*/ 146050 w 94"/>
                <a:gd name="T45" fmla="*/ 148317 h 9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94" h="98">
                  <a:moveTo>
                    <a:pt x="92" y="84"/>
                  </a:moveTo>
                  <a:lnTo>
                    <a:pt x="50" y="84"/>
                  </a:lnTo>
                  <a:lnTo>
                    <a:pt x="24" y="94"/>
                  </a:lnTo>
                  <a:lnTo>
                    <a:pt x="12" y="98"/>
                  </a:lnTo>
                  <a:lnTo>
                    <a:pt x="16" y="78"/>
                  </a:lnTo>
                  <a:lnTo>
                    <a:pt x="14" y="72"/>
                  </a:lnTo>
                  <a:lnTo>
                    <a:pt x="8" y="68"/>
                  </a:lnTo>
                  <a:lnTo>
                    <a:pt x="0" y="66"/>
                  </a:lnTo>
                  <a:lnTo>
                    <a:pt x="0" y="56"/>
                  </a:lnTo>
                  <a:lnTo>
                    <a:pt x="0" y="48"/>
                  </a:lnTo>
                  <a:lnTo>
                    <a:pt x="6" y="44"/>
                  </a:lnTo>
                  <a:lnTo>
                    <a:pt x="4" y="34"/>
                  </a:lnTo>
                  <a:lnTo>
                    <a:pt x="10" y="32"/>
                  </a:lnTo>
                  <a:lnTo>
                    <a:pt x="8" y="18"/>
                  </a:lnTo>
                  <a:lnTo>
                    <a:pt x="4" y="10"/>
                  </a:lnTo>
                  <a:lnTo>
                    <a:pt x="6" y="2"/>
                  </a:lnTo>
                  <a:lnTo>
                    <a:pt x="46" y="0"/>
                  </a:lnTo>
                  <a:lnTo>
                    <a:pt x="66" y="14"/>
                  </a:lnTo>
                  <a:lnTo>
                    <a:pt x="76" y="6"/>
                  </a:lnTo>
                  <a:lnTo>
                    <a:pt x="90" y="12"/>
                  </a:lnTo>
                  <a:lnTo>
                    <a:pt x="94" y="40"/>
                  </a:lnTo>
                  <a:lnTo>
                    <a:pt x="84" y="62"/>
                  </a:lnTo>
                  <a:lnTo>
                    <a:pt x="92" y="84"/>
                  </a:lnTo>
                  <a:close/>
                </a:path>
              </a:pathLst>
            </a:custGeom>
            <a:solidFill>
              <a:srgbClr val="FFFFFF"/>
            </a:solidFill>
            <a:ln w="7938">
              <a:solidFill>
                <a:schemeClr val="tx1"/>
              </a:solidFill>
              <a:prstDash val="solid"/>
              <a:round/>
              <a:headEnd/>
              <a:tailEnd/>
            </a:ln>
          </p:spPr>
          <p:txBody>
            <a:bodyPr/>
            <a:lstStyle/>
            <a:p>
              <a:endParaRPr lang="en-GB"/>
            </a:p>
          </p:txBody>
        </p:sp>
        <p:sp>
          <p:nvSpPr>
            <p:cNvPr id="2118" name="Freeform 119"/>
            <p:cNvSpPr>
              <a:spLocks/>
            </p:cNvSpPr>
            <p:nvPr/>
          </p:nvSpPr>
          <p:spPr bwMode="auto">
            <a:xfrm>
              <a:off x="4527550" y="4394200"/>
              <a:ext cx="46038" cy="41275"/>
            </a:xfrm>
            <a:custGeom>
              <a:avLst/>
              <a:gdLst>
                <a:gd name="T0" fmla="*/ 6350 w 29"/>
                <a:gd name="T1" fmla="*/ 0 h 24"/>
                <a:gd name="T2" fmla="*/ 46038 w 29"/>
                <a:gd name="T3" fmla="*/ 0 h 24"/>
                <a:gd name="T4" fmla="*/ 41275 w 29"/>
                <a:gd name="T5" fmla="*/ 37835 h 24"/>
                <a:gd name="T6" fmla="*/ 3175 w 29"/>
                <a:gd name="T7" fmla="*/ 41275 h 24"/>
                <a:gd name="T8" fmla="*/ 0 w 29"/>
                <a:gd name="T9" fmla="*/ 17198 h 24"/>
                <a:gd name="T10" fmla="*/ 6350 w 29"/>
                <a:gd name="T11" fmla="*/ 0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9" h="24">
                  <a:moveTo>
                    <a:pt x="4" y="0"/>
                  </a:moveTo>
                  <a:lnTo>
                    <a:pt x="29" y="0"/>
                  </a:lnTo>
                  <a:lnTo>
                    <a:pt x="26" y="22"/>
                  </a:lnTo>
                  <a:lnTo>
                    <a:pt x="2" y="24"/>
                  </a:lnTo>
                  <a:lnTo>
                    <a:pt x="0" y="10"/>
                  </a:lnTo>
                  <a:lnTo>
                    <a:pt x="4" y="0"/>
                  </a:lnTo>
                  <a:close/>
                </a:path>
              </a:pathLst>
            </a:custGeom>
            <a:solidFill>
              <a:srgbClr val="FFFFFF"/>
            </a:solidFill>
            <a:ln w="7938">
              <a:solidFill>
                <a:schemeClr val="tx1"/>
              </a:solidFill>
              <a:prstDash val="solid"/>
              <a:round/>
              <a:headEnd/>
              <a:tailEnd/>
            </a:ln>
          </p:spPr>
          <p:txBody>
            <a:bodyPr/>
            <a:lstStyle/>
            <a:p>
              <a:endParaRPr lang="en-GB"/>
            </a:p>
          </p:txBody>
        </p:sp>
        <p:sp>
          <p:nvSpPr>
            <p:cNvPr id="2119" name="Freeform 120"/>
            <p:cNvSpPr>
              <a:spLocks/>
            </p:cNvSpPr>
            <p:nvPr/>
          </p:nvSpPr>
          <p:spPr bwMode="auto">
            <a:xfrm>
              <a:off x="5376863" y="4794250"/>
              <a:ext cx="180975" cy="392113"/>
            </a:xfrm>
            <a:custGeom>
              <a:avLst/>
              <a:gdLst>
                <a:gd name="T0" fmla="*/ 34925 w 114"/>
                <a:gd name="T1" fmla="*/ 122535 h 224"/>
                <a:gd name="T2" fmla="*/ 73025 w 114"/>
                <a:gd name="T3" fmla="*/ 105030 h 224"/>
                <a:gd name="T4" fmla="*/ 111125 w 114"/>
                <a:gd name="T5" fmla="*/ 77022 h 224"/>
                <a:gd name="T6" fmla="*/ 123825 w 114"/>
                <a:gd name="T7" fmla="*/ 52515 h 224"/>
                <a:gd name="T8" fmla="*/ 136525 w 114"/>
                <a:gd name="T9" fmla="*/ 45513 h 224"/>
                <a:gd name="T10" fmla="*/ 149225 w 114"/>
                <a:gd name="T11" fmla="*/ 17505 h 224"/>
                <a:gd name="T12" fmla="*/ 152400 w 114"/>
                <a:gd name="T13" fmla="*/ 0 h 224"/>
                <a:gd name="T14" fmla="*/ 171450 w 114"/>
                <a:gd name="T15" fmla="*/ 35010 h 224"/>
                <a:gd name="T16" fmla="*/ 177800 w 114"/>
                <a:gd name="T17" fmla="*/ 70020 h 224"/>
                <a:gd name="T18" fmla="*/ 180975 w 114"/>
                <a:gd name="T19" fmla="*/ 91026 h 224"/>
                <a:gd name="T20" fmla="*/ 180975 w 114"/>
                <a:gd name="T21" fmla="*/ 112032 h 224"/>
                <a:gd name="T22" fmla="*/ 161925 w 114"/>
                <a:gd name="T23" fmla="*/ 115533 h 224"/>
                <a:gd name="T24" fmla="*/ 161925 w 114"/>
                <a:gd name="T25" fmla="*/ 143541 h 224"/>
                <a:gd name="T26" fmla="*/ 130175 w 114"/>
                <a:gd name="T27" fmla="*/ 262575 h 224"/>
                <a:gd name="T28" fmla="*/ 117475 w 114"/>
                <a:gd name="T29" fmla="*/ 318591 h 224"/>
                <a:gd name="T30" fmla="*/ 98425 w 114"/>
                <a:gd name="T31" fmla="*/ 374607 h 224"/>
                <a:gd name="T32" fmla="*/ 63500 w 114"/>
                <a:gd name="T33" fmla="*/ 392112 h 224"/>
                <a:gd name="T34" fmla="*/ 28575 w 114"/>
                <a:gd name="T35" fmla="*/ 388611 h 224"/>
                <a:gd name="T36" fmla="*/ 12700 w 114"/>
                <a:gd name="T37" fmla="*/ 353601 h 224"/>
                <a:gd name="T38" fmla="*/ 9525 w 114"/>
                <a:gd name="T39" fmla="*/ 318591 h 224"/>
                <a:gd name="T40" fmla="*/ 0 w 114"/>
                <a:gd name="T41" fmla="*/ 287082 h 224"/>
                <a:gd name="T42" fmla="*/ 25400 w 114"/>
                <a:gd name="T43" fmla="*/ 248571 h 224"/>
                <a:gd name="T44" fmla="*/ 31750 w 114"/>
                <a:gd name="T45" fmla="*/ 213561 h 224"/>
                <a:gd name="T46" fmla="*/ 25400 w 114"/>
                <a:gd name="T47" fmla="*/ 185553 h 224"/>
                <a:gd name="T48" fmla="*/ 15875 w 114"/>
                <a:gd name="T49" fmla="*/ 157545 h 224"/>
                <a:gd name="T50" fmla="*/ 28575 w 114"/>
                <a:gd name="T51" fmla="*/ 140040 h 224"/>
                <a:gd name="T52" fmla="*/ 34925 w 114"/>
                <a:gd name="T53" fmla="*/ 122535 h 22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14" h="224">
                  <a:moveTo>
                    <a:pt x="22" y="70"/>
                  </a:moveTo>
                  <a:lnTo>
                    <a:pt x="46" y="60"/>
                  </a:lnTo>
                  <a:lnTo>
                    <a:pt x="70" y="44"/>
                  </a:lnTo>
                  <a:lnTo>
                    <a:pt x="78" y="30"/>
                  </a:lnTo>
                  <a:lnTo>
                    <a:pt x="86" y="26"/>
                  </a:lnTo>
                  <a:lnTo>
                    <a:pt x="94" y="10"/>
                  </a:lnTo>
                  <a:lnTo>
                    <a:pt x="96" y="0"/>
                  </a:lnTo>
                  <a:lnTo>
                    <a:pt x="108" y="20"/>
                  </a:lnTo>
                  <a:lnTo>
                    <a:pt x="112" y="40"/>
                  </a:lnTo>
                  <a:lnTo>
                    <a:pt x="114" y="52"/>
                  </a:lnTo>
                  <a:lnTo>
                    <a:pt x="114" y="64"/>
                  </a:lnTo>
                  <a:lnTo>
                    <a:pt x="102" y="66"/>
                  </a:lnTo>
                  <a:lnTo>
                    <a:pt x="102" y="82"/>
                  </a:lnTo>
                  <a:lnTo>
                    <a:pt x="82" y="150"/>
                  </a:lnTo>
                  <a:lnTo>
                    <a:pt x="74" y="182"/>
                  </a:lnTo>
                  <a:lnTo>
                    <a:pt x="62" y="214"/>
                  </a:lnTo>
                  <a:lnTo>
                    <a:pt x="40" y="224"/>
                  </a:lnTo>
                  <a:lnTo>
                    <a:pt x="18" y="222"/>
                  </a:lnTo>
                  <a:lnTo>
                    <a:pt x="8" y="202"/>
                  </a:lnTo>
                  <a:lnTo>
                    <a:pt x="6" y="182"/>
                  </a:lnTo>
                  <a:lnTo>
                    <a:pt x="0" y="164"/>
                  </a:lnTo>
                  <a:lnTo>
                    <a:pt x="16" y="142"/>
                  </a:lnTo>
                  <a:lnTo>
                    <a:pt x="20" y="122"/>
                  </a:lnTo>
                  <a:lnTo>
                    <a:pt x="16" y="106"/>
                  </a:lnTo>
                  <a:lnTo>
                    <a:pt x="10" y="90"/>
                  </a:lnTo>
                  <a:lnTo>
                    <a:pt x="18" y="80"/>
                  </a:lnTo>
                  <a:lnTo>
                    <a:pt x="22" y="70"/>
                  </a:lnTo>
                  <a:close/>
                </a:path>
              </a:pathLst>
            </a:custGeom>
            <a:solidFill>
              <a:srgbClr val="FFFFFF"/>
            </a:solidFill>
            <a:ln w="7938">
              <a:solidFill>
                <a:schemeClr val="tx1"/>
              </a:solidFill>
              <a:prstDash val="solid"/>
              <a:round/>
              <a:headEnd/>
              <a:tailEnd/>
            </a:ln>
          </p:spPr>
          <p:txBody>
            <a:bodyPr/>
            <a:lstStyle/>
            <a:p>
              <a:endParaRPr lang="en-GB"/>
            </a:p>
          </p:txBody>
        </p:sp>
        <p:sp>
          <p:nvSpPr>
            <p:cNvPr id="2120" name="Freeform 121"/>
            <p:cNvSpPr>
              <a:spLocks/>
            </p:cNvSpPr>
            <p:nvPr/>
          </p:nvSpPr>
          <p:spPr bwMode="auto">
            <a:xfrm>
              <a:off x="4706938" y="5084763"/>
              <a:ext cx="412750" cy="381000"/>
            </a:xfrm>
            <a:custGeom>
              <a:avLst/>
              <a:gdLst>
                <a:gd name="T0" fmla="*/ 0 w 260"/>
                <a:gd name="T1" fmla="*/ 188752 h 218"/>
                <a:gd name="T2" fmla="*/ 3175 w 260"/>
                <a:gd name="T3" fmla="*/ 181761 h 218"/>
                <a:gd name="T4" fmla="*/ 9525 w 260"/>
                <a:gd name="T5" fmla="*/ 178266 h 218"/>
                <a:gd name="T6" fmla="*/ 12700 w 260"/>
                <a:gd name="T7" fmla="*/ 178266 h 218"/>
                <a:gd name="T8" fmla="*/ 22225 w 260"/>
                <a:gd name="T9" fmla="*/ 192248 h 218"/>
                <a:gd name="T10" fmla="*/ 34925 w 260"/>
                <a:gd name="T11" fmla="*/ 199239 h 218"/>
                <a:gd name="T12" fmla="*/ 60325 w 260"/>
                <a:gd name="T13" fmla="*/ 199239 h 218"/>
                <a:gd name="T14" fmla="*/ 85725 w 260"/>
                <a:gd name="T15" fmla="*/ 181761 h 218"/>
                <a:gd name="T16" fmla="*/ 85725 w 260"/>
                <a:gd name="T17" fmla="*/ 80394 h 218"/>
                <a:gd name="T18" fmla="*/ 104775 w 260"/>
                <a:gd name="T19" fmla="*/ 101367 h 218"/>
                <a:gd name="T20" fmla="*/ 104775 w 260"/>
                <a:gd name="T21" fmla="*/ 136321 h 218"/>
                <a:gd name="T22" fmla="*/ 130175 w 260"/>
                <a:gd name="T23" fmla="*/ 136321 h 218"/>
                <a:gd name="T24" fmla="*/ 152400 w 260"/>
                <a:gd name="T25" fmla="*/ 115349 h 218"/>
                <a:gd name="T26" fmla="*/ 158750 w 260"/>
                <a:gd name="T27" fmla="*/ 94376 h 218"/>
                <a:gd name="T28" fmla="*/ 174625 w 260"/>
                <a:gd name="T29" fmla="*/ 94376 h 218"/>
                <a:gd name="T30" fmla="*/ 190500 w 260"/>
                <a:gd name="T31" fmla="*/ 108358 h 218"/>
                <a:gd name="T32" fmla="*/ 222250 w 260"/>
                <a:gd name="T33" fmla="*/ 104862 h 218"/>
                <a:gd name="T34" fmla="*/ 234950 w 260"/>
                <a:gd name="T35" fmla="*/ 80394 h 218"/>
                <a:gd name="T36" fmla="*/ 295275 w 260"/>
                <a:gd name="T37" fmla="*/ 10486 h 218"/>
                <a:gd name="T38" fmla="*/ 311150 w 260"/>
                <a:gd name="T39" fmla="*/ 10486 h 218"/>
                <a:gd name="T40" fmla="*/ 314325 w 260"/>
                <a:gd name="T41" fmla="*/ 0 h 218"/>
                <a:gd name="T42" fmla="*/ 361950 w 260"/>
                <a:gd name="T43" fmla="*/ 3495 h 218"/>
                <a:gd name="T44" fmla="*/ 374650 w 260"/>
                <a:gd name="T45" fmla="*/ 13982 h 218"/>
                <a:gd name="T46" fmla="*/ 387350 w 260"/>
                <a:gd name="T47" fmla="*/ 55927 h 218"/>
                <a:gd name="T48" fmla="*/ 387350 w 260"/>
                <a:gd name="T49" fmla="*/ 118844 h 218"/>
                <a:gd name="T50" fmla="*/ 387350 w 260"/>
                <a:gd name="T51" fmla="*/ 136321 h 218"/>
                <a:gd name="T52" fmla="*/ 412750 w 260"/>
                <a:gd name="T53" fmla="*/ 139817 h 218"/>
                <a:gd name="T54" fmla="*/ 403225 w 260"/>
                <a:gd name="T55" fmla="*/ 157294 h 218"/>
                <a:gd name="T56" fmla="*/ 403225 w 260"/>
                <a:gd name="T57" fmla="*/ 181761 h 218"/>
                <a:gd name="T58" fmla="*/ 390525 w 260"/>
                <a:gd name="T59" fmla="*/ 192248 h 218"/>
                <a:gd name="T60" fmla="*/ 365125 w 260"/>
                <a:gd name="T61" fmla="*/ 227202 h 218"/>
                <a:gd name="T62" fmla="*/ 355600 w 260"/>
                <a:gd name="T63" fmla="*/ 248174 h 218"/>
                <a:gd name="T64" fmla="*/ 333375 w 260"/>
                <a:gd name="T65" fmla="*/ 279633 h 218"/>
                <a:gd name="T66" fmla="*/ 298450 w 260"/>
                <a:gd name="T67" fmla="*/ 307596 h 218"/>
                <a:gd name="T68" fmla="*/ 260350 w 260"/>
                <a:gd name="T69" fmla="*/ 346046 h 218"/>
                <a:gd name="T70" fmla="*/ 225425 w 260"/>
                <a:gd name="T71" fmla="*/ 353037 h 218"/>
                <a:gd name="T72" fmla="*/ 203200 w 260"/>
                <a:gd name="T73" fmla="*/ 363523 h 218"/>
                <a:gd name="T74" fmla="*/ 174625 w 260"/>
                <a:gd name="T75" fmla="*/ 360028 h 218"/>
                <a:gd name="T76" fmla="*/ 139700 w 260"/>
                <a:gd name="T77" fmla="*/ 360028 h 218"/>
                <a:gd name="T78" fmla="*/ 111125 w 260"/>
                <a:gd name="T79" fmla="*/ 370514 h 218"/>
                <a:gd name="T80" fmla="*/ 79375 w 260"/>
                <a:gd name="T81" fmla="*/ 381000 h 218"/>
                <a:gd name="T82" fmla="*/ 53975 w 260"/>
                <a:gd name="T83" fmla="*/ 367018 h 218"/>
                <a:gd name="T84" fmla="*/ 44450 w 260"/>
                <a:gd name="T85" fmla="*/ 346046 h 218"/>
                <a:gd name="T86" fmla="*/ 31750 w 260"/>
                <a:gd name="T87" fmla="*/ 321578 h 218"/>
                <a:gd name="T88" fmla="*/ 47625 w 260"/>
                <a:gd name="T89" fmla="*/ 300606 h 218"/>
                <a:gd name="T90" fmla="*/ 34925 w 260"/>
                <a:gd name="T91" fmla="*/ 276138 h 218"/>
                <a:gd name="T92" fmla="*/ 19050 w 260"/>
                <a:gd name="T93" fmla="*/ 251670 h 218"/>
                <a:gd name="T94" fmla="*/ 9525 w 260"/>
                <a:gd name="T95" fmla="*/ 213220 h 218"/>
                <a:gd name="T96" fmla="*/ 0 w 260"/>
                <a:gd name="T97" fmla="*/ 188752 h 21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60" h="218">
                  <a:moveTo>
                    <a:pt x="0" y="108"/>
                  </a:moveTo>
                  <a:lnTo>
                    <a:pt x="2" y="104"/>
                  </a:lnTo>
                  <a:lnTo>
                    <a:pt x="6" y="102"/>
                  </a:lnTo>
                  <a:lnTo>
                    <a:pt x="8" y="102"/>
                  </a:lnTo>
                  <a:lnTo>
                    <a:pt x="14" y="110"/>
                  </a:lnTo>
                  <a:lnTo>
                    <a:pt x="22" y="114"/>
                  </a:lnTo>
                  <a:lnTo>
                    <a:pt x="38" y="114"/>
                  </a:lnTo>
                  <a:lnTo>
                    <a:pt x="54" y="104"/>
                  </a:lnTo>
                  <a:lnTo>
                    <a:pt x="54" y="46"/>
                  </a:lnTo>
                  <a:lnTo>
                    <a:pt x="66" y="58"/>
                  </a:lnTo>
                  <a:lnTo>
                    <a:pt x="66" y="78"/>
                  </a:lnTo>
                  <a:lnTo>
                    <a:pt x="82" y="78"/>
                  </a:lnTo>
                  <a:lnTo>
                    <a:pt x="96" y="66"/>
                  </a:lnTo>
                  <a:lnTo>
                    <a:pt x="100" y="54"/>
                  </a:lnTo>
                  <a:lnTo>
                    <a:pt x="110" y="54"/>
                  </a:lnTo>
                  <a:lnTo>
                    <a:pt x="120" y="62"/>
                  </a:lnTo>
                  <a:lnTo>
                    <a:pt x="140" y="60"/>
                  </a:lnTo>
                  <a:lnTo>
                    <a:pt x="148" y="46"/>
                  </a:lnTo>
                  <a:lnTo>
                    <a:pt x="186" y="6"/>
                  </a:lnTo>
                  <a:lnTo>
                    <a:pt x="196" y="6"/>
                  </a:lnTo>
                  <a:lnTo>
                    <a:pt x="198" y="0"/>
                  </a:lnTo>
                  <a:lnTo>
                    <a:pt x="228" y="2"/>
                  </a:lnTo>
                  <a:lnTo>
                    <a:pt x="236" y="8"/>
                  </a:lnTo>
                  <a:lnTo>
                    <a:pt x="244" y="32"/>
                  </a:lnTo>
                  <a:lnTo>
                    <a:pt x="244" y="68"/>
                  </a:lnTo>
                  <a:lnTo>
                    <a:pt x="244" y="78"/>
                  </a:lnTo>
                  <a:lnTo>
                    <a:pt x="260" y="80"/>
                  </a:lnTo>
                  <a:lnTo>
                    <a:pt x="254" y="90"/>
                  </a:lnTo>
                  <a:lnTo>
                    <a:pt x="254" y="104"/>
                  </a:lnTo>
                  <a:lnTo>
                    <a:pt x="246" y="110"/>
                  </a:lnTo>
                  <a:lnTo>
                    <a:pt x="230" y="130"/>
                  </a:lnTo>
                  <a:lnTo>
                    <a:pt x="224" y="142"/>
                  </a:lnTo>
                  <a:lnTo>
                    <a:pt x="210" y="160"/>
                  </a:lnTo>
                  <a:lnTo>
                    <a:pt x="188" y="176"/>
                  </a:lnTo>
                  <a:lnTo>
                    <a:pt x="164" y="198"/>
                  </a:lnTo>
                  <a:lnTo>
                    <a:pt x="142" y="202"/>
                  </a:lnTo>
                  <a:lnTo>
                    <a:pt x="128" y="208"/>
                  </a:lnTo>
                  <a:lnTo>
                    <a:pt x="110" y="206"/>
                  </a:lnTo>
                  <a:lnTo>
                    <a:pt x="88" y="206"/>
                  </a:lnTo>
                  <a:lnTo>
                    <a:pt x="70" y="212"/>
                  </a:lnTo>
                  <a:lnTo>
                    <a:pt x="50" y="218"/>
                  </a:lnTo>
                  <a:lnTo>
                    <a:pt x="34" y="210"/>
                  </a:lnTo>
                  <a:lnTo>
                    <a:pt x="28" y="198"/>
                  </a:lnTo>
                  <a:lnTo>
                    <a:pt x="20" y="184"/>
                  </a:lnTo>
                  <a:lnTo>
                    <a:pt x="30" y="172"/>
                  </a:lnTo>
                  <a:lnTo>
                    <a:pt x="22" y="158"/>
                  </a:lnTo>
                  <a:lnTo>
                    <a:pt x="12" y="144"/>
                  </a:lnTo>
                  <a:lnTo>
                    <a:pt x="6" y="122"/>
                  </a:lnTo>
                  <a:lnTo>
                    <a:pt x="0" y="108"/>
                  </a:lnTo>
                  <a:close/>
                </a:path>
              </a:pathLst>
            </a:custGeom>
            <a:solidFill>
              <a:srgbClr val="DDF53D"/>
            </a:solidFill>
            <a:ln w="7938">
              <a:solidFill>
                <a:schemeClr val="tx1"/>
              </a:solidFill>
              <a:prstDash val="solid"/>
              <a:round/>
              <a:headEnd/>
              <a:tailEnd/>
            </a:ln>
          </p:spPr>
          <p:txBody>
            <a:bodyPr/>
            <a:lstStyle/>
            <a:p>
              <a:endParaRPr lang="en-GB"/>
            </a:p>
          </p:txBody>
        </p:sp>
        <p:sp>
          <p:nvSpPr>
            <p:cNvPr id="2121" name="Freeform 122"/>
            <p:cNvSpPr>
              <a:spLocks/>
            </p:cNvSpPr>
            <p:nvPr/>
          </p:nvSpPr>
          <p:spPr bwMode="auto">
            <a:xfrm>
              <a:off x="4926013" y="4902200"/>
              <a:ext cx="190500" cy="185738"/>
            </a:xfrm>
            <a:custGeom>
              <a:avLst/>
              <a:gdLst>
                <a:gd name="T0" fmla="*/ 95250 w 120"/>
                <a:gd name="T1" fmla="*/ 182233 h 106"/>
                <a:gd name="T2" fmla="*/ 92075 w 120"/>
                <a:gd name="T3" fmla="*/ 171719 h 106"/>
                <a:gd name="T4" fmla="*/ 69850 w 120"/>
                <a:gd name="T5" fmla="*/ 168215 h 106"/>
                <a:gd name="T6" fmla="*/ 57150 w 120"/>
                <a:gd name="T7" fmla="*/ 133170 h 106"/>
                <a:gd name="T8" fmla="*/ 19050 w 120"/>
                <a:gd name="T9" fmla="*/ 112143 h 106"/>
                <a:gd name="T10" fmla="*/ 12700 w 120"/>
                <a:gd name="T11" fmla="*/ 84107 h 106"/>
                <a:gd name="T12" fmla="*/ 0 w 120"/>
                <a:gd name="T13" fmla="*/ 63080 h 106"/>
                <a:gd name="T14" fmla="*/ 44450 w 120"/>
                <a:gd name="T15" fmla="*/ 59576 h 106"/>
                <a:gd name="T16" fmla="*/ 66675 w 120"/>
                <a:gd name="T17" fmla="*/ 28036 h 106"/>
                <a:gd name="T18" fmla="*/ 85725 w 120"/>
                <a:gd name="T19" fmla="*/ 24531 h 106"/>
                <a:gd name="T20" fmla="*/ 98425 w 120"/>
                <a:gd name="T21" fmla="*/ 0 h 106"/>
                <a:gd name="T22" fmla="*/ 123825 w 120"/>
                <a:gd name="T23" fmla="*/ 0 h 106"/>
                <a:gd name="T24" fmla="*/ 187325 w 120"/>
                <a:gd name="T25" fmla="*/ 24531 h 106"/>
                <a:gd name="T26" fmla="*/ 190500 w 120"/>
                <a:gd name="T27" fmla="*/ 73594 h 106"/>
                <a:gd name="T28" fmla="*/ 190500 w 120"/>
                <a:gd name="T29" fmla="*/ 126161 h 106"/>
                <a:gd name="T30" fmla="*/ 177800 w 120"/>
                <a:gd name="T31" fmla="*/ 157701 h 106"/>
                <a:gd name="T32" fmla="*/ 142875 w 120"/>
                <a:gd name="T33" fmla="*/ 185737 h 106"/>
                <a:gd name="T34" fmla="*/ 95250 w 120"/>
                <a:gd name="T35" fmla="*/ 182233 h 10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20" h="106">
                  <a:moveTo>
                    <a:pt x="60" y="104"/>
                  </a:moveTo>
                  <a:lnTo>
                    <a:pt x="58" y="98"/>
                  </a:lnTo>
                  <a:lnTo>
                    <a:pt x="44" y="96"/>
                  </a:lnTo>
                  <a:lnTo>
                    <a:pt x="36" y="76"/>
                  </a:lnTo>
                  <a:lnTo>
                    <a:pt x="12" y="64"/>
                  </a:lnTo>
                  <a:lnTo>
                    <a:pt x="8" y="48"/>
                  </a:lnTo>
                  <a:lnTo>
                    <a:pt x="0" y="36"/>
                  </a:lnTo>
                  <a:lnTo>
                    <a:pt x="28" y="34"/>
                  </a:lnTo>
                  <a:lnTo>
                    <a:pt x="42" y="16"/>
                  </a:lnTo>
                  <a:lnTo>
                    <a:pt x="54" y="14"/>
                  </a:lnTo>
                  <a:lnTo>
                    <a:pt x="62" y="0"/>
                  </a:lnTo>
                  <a:lnTo>
                    <a:pt x="78" y="0"/>
                  </a:lnTo>
                  <a:lnTo>
                    <a:pt x="118" y="14"/>
                  </a:lnTo>
                  <a:lnTo>
                    <a:pt x="120" y="42"/>
                  </a:lnTo>
                  <a:lnTo>
                    <a:pt x="120" y="72"/>
                  </a:lnTo>
                  <a:lnTo>
                    <a:pt x="112" y="90"/>
                  </a:lnTo>
                  <a:lnTo>
                    <a:pt x="90" y="106"/>
                  </a:lnTo>
                  <a:lnTo>
                    <a:pt x="60" y="104"/>
                  </a:lnTo>
                  <a:close/>
                </a:path>
              </a:pathLst>
            </a:custGeom>
            <a:solidFill>
              <a:srgbClr val="FFFFFF"/>
            </a:solidFill>
            <a:ln w="7938">
              <a:solidFill>
                <a:schemeClr val="tx1"/>
              </a:solidFill>
              <a:prstDash val="solid"/>
              <a:round/>
              <a:headEnd/>
              <a:tailEnd/>
            </a:ln>
          </p:spPr>
          <p:txBody>
            <a:bodyPr/>
            <a:lstStyle/>
            <a:p>
              <a:endParaRPr lang="en-GB"/>
            </a:p>
          </p:txBody>
        </p:sp>
        <p:sp>
          <p:nvSpPr>
            <p:cNvPr id="2122" name="Freeform 123"/>
            <p:cNvSpPr>
              <a:spLocks/>
            </p:cNvSpPr>
            <p:nvPr/>
          </p:nvSpPr>
          <p:spPr bwMode="auto">
            <a:xfrm>
              <a:off x="4792663" y="4965700"/>
              <a:ext cx="228600" cy="255588"/>
            </a:xfrm>
            <a:custGeom>
              <a:avLst/>
              <a:gdLst>
                <a:gd name="T0" fmla="*/ 0 w 144"/>
                <a:gd name="T1" fmla="*/ 199568 h 146"/>
                <a:gd name="T2" fmla="*/ 0 w 144"/>
                <a:gd name="T3" fmla="*/ 115539 h 146"/>
                <a:gd name="T4" fmla="*/ 22225 w 144"/>
                <a:gd name="T5" fmla="*/ 115539 h 146"/>
                <a:gd name="T6" fmla="*/ 25400 w 144"/>
                <a:gd name="T7" fmla="*/ 7002 h 146"/>
                <a:gd name="T8" fmla="*/ 79375 w 144"/>
                <a:gd name="T9" fmla="*/ 0 h 146"/>
                <a:gd name="T10" fmla="*/ 88900 w 144"/>
                <a:gd name="T11" fmla="*/ 14005 h 146"/>
                <a:gd name="T12" fmla="*/ 133350 w 144"/>
                <a:gd name="T13" fmla="*/ 0 h 146"/>
                <a:gd name="T14" fmla="*/ 146050 w 144"/>
                <a:gd name="T15" fmla="*/ 21007 h 146"/>
                <a:gd name="T16" fmla="*/ 152400 w 144"/>
                <a:gd name="T17" fmla="*/ 49017 h 146"/>
                <a:gd name="T18" fmla="*/ 190500 w 144"/>
                <a:gd name="T19" fmla="*/ 70024 h 146"/>
                <a:gd name="T20" fmla="*/ 203200 w 144"/>
                <a:gd name="T21" fmla="*/ 105036 h 146"/>
                <a:gd name="T22" fmla="*/ 225425 w 144"/>
                <a:gd name="T23" fmla="*/ 108537 h 146"/>
                <a:gd name="T24" fmla="*/ 228600 w 144"/>
                <a:gd name="T25" fmla="*/ 122542 h 146"/>
                <a:gd name="T26" fmla="*/ 225425 w 144"/>
                <a:gd name="T27" fmla="*/ 129544 h 146"/>
                <a:gd name="T28" fmla="*/ 209550 w 144"/>
                <a:gd name="T29" fmla="*/ 129544 h 146"/>
                <a:gd name="T30" fmla="*/ 149225 w 144"/>
                <a:gd name="T31" fmla="*/ 199568 h 146"/>
                <a:gd name="T32" fmla="*/ 136525 w 144"/>
                <a:gd name="T33" fmla="*/ 224076 h 146"/>
                <a:gd name="T34" fmla="*/ 104775 w 144"/>
                <a:gd name="T35" fmla="*/ 227577 h 146"/>
                <a:gd name="T36" fmla="*/ 88900 w 144"/>
                <a:gd name="T37" fmla="*/ 213573 h 146"/>
                <a:gd name="T38" fmla="*/ 73025 w 144"/>
                <a:gd name="T39" fmla="*/ 213573 h 146"/>
                <a:gd name="T40" fmla="*/ 66675 w 144"/>
                <a:gd name="T41" fmla="*/ 234580 h 146"/>
                <a:gd name="T42" fmla="*/ 44450 w 144"/>
                <a:gd name="T43" fmla="*/ 255587 h 146"/>
                <a:gd name="T44" fmla="*/ 19050 w 144"/>
                <a:gd name="T45" fmla="*/ 255587 h 146"/>
                <a:gd name="T46" fmla="*/ 19050 w 144"/>
                <a:gd name="T47" fmla="*/ 220575 h 146"/>
                <a:gd name="T48" fmla="*/ 0 w 144"/>
                <a:gd name="T49" fmla="*/ 199568 h 14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44" h="146">
                  <a:moveTo>
                    <a:pt x="0" y="114"/>
                  </a:moveTo>
                  <a:lnTo>
                    <a:pt x="0" y="66"/>
                  </a:lnTo>
                  <a:lnTo>
                    <a:pt x="14" y="66"/>
                  </a:lnTo>
                  <a:lnTo>
                    <a:pt x="16" y="4"/>
                  </a:lnTo>
                  <a:lnTo>
                    <a:pt x="50" y="0"/>
                  </a:lnTo>
                  <a:lnTo>
                    <a:pt x="56" y="8"/>
                  </a:lnTo>
                  <a:lnTo>
                    <a:pt x="84" y="0"/>
                  </a:lnTo>
                  <a:lnTo>
                    <a:pt x="92" y="12"/>
                  </a:lnTo>
                  <a:lnTo>
                    <a:pt x="96" y="28"/>
                  </a:lnTo>
                  <a:lnTo>
                    <a:pt x="120" y="40"/>
                  </a:lnTo>
                  <a:lnTo>
                    <a:pt x="128" y="60"/>
                  </a:lnTo>
                  <a:lnTo>
                    <a:pt x="142" y="62"/>
                  </a:lnTo>
                  <a:lnTo>
                    <a:pt x="144" y="70"/>
                  </a:lnTo>
                  <a:lnTo>
                    <a:pt x="142" y="74"/>
                  </a:lnTo>
                  <a:lnTo>
                    <a:pt x="132" y="74"/>
                  </a:lnTo>
                  <a:lnTo>
                    <a:pt x="94" y="114"/>
                  </a:lnTo>
                  <a:lnTo>
                    <a:pt x="86" y="128"/>
                  </a:lnTo>
                  <a:lnTo>
                    <a:pt x="66" y="130"/>
                  </a:lnTo>
                  <a:lnTo>
                    <a:pt x="56" y="122"/>
                  </a:lnTo>
                  <a:lnTo>
                    <a:pt x="46" y="122"/>
                  </a:lnTo>
                  <a:lnTo>
                    <a:pt x="42" y="134"/>
                  </a:lnTo>
                  <a:lnTo>
                    <a:pt x="28" y="146"/>
                  </a:lnTo>
                  <a:lnTo>
                    <a:pt x="12" y="146"/>
                  </a:lnTo>
                  <a:lnTo>
                    <a:pt x="12" y="126"/>
                  </a:lnTo>
                  <a:lnTo>
                    <a:pt x="0" y="114"/>
                  </a:lnTo>
                  <a:close/>
                </a:path>
              </a:pathLst>
            </a:custGeom>
            <a:solidFill>
              <a:srgbClr val="FFFFFF"/>
            </a:solidFill>
            <a:ln w="7938">
              <a:solidFill>
                <a:schemeClr val="tx1"/>
              </a:solidFill>
              <a:prstDash val="solid"/>
              <a:round/>
              <a:headEnd/>
              <a:tailEnd/>
            </a:ln>
          </p:spPr>
          <p:txBody>
            <a:bodyPr/>
            <a:lstStyle/>
            <a:p>
              <a:endParaRPr lang="en-GB"/>
            </a:p>
          </p:txBody>
        </p:sp>
        <p:sp>
          <p:nvSpPr>
            <p:cNvPr id="2123" name="Freeform 124"/>
            <p:cNvSpPr>
              <a:spLocks/>
            </p:cNvSpPr>
            <p:nvPr/>
          </p:nvSpPr>
          <p:spPr bwMode="auto">
            <a:xfrm>
              <a:off x="4592638" y="4948238"/>
              <a:ext cx="225425" cy="336550"/>
            </a:xfrm>
            <a:custGeom>
              <a:avLst/>
              <a:gdLst>
                <a:gd name="T0" fmla="*/ 0 w 142"/>
                <a:gd name="T1" fmla="*/ 0 h 192"/>
                <a:gd name="T2" fmla="*/ 155575 w 142"/>
                <a:gd name="T3" fmla="*/ 0 h 192"/>
                <a:gd name="T4" fmla="*/ 168275 w 142"/>
                <a:gd name="T5" fmla="*/ 10517 h 192"/>
                <a:gd name="T6" fmla="*/ 212725 w 142"/>
                <a:gd name="T7" fmla="*/ 14023 h 192"/>
                <a:gd name="T8" fmla="*/ 225425 w 142"/>
                <a:gd name="T9" fmla="*/ 24540 h 192"/>
                <a:gd name="T10" fmla="*/ 222250 w 142"/>
                <a:gd name="T11" fmla="*/ 133218 h 192"/>
                <a:gd name="T12" fmla="*/ 200025 w 142"/>
                <a:gd name="T13" fmla="*/ 133218 h 192"/>
                <a:gd name="T14" fmla="*/ 200025 w 142"/>
                <a:gd name="T15" fmla="*/ 319021 h 192"/>
                <a:gd name="T16" fmla="*/ 174625 w 142"/>
                <a:gd name="T17" fmla="*/ 336550 h 192"/>
                <a:gd name="T18" fmla="*/ 149225 w 142"/>
                <a:gd name="T19" fmla="*/ 336550 h 192"/>
                <a:gd name="T20" fmla="*/ 136525 w 142"/>
                <a:gd name="T21" fmla="*/ 329539 h 192"/>
                <a:gd name="T22" fmla="*/ 127000 w 142"/>
                <a:gd name="T23" fmla="*/ 315516 h 192"/>
                <a:gd name="T24" fmla="*/ 114300 w 142"/>
                <a:gd name="T25" fmla="*/ 326033 h 192"/>
                <a:gd name="T26" fmla="*/ 82550 w 142"/>
                <a:gd name="T27" fmla="*/ 287470 h 192"/>
                <a:gd name="T28" fmla="*/ 69850 w 142"/>
                <a:gd name="T29" fmla="*/ 220861 h 192"/>
                <a:gd name="T30" fmla="*/ 60325 w 142"/>
                <a:gd name="T31" fmla="*/ 199827 h 192"/>
                <a:gd name="T32" fmla="*/ 60325 w 142"/>
                <a:gd name="T33" fmla="*/ 143735 h 192"/>
                <a:gd name="T34" fmla="*/ 19050 w 142"/>
                <a:gd name="T35" fmla="*/ 63103 h 192"/>
                <a:gd name="T36" fmla="*/ 0 w 142"/>
                <a:gd name="T37" fmla="*/ 28046 h 192"/>
                <a:gd name="T38" fmla="*/ 0 w 142"/>
                <a:gd name="T39" fmla="*/ 0 h 19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42" h="192">
                  <a:moveTo>
                    <a:pt x="0" y="0"/>
                  </a:moveTo>
                  <a:lnTo>
                    <a:pt x="98" y="0"/>
                  </a:lnTo>
                  <a:lnTo>
                    <a:pt x="106" y="6"/>
                  </a:lnTo>
                  <a:lnTo>
                    <a:pt x="134" y="8"/>
                  </a:lnTo>
                  <a:lnTo>
                    <a:pt x="142" y="14"/>
                  </a:lnTo>
                  <a:lnTo>
                    <a:pt x="140" y="76"/>
                  </a:lnTo>
                  <a:lnTo>
                    <a:pt x="126" y="76"/>
                  </a:lnTo>
                  <a:lnTo>
                    <a:pt x="126" y="182"/>
                  </a:lnTo>
                  <a:lnTo>
                    <a:pt x="110" y="192"/>
                  </a:lnTo>
                  <a:lnTo>
                    <a:pt x="94" y="192"/>
                  </a:lnTo>
                  <a:lnTo>
                    <a:pt x="86" y="188"/>
                  </a:lnTo>
                  <a:lnTo>
                    <a:pt x="80" y="180"/>
                  </a:lnTo>
                  <a:lnTo>
                    <a:pt x="72" y="186"/>
                  </a:lnTo>
                  <a:lnTo>
                    <a:pt x="52" y="164"/>
                  </a:lnTo>
                  <a:lnTo>
                    <a:pt x="44" y="126"/>
                  </a:lnTo>
                  <a:lnTo>
                    <a:pt x="38" y="114"/>
                  </a:lnTo>
                  <a:lnTo>
                    <a:pt x="38" y="82"/>
                  </a:lnTo>
                  <a:lnTo>
                    <a:pt x="12" y="36"/>
                  </a:lnTo>
                  <a:lnTo>
                    <a:pt x="0" y="16"/>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124" name="Freeform 125"/>
            <p:cNvSpPr>
              <a:spLocks/>
            </p:cNvSpPr>
            <p:nvPr/>
          </p:nvSpPr>
          <p:spPr bwMode="auto">
            <a:xfrm>
              <a:off x="5056188" y="4751388"/>
              <a:ext cx="257175" cy="473075"/>
            </a:xfrm>
            <a:custGeom>
              <a:avLst/>
              <a:gdLst>
                <a:gd name="T0" fmla="*/ 0 w 162"/>
                <a:gd name="T1" fmla="*/ 154187 h 270"/>
                <a:gd name="T2" fmla="*/ 0 w 162"/>
                <a:gd name="T3" fmla="*/ 126153 h 270"/>
                <a:gd name="T4" fmla="*/ 79375 w 162"/>
                <a:gd name="T5" fmla="*/ 112136 h 270"/>
                <a:gd name="T6" fmla="*/ 104775 w 162"/>
                <a:gd name="T7" fmla="*/ 112136 h 270"/>
                <a:gd name="T8" fmla="*/ 101600 w 162"/>
                <a:gd name="T9" fmla="*/ 164700 h 270"/>
                <a:gd name="T10" fmla="*/ 120650 w 162"/>
                <a:gd name="T11" fmla="*/ 185726 h 270"/>
                <a:gd name="T12" fmla="*/ 136525 w 162"/>
                <a:gd name="T13" fmla="*/ 161196 h 270"/>
                <a:gd name="T14" fmla="*/ 133350 w 162"/>
                <a:gd name="T15" fmla="*/ 112136 h 270"/>
                <a:gd name="T16" fmla="*/ 111125 w 162"/>
                <a:gd name="T17" fmla="*/ 84102 h 270"/>
                <a:gd name="T18" fmla="*/ 101600 w 162"/>
                <a:gd name="T19" fmla="*/ 56068 h 270"/>
                <a:gd name="T20" fmla="*/ 107950 w 162"/>
                <a:gd name="T21" fmla="*/ 28034 h 270"/>
                <a:gd name="T22" fmla="*/ 142875 w 162"/>
                <a:gd name="T23" fmla="*/ 31538 h 270"/>
                <a:gd name="T24" fmla="*/ 184150 w 162"/>
                <a:gd name="T25" fmla="*/ 35043 h 270"/>
                <a:gd name="T26" fmla="*/ 225425 w 162"/>
                <a:gd name="T27" fmla="*/ 17521 h 270"/>
                <a:gd name="T28" fmla="*/ 250825 w 162"/>
                <a:gd name="T29" fmla="*/ 0 h 270"/>
                <a:gd name="T30" fmla="*/ 250825 w 162"/>
                <a:gd name="T31" fmla="*/ 70085 h 270"/>
                <a:gd name="T32" fmla="*/ 257175 w 162"/>
                <a:gd name="T33" fmla="*/ 140170 h 270"/>
                <a:gd name="T34" fmla="*/ 228600 w 162"/>
                <a:gd name="T35" fmla="*/ 171709 h 270"/>
                <a:gd name="T36" fmla="*/ 177800 w 162"/>
                <a:gd name="T37" fmla="*/ 206751 h 270"/>
                <a:gd name="T38" fmla="*/ 120650 w 162"/>
                <a:gd name="T39" fmla="*/ 262819 h 270"/>
                <a:gd name="T40" fmla="*/ 107950 w 162"/>
                <a:gd name="T41" fmla="*/ 269828 h 270"/>
                <a:gd name="T42" fmla="*/ 111125 w 162"/>
                <a:gd name="T43" fmla="*/ 294358 h 270"/>
                <a:gd name="T44" fmla="*/ 127000 w 162"/>
                <a:gd name="T45" fmla="*/ 343417 h 270"/>
                <a:gd name="T46" fmla="*/ 120650 w 162"/>
                <a:gd name="T47" fmla="*/ 399486 h 270"/>
                <a:gd name="T48" fmla="*/ 60325 w 162"/>
                <a:gd name="T49" fmla="*/ 434528 h 270"/>
                <a:gd name="T50" fmla="*/ 53975 w 162"/>
                <a:gd name="T51" fmla="*/ 448545 h 270"/>
                <a:gd name="T52" fmla="*/ 60325 w 162"/>
                <a:gd name="T53" fmla="*/ 462562 h 270"/>
                <a:gd name="T54" fmla="*/ 63500 w 162"/>
                <a:gd name="T55" fmla="*/ 473075 h 270"/>
                <a:gd name="T56" fmla="*/ 38100 w 162"/>
                <a:gd name="T57" fmla="*/ 469571 h 270"/>
                <a:gd name="T58" fmla="*/ 38100 w 162"/>
                <a:gd name="T59" fmla="*/ 452049 h 270"/>
                <a:gd name="T60" fmla="*/ 38100 w 162"/>
                <a:gd name="T61" fmla="*/ 388973 h 270"/>
                <a:gd name="T62" fmla="*/ 25400 w 162"/>
                <a:gd name="T63" fmla="*/ 346922 h 270"/>
                <a:gd name="T64" fmla="*/ 12700 w 162"/>
                <a:gd name="T65" fmla="*/ 336409 h 270"/>
                <a:gd name="T66" fmla="*/ 47625 w 162"/>
                <a:gd name="T67" fmla="*/ 308375 h 270"/>
                <a:gd name="T68" fmla="*/ 60325 w 162"/>
                <a:gd name="T69" fmla="*/ 276836 h 270"/>
                <a:gd name="T70" fmla="*/ 60325 w 162"/>
                <a:gd name="T71" fmla="*/ 224273 h 270"/>
                <a:gd name="T72" fmla="*/ 57150 w 162"/>
                <a:gd name="T73" fmla="*/ 175213 h 270"/>
                <a:gd name="T74" fmla="*/ 0 w 162"/>
                <a:gd name="T75" fmla="*/ 154187 h 27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2" h="270">
                  <a:moveTo>
                    <a:pt x="0" y="88"/>
                  </a:moveTo>
                  <a:lnTo>
                    <a:pt x="0" y="72"/>
                  </a:lnTo>
                  <a:lnTo>
                    <a:pt x="50" y="64"/>
                  </a:lnTo>
                  <a:lnTo>
                    <a:pt x="66" y="64"/>
                  </a:lnTo>
                  <a:lnTo>
                    <a:pt x="64" y="94"/>
                  </a:lnTo>
                  <a:lnTo>
                    <a:pt x="76" y="106"/>
                  </a:lnTo>
                  <a:lnTo>
                    <a:pt x="86" y="92"/>
                  </a:lnTo>
                  <a:lnTo>
                    <a:pt x="84" y="64"/>
                  </a:lnTo>
                  <a:lnTo>
                    <a:pt x="70" y="48"/>
                  </a:lnTo>
                  <a:lnTo>
                    <a:pt x="64" y="32"/>
                  </a:lnTo>
                  <a:lnTo>
                    <a:pt x="68" y="16"/>
                  </a:lnTo>
                  <a:lnTo>
                    <a:pt x="90" y="18"/>
                  </a:lnTo>
                  <a:lnTo>
                    <a:pt x="116" y="20"/>
                  </a:lnTo>
                  <a:lnTo>
                    <a:pt x="142" y="10"/>
                  </a:lnTo>
                  <a:lnTo>
                    <a:pt x="158" y="0"/>
                  </a:lnTo>
                  <a:lnTo>
                    <a:pt x="158" y="40"/>
                  </a:lnTo>
                  <a:lnTo>
                    <a:pt x="162" y="80"/>
                  </a:lnTo>
                  <a:lnTo>
                    <a:pt x="144" y="98"/>
                  </a:lnTo>
                  <a:lnTo>
                    <a:pt x="112" y="118"/>
                  </a:lnTo>
                  <a:lnTo>
                    <a:pt x="76" y="150"/>
                  </a:lnTo>
                  <a:lnTo>
                    <a:pt x="68" y="154"/>
                  </a:lnTo>
                  <a:lnTo>
                    <a:pt x="70" y="168"/>
                  </a:lnTo>
                  <a:lnTo>
                    <a:pt x="80" y="196"/>
                  </a:lnTo>
                  <a:lnTo>
                    <a:pt x="76" y="228"/>
                  </a:lnTo>
                  <a:lnTo>
                    <a:pt x="38" y="248"/>
                  </a:lnTo>
                  <a:lnTo>
                    <a:pt x="34" y="256"/>
                  </a:lnTo>
                  <a:lnTo>
                    <a:pt x="38" y="264"/>
                  </a:lnTo>
                  <a:lnTo>
                    <a:pt x="40" y="270"/>
                  </a:lnTo>
                  <a:lnTo>
                    <a:pt x="24" y="268"/>
                  </a:lnTo>
                  <a:lnTo>
                    <a:pt x="24" y="258"/>
                  </a:lnTo>
                  <a:lnTo>
                    <a:pt x="24" y="222"/>
                  </a:lnTo>
                  <a:lnTo>
                    <a:pt x="16" y="198"/>
                  </a:lnTo>
                  <a:lnTo>
                    <a:pt x="8" y="192"/>
                  </a:lnTo>
                  <a:lnTo>
                    <a:pt x="30" y="176"/>
                  </a:lnTo>
                  <a:lnTo>
                    <a:pt x="38" y="158"/>
                  </a:lnTo>
                  <a:lnTo>
                    <a:pt x="38" y="128"/>
                  </a:lnTo>
                  <a:lnTo>
                    <a:pt x="36" y="100"/>
                  </a:lnTo>
                  <a:lnTo>
                    <a:pt x="0" y="88"/>
                  </a:lnTo>
                  <a:close/>
                </a:path>
              </a:pathLst>
            </a:custGeom>
            <a:solidFill>
              <a:srgbClr val="FFFFFF"/>
            </a:solidFill>
            <a:ln w="7938">
              <a:solidFill>
                <a:schemeClr val="tx1"/>
              </a:solidFill>
              <a:prstDash val="solid"/>
              <a:round/>
              <a:headEnd/>
              <a:tailEnd/>
            </a:ln>
          </p:spPr>
          <p:txBody>
            <a:bodyPr/>
            <a:lstStyle/>
            <a:p>
              <a:endParaRPr lang="en-GB"/>
            </a:p>
          </p:txBody>
        </p:sp>
        <p:sp>
          <p:nvSpPr>
            <p:cNvPr id="2125" name="Freeform 126"/>
            <p:cNvSpPr>
              <a:spLocks/>
            </p:cNvSpPr>
            <p:nvPr/>
          </p:nvSpPr>
          <p:spPr bwMode="auto">
            <a:xfrm>
              <a:off x="5113338" y="4727575"/>
              <a:ext cx="79375" cy="209550"/>
            </a:xfrm>
            <a:custGeom>
              <a:avLst/>
              <a:gdLst>
                <a:gd name="T0" fmla="*/ 6350 w 50"/>
                <a:gd name="T1" fmla="*/ 87313 h 120"/>
                <a:gd name="T2" fmla="*/ 15875 w 50"/>
                <a:gd name="T3" fmla="*/ 76835 h 120"/>
                <a:gd name="T4" fmla="*/ 19050 w 50"/>
                <a:gd name="T5" fmla="*/ 31433 h 120"/>
                <a:gd name="T6" fmla="*/ 22225 w 50"/>
                <a:gd name="T7" fmla="*/ 24448 h 120"/>
                <a:gd name="T8" fmla="*/ 12700 w 50"/>
                <a:gd name="T9" fmla="*/ 0 h 120"/>
                <a:gd name="T10" fmla="*/ 34925 w 50"/>
                <a:gd name="T11" fmla="*/ 0 h 120"/>
                <a:gd name="T12" fmla="*/ 47625 w 50"/>
                <a:gd name="T13" fmla="*/ 20955 h 120"/>
                <a:gd name="T14" fmla="*/ 50800 w 50"/>
                <a:gd name="T15" fmla="*/ 52388 h 120"/>
                <a:gd name="T16" fmla="*/ 44450 w 50"/>
                <a:gd name="T17" fmla="*/ 80328 h 120"/>
                <a:gd name="T18" fmla="*/ 53975 w 50"/>
                <a:gd name="T19" fmla="*/ 108268 h 120"/>
                <a:gd name="T20" fmla="*/ 76200 w 50"/>
                <a:gd name="T21" fmla="*/ 136208 h 120"/>
                <a:gd name="T22" fmla="*/ 79375 w 50"/>
                <a:gd name="T23" fmla="*/ 185103 h 120"/>
                <a:gd name="T24" fmla="*/ 63500 w 50"/>
                <a:gd name="T25" fmla="*/ 209550 h 120"/>
                <a:gd name="T26" fmla="*/ 44450 w 50"/>
                <a:gd name="T27" fmla="*/ 188595 h 120"/>
                <a:gd name="T28" fmla="*/ 47625 w 50"/>
                <a:gd name="T29" fmla="*/ 136208 h 120"/>
                <a:gd name="T30" fmla="*/ 15875 w 50"/>
                <a:gd name="T31" fmla="*/ 136208 h 120"/>
                <a:gd name="T32" fmla="*/ 0 w 50"/>
                <a:gd name="T33" fmla="*/ 111760 h 120"/>
                <a:gd name="T34" fmla="*/ 6350 w 50"/>
                <a:gd name="T35" fmla="*/ 87313 h 1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0" h="120">
                  <a:moveTo>
                    <a:pt x="4" y="50"/>
                  </a:moveTo>
                  <a:lnTo>
                    <a:pt x="10" y="44"/>
                  </a:lnTo>
                  <a:lnTo>
                    <a:pt x="12" y="18"/>
                  </a:lnTo>
                  <a:lnTo>
                    <a:pt x="14" y="14"/>
                  </a:lnTo>
                  <a:lnTo>
                    <a:pt x="8" y="0"/>
                  </a:lnTo>
                  <a:lnTo>
                    <a:pt x="22" y="0"/>
                  </a:lnTo>
                  <a:lnTo>
                    <a:pt x="30" y="12"/>
                  </a:lnTo>
                  <a:lnTo>
                    <a:pt x="32" y="30"/>
                  </a:lnTo>
                  <a:lnTo>
                    <a:pt x="28" y="46"/>
                  </a:lnTo>
                  <a:lnTo>
                    <a:pt x="34" y="62"/>
                  </a:lnTo>
                  <a:lnTo>
                    <a:pt x="48" y="78"/>
                  </a:lnTo>
                  <a:lnTo>
                    <a:pt x="50" y="106"/>
                  </a:lnTo>
                  <a:lnTo>
                    <a:pt x="40" y="120"/>
                  </a:lnTo>
                  <a:lnTo>
                    <a:pt x="28" y="108"/>
                  </a:lnTo>
                  <a:lnTo>
                    <a:pt x="30" y="78"/>
                  </a:lnTo>
                  <a:lnTo>
                    <a:pt x="10" y="78"/>
                  </a:lnTo>
                  <a:lnTo>
                    <a:pt x="0" y="64"/>
                  </a:lnTo>
                  <a:lnTo>
                    <a:pt x="4" y="50"/>
                  </a:lnTo>
                  <a:close/>
                </a:path>
              </a:pathLst>
            </a:custGeom>
            <a:solidFill>
              <a:srgbClr val="FFFFFF"/>
            </a:solidFill>
            <a:ln w="7938">
              <a:solidFill>
                <a:schemeClr val="tx1"/>
              </a:solidFill>
              <a:prstDash val="solid"/>
              <a:round/>
              <a:headEnd/>
              <a:tailEnd/>
            </a:ln>
          </p:spPr>
          <p:txBody>
            <a:bodyPr/>
            <a:lstStyle/>
            <a:p>
              <a:endParaRPr lang="en-GB"/>
            </a:p>
          </p:txBody>
        </p:sp>
        <p:sp>
          <p:nvSpPr>
            <p:cNvPr id="2126" name="Freeform 127"/>
            <p:cNvSpPr>
              <a:spLocks/>
            </p:cNvSpPr>
            <p:nvPr/>
          </p:nvSpPr>
          <p:spPr bwMode="auto">
            <a:xfrm>
              <a:off x="4843463" y="4692650"/>
              <a:ext cx="292100" cy="273050"/>
            </a:xfrm>
            <a:custGeom>
              <a:avLst/>
              <a:gdLst>
                <a:gd name="T0" fmla="*/ 82550 w 184"/>
                <a:gd name="T1" fmla="*/ 273050 h 156"/>
                <a:gd name="T2" fmla="*/ 73025 w 184"/>
                <a:gd name="T3" fmla="*/ 262548 h 156"/>
                <a:gd name="T4" fmla="*/ 31750 w 184"/>
                <a:gd name="T5" fmla="*/ 259047 h 156"/>
                <a:gd name="T6" fmla="*/ 3175 w 184"/>
                <a:gd name="T7" fmla="*/ 224041 h 156"/>
                <a:gd name="T8" fmla="*/ 0 w 184"/>
                <a:gd name="T9" fmla="*/ 133024 h 156"/>
                <a:gd name="T10" fmla="*/ 47625 w 184"/>
                <a:gd name="T11" fmla="*/ 133024 h 156"/>
                <a:gd name="T12" fmla="*/ 47625 w 184"/>
                <a:gd name="T13" fmla="*/ 73513 h 156"/>
                <a:gd name="T14" fmla="*/ 76200 w 184"/>
                <a:gd name="T15" fmla="*/ 87516 h 156"/>
                <a:gd name="T16" fmla="*/ 107950 w 184"/>
                <a:gd name="T17" fmla="*/ 101519 h 156"/>
                <a:gd name="T18" fmla="*/ 130175 w 184"/>
                <a:gd name="T19" fmla="*/ 91017 h 156"/>
                <a:gd name="T20" fmla="*/ 142875 w 184"/>
                <a:gd name="T21" fmla="*/ 112021 h 156"/>
                <a:gd name="T22" fmla="*/ 161925 w 184"/>
                <a:gd name="T23" fmla="*/ 122522 h 156"/>
                <a:gd name="T24" fmla="*/ 174625 w 184"/>
                <a:gd name="T25" fmla="*/ 143526 h 156"/>
                <a:gd name="T26" fmla="*/ 196850 w 184"/>
                <a:gd name="T27" fmla="*/ 143526 h 156"/>
                <a:gd name="T28" fmla="*/ 196850 w 184"/>
                <a:gd name="T29" fmla="*/ 112021 h 156"/>
                <a:gd name="T30" fmla="*/ 174625 w 184"/>
                <a:gd name="T31" fmla="*/ 101519 h 156"/>
                <a:gd name="T32" fmla="*/ 158750 w 184"/>
                <a:gd name="T33" fmla="*/ 84015 h 156"/>
                <a:gd name="T34" fmla="*/ 165100 w 184"/>
                <a:gd name="T35" fmla="*/ 45508 h 156"/>
                <a:gd name="T36" fmla="*/ 161925 w 184"/>
                <a:gd name="T37" fmla="*/ 14003 h 156"/>
                <a:gd name="T38" fmla="*/ 187325 w 184"/>
                <a:gd name="T39" fmla="*/ 0 h 156"/>
                <a:gd name="T40" fmla="*/ 215900 w 184"/>
                <a:gd name="T41" fmla="*/ 0 h 156"/>
                <a:gd name="T42" fmla="*/ 282575 w 184"/>
                <a:gd name="T43" fmla="*/ 35006 h 156"/>
                <a:gd name="T44" fmla="*/ 292100 w 184"/>
                <a:gd name="T45" fmla="*/ 59511 h 156"/>
                <a:gd name="T46" fmla="*/ 285750 w 184"/>
                <a:gd name="T47" fmla="*/ 70013 h 156"/>
                <a:gd name="T48" fmla="*/ 285750 w 184"/>
                <a:gd name="T49" fmla="*/ 112021 h 156"/>
                <a:gd name="T50" fmla="*/ 276225 w 184"/>
                <a:gd name="T51" fmla="*/ 122522 h 156"/>
                <a:gd name="T52" fmla="*/ 269875 w 184"/>
                <a:gd name="T53" fmla="*/ 147027 h 156"/>
                <a:gd name="T54" fmla="*/ 285750 w 184"/>
                <a:gd name="T55" fmla="*/ 171531 h 156"/>
                <a:gd name="T56" fmla="*/ 212725 w 184"/>
                <a:gd name="T57" fmla="*/ 185534 h 156"/>
                <a:gd name="T58" fmla="*/ 212725 w 184"/>
                <a:gd name="T59" fmla="*/ 213539 h 156"/>
                <a:gd name="T60" fmla="*/ 180975 w 184"/>
                <a:gd name="T61" fmla="*/ 210038 h 156"/>
                <a:gd name="T62" fmla="*/ 168275 w 184"/>
                <a:gd name="T63" fmla="*/ 234543 h 156"/>
                <a:gd name="T64" fmla="*/ 149225 w 184"/>
                <a:gd name="T65" fmla="*/ 238044 h 156"/>
                <a:gd name="T66" fmla="*/ 127000 w 184"/>
                <a:gd name="T67" fmla="*/ 269549 h 156"/>
                <a:gd name="T68" fmla="*/ 82550 w 184"/>
                <a:gd name="T69" fmla="*/ 273050 h 15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84" h="156">
                  <a:moveTo>
                    <a:pt x="52" y="156"/>
                  </a:moveTo>
                  <a:lnTo>
                    <a:pt x="46" y="150"/>
                  </a:lnTo>
                  <a:lnTo>
                    <a:pt x="20" y="148"/>
                  </a:lnTo>
                  <a:lnTo>
                    <a:pt x="2" y="128"/>
                  </a:lnTo>
                  <a:lnTo>
                    <a:pt x="0" y="76"/>
                  </a:lnTo>
                  <a:lnTo>
                    <a:pt x="30" y="76"/>
                  </a:lnTo>
                  <a:lnTo>
                    <a:pt x="30" y="42"/>
                  </a:lnTo>
                  <a:lnTo>
                    <a:pt x="48" y="50"/>
                  </a:lnTo>
                  <a:lnTo>
                    <a:pt x="68" y="58"/>
                  </a:lnTo>
                  <a:lnTo>
                    <a:pt x="82" y="52"/>
                  </a:lnTo>
                  <a:lnTo>
                    <a:pt x="90" y="64"/>
                  </a:lnTo>
                  <a:lnTo>
                    <a:pt x="102" y="70"/>
                  </a:lnTo>
                  <a:lnTo>
                    <a:pt x="110" y="82"/>
                  </a:lnTo>
                  <a:lnTo>
                    <a:pt x="124" y="82"/>
                  </a:lnTo>
                  <a:lnTo>
                    <a:pt x="124" y="64"/>
                  </a:lnTo>
                  <a:lnTo>
                    <a:pt x="110" y="58"/>
                  </a:lnTo>
                  <a:lnTo>
                    <a:pt x="100" y="48"/>
                  </a:lnTo>
                  <a:lnTo>
                    <a:pt x="104" y="26"/>
                  </a:lnTo>
                  <a:lnTo>
                    <a:pt x="102" y="8"/>
                  </a:lnTo>
                  <a:lnTo>
                    <a:pt x="118" y="0"/>
                  </a:lnTo>
                  <a:lnTo>
                    <a:pt x="136" y="0"/>
                  </a:lnTo>
                  <a:lnTo>
                    <a:pt x="178" y="20"/>
                  </a:lnTo>
                  <a:lnTo>
                    <a:pt x="184" y="34"/>
                  </a:lnTo>
                  <a:lnTo>
                    <a:pt x="180" y="40"/>
                  </a:lnTo>
                  <a:lnTo>
                    <a:pt x="180" y="64"/>
                  </a:lnTo>
                  <a:lnTo>
                    <a:pt x="174" y="70"/>
                  </a:lnTo>
                  <a:lnTo>
                    <a:pt x="170" y="84"/>
                  </a:lnTo>
                  <a:lnTo>
                    <a:pt x="180" y="98"/>
                  </a:lnTo>
                  <a:lnTo>
                    <a:pt x="134" y="106"/>
                  </a:lnTo>
                  <a:lnTo>
                    <a:pt x="134" y="122"/>
                  </a:lnTo>
                  <a:lnTo>
                    <a:pt x="114" y="120"/>
                  </a:lnTo>
                  <a:lnTo>
                    <a:pt x="106" y="134"/>
                  </a:lnTo>
                  <a:lnTo>
                    <a:pt x="94" y="136"/>
                  </a:lnTo>
                  <a:lnTo>
                    <a:pt x="80" y="154"/>
                  </a:lnTo>
                  <a:lnTo>
                    <a:pt x="52" y="156"/>
                  </a:lnTo>
                  <a:close/>
                </a:path>
              </a:pathLst>
            </a:custGeom>
            <a:solidFill>
              <a:srgbClr val="FFFFFF"/>
            </a:solidFill>
            <a:ln w="7938">
              <a:solidFill>
                <a:schemeClr val="tx1"/>
              </a:solidFill>
              <a:prstDash val="solid"/>
              <a:round/>
              <a:headEnd/>
              <a:tailEnd/>
            </a:ln>
          </p:spPr>
          <p:txBody>
            <a:bodyPr/>
            <a:lstStyle/>
            <a:p>
              <a:endParaRPr lang="en-GB"/>
            </a:p>
          </p:txBody>
        </p:sp>
        <p:sp>
          <p:nvSpPr>
            <p:cNvPr id="2127" name="Freeform 128"/>
            <p:cNvSpPr>
              <a:spLocks/>
            </p:cNvSpPr>
            <p:nvPr/>
          </p:nvSpPr>
          <p:spPr bwMode="auto">
            <a:xfrm>
              <a:off x="5030788" y="4489450"/>
              <a:ext cx="276225" cy="296863"/>
            </a:xfrm>
            <a:custGeom>
              <a:avLst/>
              <a:gdLst>
                <a:gd name="T0" fmla="*/ 28575 w 174"/>
                <a:gd name="T1" fmla="*/ 202565 h 170"/>
                <a:gd name="T2" fmla="*/ 25400 w 174"/>
                <a:gd name="T3" fmla="*/ 174625 h 170"/>
                <a:gd name="T4" fmla="*/ 3175 w 174"/>
                <a:gd name="T5" fmla="*/ 143192 h 170"/>
                <a:gd name="T6" fmla="*/ 0 w 174"/>
                <a:gd name="T7" fmla="*/ 97790 h 170"/>
                <a:gd name="T8" fmla="*/ 31750 w 174"/>
                <a:gd name="T9" fmla="*/ 59372 h 170"/>
                <a:gd name="T10" fmla="*/ 25400 w 174"/>
                <a:gd name="T11" fmla="*/ 34925 h 170"/>
                <a:gd name="T12" fmla="*/ 34925 w 174"/>
                <a:gd name="T13" fmla="*/ 20955 h 170"/>
                <a:gd name="T14" fmla="*/ 25400 w 174"/>
                <a:gd name="T15" fmla="*/ 0 h 170"/>
                <a:gd name="T16" fmla="*/ 60325 w 174"/>
                <a:gd name="T17" fmla="*/ 0 h 170"/>
                <a:gd name="T18" fmla="*/ 120650 w 174"/>
                <a:gd name="T19" fmla="*/ 3492 h 170"/>
                <a:gd name="T20" fmla="*/ 203200 w 174"/>
                <a:gd name="T21" fmla="*/ 52387 h 170"/>
                <a:gd name="T22" fmla="*/ 209550 w 174"/>
                <a:gd name="T23" fmla="*/ 69850 h 170"/>
                <a:gd name="T24" fmla="*/ 247650 w 174"/>
                <a:gd name="T25" fmla="*/ 101282 h 170"/>
                <a:gd name="T26" fmla="*/ 238125 w 174"/>
                <a:gd name="T27" fmla="*/ 125730 h 170"/>
                <a:gd name="T28" fmla="*/ 234950 w 174"/>
                <a:gd name="T29" fmla="*/ 150177 h 170"/>
                <a:gd name="T30" fmla="*/ 247650 w 174"/>
                <a:gd name="T31" fmla="*/ 171132 h 170"/>
                <a:gd name="T32" fmla="*/ 247650 w 174"/>
                <a:gd name="T33" fmla="*/ 220027 h 170"/>
                <a:gd name="T34" fmla="*/ 276225 w 174"/>
                <a:gd name="T35" fmla="*/ 261937 h 170"/>
                <a:gd name="T36" fmla="*/ 250825 w 174"/>
                <a:gd name="T37" fmla="*/ 279400 h 170"/>
                <a:gd name="T38" fmla="*/ 209550 w 174"/>
                <a:gd name="T39" fmla="*/ 296862 h 170"/>
                <a:gd name="T40" fmla="*/ 133350 w 174"/>
                <a:gd name="T41" fmla="*/ 289877 h 170"/>
                <a:gd name="T42" fmla="*/ 130175 w 174"/>
                <a:gd name="T43" fmla="*/ 258445 h 170"/>
                <a:gd name="T44" fmla="*/ 117475 w 174"/>
                <a:gd name="T45" fmla="*/ 237490 h 170"/>
                <a:gd name="T46" fmla="*/ 95250 w 174"/>
                <a:gd name="T47" fmla="*/ 237490 h 170"/>
                <a:gd name="T48" fmla="*/ 28575 w 174"/>
                <a:gd name="T49" fmla="*/ 202565 h 17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74" h="170">
                  <a:moveTo>
                    <a:pt x="18" y="116"/>
                  </a:moveTo>
                  <a:lnTo>
                    <a:pt x="16" y="100"/>
                  </a:lnTo>
                  <a:lnTo>
                    <a:pt x="2" y="82"/>
                  </a:lnTo>
                  <a:lnTo>
                    <a:pt x="0" y="56"/>
                  </a:lnTo>
                  <a:lnTo>
                    <a:pt x="20" y="34"/>
                  </a:lnTo>
                  <a:lnTo>
                    <a:pt x="16" y="20"/>
                  </a:lnTo>
                  <a:lnTo>
                    <a:pt x="22" y="12"/>
                  </a:lnTo>
                  <a:lnTo>
                    <a:pt x="16" y="0"/>
                  </a:lnTo>
                  <a:lnTo>
                    <a:pt x="38" y="0"/>
                  </a:lnTo>
                  <a:lnTo>
                    <a:pt x="76" y="2"/>
                  </a:lnTo>
                  <a:lnTo>
                    <a:pt x="128" y="30"/>
                  </a:lnTo>
                  <a:lnTo>
                    <a:pt x="132" y="40"/>
                  </a:lnTo>
                  <a:lnTo>
                    <a:pt x="156" y="58"/>
                  </a:lnTo>
                  <a:lnTo>
                    <a:pt x="150" y="72"/>
                  </a:lnTo>
                  <a:lnTo>
                    <a:pt x="148" y="86"/>
                  </a:lnTo>
                  <a:lnTo>
                    <a:pt x="156" y="98"/>
                  </a:lnTo>
                  <a:lnTo>
                    <a:pt x="156" y="126"/>
                  </a:lnTo>
                  <a:lnTo>
                    <a:pt x="174" y="150"/>
                  </a:lnTo>
                  <a:lnTo>
                    <a:pt x="158" y="160"/>
                  </a:lnTo>
                  <a:lnTo>
                    <a:pt x="132" y="170"/>
                  </a:lnTo>
                  <a:lnTo>
                    <a:pt x="84" y="166"/>
                  </a:lnTo>
                  <a:lnTo>
                    <a:pt x="82" y="148"/>
                  </a:lnTo>
                  <a:lnTo>
                    <a:pt x="74" y="136"/>
                  </a:lnTo>
                  <a:lnTo>
                    <a:pt x="60" y="136"/>
                  </a:lnTo>
                  <a:lnTo>
                    <a:pt x="18" y="116"/>
                  </a:lnTo>
                  <a:close/>
                </a:path>
              </a:pathLst>
            </a:custGeom>
            <a:solidFill>
              <a:srgbClr val="FFFFFF"/>
            </a:solidFill>
            <a:ln w="7938">
              <a:solidFill>
                <a:schemeClr val="tx1"/>
              </a:solidFill>
              <a:prstDash val="solid"/>
              <a:round/>
              <a:headEnd/>
              <a:tailEnd/>
            </a:ln>
          </p:spPr>
          <p:txBody>
            <a:bodyPr/>
            <a:lstStyle/>
            <a:p>
              <a:endParaRPr lang="en-GB"/>
            </a:p>
          </p:txBody>
        </p:sp>
        <p:sp>
          <p:nvSpPr>
            <p:cNvPr id="2128" name="Freeform 129"/>
            <p:cNvSpPr>
              <a:spLocks/>
            </p:cNvSpPr>
            <p:nvPr/>
          </p:nvSpPr>
          <p:spPr bwMode="auto">
            <a:xfrm>
              <a:off x="5027613" y="4524375"/>
              <a:ext cx="34925" cy="61913"/>
            </a:xfrm>
            <a:custGeom>
              <a:avLst/>
              <a:gdLst>
                <a:gd name="T0" fmla="*/ 28575 w 22"/>
                <a:gd name="T1" fmla="*/ 0 h 36"/>
                <a:gd name="T2" fmla="*/ 15875 w 22"/>
                <a:gd name="T3" fmla="*/ 3440 h 36"/>
                <a:gd name="T4" fmla="*/ 0 w 22"/>
                <a:gd name="T5" fmla="*/ 20637 h 36"/>
                <a:gd name="T6" fmla="*/ 3175 w 22"/>
                <a:gd name="T7" fmla="*/ 61912 h 36"/>
                <a:gd name="T8" fmla="*/ 34925 w 22"/>
                <a:gd name="T9" fmla="*/ 24077 h 36"/>
                <a:gd name="T10" fmla="*/ 28575 w 22"/>
                <a:gd name="T11" fmla="*/ 0 h 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36">
                  <a:moveTo>
                    <a:pt x="18" y="0"/>
                  </a:moveTo>
                  <a:lnTo>
                    <a:pt x="10" y="2"/>
                  </a:lnTo>
                  <a:lnTo>
                    <a:pt x="0" y="12"/>
                  </a:lnTo>
                  <a:lnTo>
                    <a:pt x="2" y="36"/>
                  </a:lnTo>
                  <a:lnTo>
                    <a:pt x="22" y="14"/>
                  </a:lnTo>
                  <a:lnTo>
                    <a:pt x="18" y="0"/>
                  </a:lnTo>
                  <a:close/>
                </a:path>
              </a:pathLst>
            </a:custGeom>
            <a:solidFill>
              <a:srgbClr val="FFFFFF"/>
            </a:solidFill>
            <a:ln w="7938">
              <a:solidFill>
                <a:schemeClr val="tx1"/>
              </a:solidFill>
              <a:prstDash val="solid"/>
              <a:round/>
              <a:headEnd/>
              <a:tailEnd/>
            </a:ln>
          </p:spPr>
          <p:txBody>
            <a:bodyPr/>
            <a:lstStyle/>
            <a:p>
              <a:endParaRPr lang="en-GB"/>
            </a:p>
          </p:txBody>
        </p:sp>
        <p:sp>
          <p:nvSpPr>
            <p:cNvPr id="2129" name="Freeform 130"/>
            <p:cNvSpPr>
              <a:spLocks/>
            </p:cNvSpPr>
            <p:nvPr/>
          </p:nvSpPr>
          <p:spPr bwMode="auto">
            <a:xfrm>
              <a:off x="5018088" y="4489450"/>
              <a:ext cx="47625" cy="55563"/>
            </a:xfrm>
            <a:custGeom>
              <a:avLst/>
              <a:gdLst>
                <a:gd name="T0" fmla="*/ 15875 w 30"/>
                <a:gd name="T1" fmla="*/ 3473 h 32"/>
                <a:gd name="T2" fmla="*/ 38100 w 30"/>
                <a:gd name="T3" fmla="*/ 0 h 32"/>
                <a:gd name="T4" fmla="*/ 47625 w 30"/>
                <a:gd name="T5" fmla="*/ 20836 h 32"/>
                <a:gd name="T6" fmla="*/ 38100 w 30"/>
                <a:gd name="T7" fmla="*/ 34726 h 32"/>
                <a:gd name="T8" fmla="*/ 25400 w 30"/>
                <a:gd name="T9" fmla="*/ 38199 h 32"/>
                <a:gd name="T10" fmla="*/ 9525 w 30"/>
                <a:gd name="T11" fmla="*/ 55562 h 32"/>
                <a:gd name="T12" fmla="*/ 0 w 30"/>
                <a:gd name="T13" fmla="*/ 27781 h 32"/>
                <a:gd name="T14" fmla="*/ 15875 w 30"/>
                <a:gd name="T15" fmla="*/ 3473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 h="32">
                  <a:moveTo>
                    <a:pt x="10" y="2"/>
                  </a:moveTo>
                  <a:lnTo>
                    <a:pt x="24" y="0"/>
                  </a:lnTo>
                  <a:lnTo>
                    <a:pt x="30" y="12"/>
                  </a:lnTo>
                  <a:lnTo>
                    <a:pt x="24" y="20"/>
                  </a:lnTo>
                  <a:lnTo>
                    <a:pt x="16" y="22"/>
                  </a:lnTo>
                  <a:lnTo>
                    <a:pt x="6" y="32"/>
                  </a:lnTo>
                  <a:lnTo>
                    <a:pt x="0" y="16"/>
                  </a:lnTo>
                  <a:lnTo>
                    <a:pt x="10" y="2"/>
                  </a:lnTo>
                  <a:close/>
                </a:path>
              </a:pathLst>
            </a:custGeom>
            <a:solidFill>
              <a:srgbClr val="FFFFFF"/>
            </a:solidFill>
            <a:ln w="7938">
              <a:solidFill>
                <a:schemeClr val="tx1"/>
              </a:solidFill>
              <a:prstDash val="solid"/>
              <a:round/>
              <a:headEnd/>
              <a:tailEnd/>
            </a:ln>
          </p:spPr>
          <p:txBody>
            <a:bodyPr/>
            <a:lstStyle/>
            <a:p>
              <a:endParaRPr lang="en-GB"/>
            </a:p>
          </p:txBody>
        </p:sp>
        <p:sp>
          <p:nvSpPr>
            <p:cNvPr id="2130" name="Freeform 131"/>
            <p:cNvSpPr>
              <a:spLocks/>
            </p:cNvSpPr>
            <p:nvPr/>
          </p:nvSpPr>
          <p:spPr bwMode="auto">
            <a:xfrm>
              <a:off x="5033963" y="4344988"/>
              <a:ext cx="136525" cy="147637"/>
            </a:xfrm>
            <a:custGeom>
              <a:avLst/>
              <a:gdLst>
                <a:gd name="T0" fmla="*/ 0 w 86"/>
                <a:gd name="T1" fmla="*/ 147637 h 84"/>
                <a:gd name="T2" fmla="*/ 3175 w 86"/>
                <a:gd name="T3" fmla="*/ 112485 h 84"/>
                <a:gd name="T4" fmla="*/ 9525 w 86"/>
                <a:gd name="T5" fmla="*/ 91394 h 84"/>
                <a:gd name="T6" fmla="*/ 41275 w 86"/>
                <a:gd name="T7" fmla="*/ 59758 h 84"/>
                <a:gd name="T8" fmla="*/ 41275 w 86"/>
                <a:gd name="T9" fmla="*/ 52728 h 84"/>
                <a:gd name="T10" fmla="*/ 31750 w 86"/>
                <a:gd name="T11" fmla="*/ 49212 h 84"/>
                <a:gd name="T12" fmla="*/ 25400 w 86"/>
                <a:gd name="T13" fmla="*/ 7030 h 84"/>
                <a:gd name="T14" fmla="*/ 107950 w 86"/>
                <a:gd name="T15" fmla="*/ 0 h 84"/>
                <a:gd name="T16" fmla="*/ 127000 w 86"/>
                <a:gd name="T17" fmla="*/ 35152 h 84"/>
                <a:gd name="T18" fmla="*/ 136525 w 86"/>
                <a:gd name="T19" fmla="*/ 73819 h 84"/>
                <a:gd name="T20" fmla="*/ 114300 w 86"/>
                <a:gd name="T21" fmla="*/ 101940 h 84"/>
                <a:gd name="T22" fmla="*/ 120650 w 86"/>
                <a:gd name="T23" fmla="*/ 126546 h 84"/>
                <a:gd name="T24" fmla="*/ 111125 w 86"/>
                <a:gd name="T25" fmla="*/ 147637 h 84"/>
                <a:gd name="T26" fmla="*/ 57150 w 86"/>
                <a:gd name="T27" fmla="*/ 144122 h 84"/>
                <a:gd name="T28" fmla="*/ 22225 w 86"/>
                <a:gd name="T29" fmla="*/ 144122 h 84"/>
                <a:gd name="T30" fmla="*/ 0 w 86"/>
                <a:gd name="T31" fmla="*/ 147637 h 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86" h="84">
                  <a:moveTo>
                    <a:pt x="0" y="84"/>
                  </a:moveTo>
                  <a:lnTo>
                    <a:pt x="2" y="64"/>
                  </a:lnTo>
                  <a:lnTo>
                    <a:pt x="6" y="52"/>
                  </a:lnTo>
                  <a:lnTo>
                    <a:pt x="26" y="34"/>
                  </a:lnTo>
                  <a:lnTo>
                    <a:pt x="26" y="30"/>
                  </a:lnTo>
                  <a:lnTo>
                    <a:pt x="20" y="28"/>
                  </a:lnTo>
                  <a:lnTo>
                    <a:pt x="16" y="4"/>
                  </a:lnTo>
                  <a:lnTo>
                    <a:pt x="68" y="0"/>
                  </a:lnTo>
                  <a:lnTo>
                    <a:pt x="80" y="20"/>
                  </a:lnTo>
                  <a:lnTo>
                    <a:pt x="86" y="42"/>
                  </a:lnTo>
                  <a:lnTo>
                    <a:pt x="72" y="58"/>
                  </a:lnTo>
                  <a:lnTo>
                    <a:pt x="76" y="72"/>
                  </a:lnTo>
                  <a:lnTo>
                    <a:pt x="70" y="84"/>
                  </a:lnTo>
                  <a:lnTo>
                    <a:pt x="36" y="82"/>
                  </a:lnTo>
                  <a:lnTo>
                    <a:pt x="14" y="82"/>
                  </a:lnTo>
                  <a:lnTo>
                    <a:pt x="0" y="84"/>
                  </a:lnTo>
                  <a:close/>
                </a:path>
              </a:pathLst>
            </a:custGeom>
            <a:solidFill>
              <a:srgbClr val="FFFFFF"/>
            </a:solidFill>
            <a:ln w="7938">
              <a:solidFill>
                <a:schemeClr val="tx1"/>
              </a:solidFill>
              <a:prstDash val="solid"/>
              <a:round/>
              <a:headEnd/>
              <a:tailEnd/>
            </a:ln>
          </p:spPr>
          <p:txBody>
            <a:bodyPr/>
            <a:lstStyle/>
            <a:p>
              <a:endParaRPr lang="en-GB"/>
            </a:p>
          </p:txBody>
        </p:sp>
        <p:sp>
          <p:nvSpPr>
            <p:cNvPr id="2131" name="Freeform 132"/>
            <p:cNvSpPr>
              <a:spLocks/>
            </p:cNvSpPr>
            <p:nvPr/>
          </p:nvSpPr>
          <p:spPr bwMode="auto">
            <a:xfrm>
              <a:off x="4592638" y="4621213"/>
              <a:ext cx="333375" cy="358775"/>
            </a:xfrm>
            <a:custGeom>
              <a:avLst/>
              <a:gdLst>
                <a:gd name="T0" fmla="*/ 0 w 210"/>
                <a:gd name="T1" fmla="*/ 327118 h 204"/>
                <a:gd name="T2" fmla="*/ 0 w 210"/>
                <a:gd name="T3" fmla="*/ 284910 h 204"/>
                <a:gd name="T4" fmla="*/ 12700 w 210"/>
                <a:gd name="T5" fmla="*/ 221596 h 204"/>
                <a:gd name="T6" fmla="*/ 44450 w 210"/>
                <a:gd name="T7" fmla="*/ 165318 h 204"/>
                <a:gd name="T8" fmla="*/ 44450 w 210"/>
                <a:gd name="T9" fmla="*/ 137179 h 204"/>
                <a:gd name="T10" fmla="*/ 25400 w 210"/>
                <a:gd name="T11" fmla="*/ 91452 h 204"/>
                <a:gd name="T12" fmla="*/ 31750 w 210"/>
                <a:gd name="T13" fmla="*/ 66831 h 204"/>
                <a:gd name="T14" fmla="*/ 0 w 210"/>
                <a:gd name="T15" fmla="*/ 3517 h 204"/>
                <a:gd name="T16" fmla="*/ 15875 w 210"/>
                <a:gd name="T17" fmla="*/ 0 h 204"/>
                <a:gd name="T18" fmla="*/ 114300 w 210"/>
                <a:gd name="T19" fmla="*/ 0 h 204"/>
                <a:gd name="T20" fmla="*/ 120650 w 210"/>
                <a:gd name="T21" fmla="*/ 24622 h 204"/>
                <a:gd name="T22" fmla="*/ 136525 w 210"/>
                <a:gd name="T23" fmla="*/ 56278 h 204"/>
                <a:gd name="T24" fmla="*/ 184150 w 210"/>
                <a:gd name="T25" fmla="*/ 59796 h 204"/>
                <a:gd name="T26" fmla="*/ 200025 w 210"/>
                <a:gd name="T27" fmla="*/ 31657 h 204"/>
                <a:gd name="T28" fmla="*/ 241300 w 210"/>
                <a:gd name="T29" fmla="*/ 42209 h 204"/>
                <a:gd name="T30" fmla="*/ 244475 w 210"/>
                <a:gd name="T31" fmla="*/ 112557 h 204"/>
                <a:gd name="T32" fmla="*/ 260350 w 210"/>
                <a:gd name="T33" fmla="*/ 123109 h 204"/>
                <a:gd name="T34" fmla="*/ 257175 w 210"/>
                <a:gd name="T35" fmla="*/ 144213 h 204"/>
                <a:gd name="T36" fmla="*/ 298450 w 210"/>
                <a:gd name="T37" fmla="*/ 144213 h 204"/>
                <a:gd name="T38" fmla="*/ 298450 w 210"/>
                <a:gd name="T39" fmla="*/ 204009 h 204"/>
                <a:gd name="T40" fmla="*/ 250825 w 210"/>
                <a:gd name="T41" fmla="*/ 204009 h 204"/>
                <a:gd name="T42" fmla="*/ 254000 w 210"/>
                <a:gd name="T43" fmla="*/ 295462 h 204"/>
                <a:gd name="T44" fmla="*/ 282575 w 210"/>
                <a:gd name="T45" fmla="*/ 330636 h 204"/>
                <a:gd name="T46" fmla="*/ 323850 w 210"/>
                <a:gd name="T47" fmla="*/ 334153 h 204"/>
                <a:gd name="T48" fmla="*/ 333375 w 210"/>
                <a:gd name="T49" fmla="*/ 344705 h 204"/>
                <a:gd name="T50" fmla="*/ 323850 w 210"/>
                <a:gd name="T51" fmla="*/ 344705 h 204"/>
                <a:gd name="T52" fmla="*/ 288925 w 210"/>
                <a:gd name="T53" fmla="*/ 358775 h 204"/>
                <a:gd name="T54" fmla="*/ 279400 w 210"/>
                <a:gd name="T55" fmla="*/ 344705 h 204"/>
                <a:gd name="T56" fmla="*/ 225425 w 210"/>
                <a:gd name="T57" fmla="*/ 351740 h 204"/>
                <a:gd name="T58" fmla="*/ 212725 w 210"/>
                <a:gd name="T59" fmla="*/ 341188 h 204"/>
                <a:gd name="T60" fmla="*/ 168275 w 210"/>
                <a:gd name="T61" fmla="*/ 337671 h 204"/>
                <a:gd name="T62" fmla="*/ 155575 w 210"/>
                <a:gd name="T63" fmla="*/ 327118 h 204"/>
                <a:gd name="T64" fmla="*/ 0 w 210"/>
                <a:gd name="T65" fmla="*/ 327118 h 20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10" h="204">
                  <a:moveTo>
                    <a:pt x="0" y="186"/>
                  </a:moveTo>
                  <a:lnTo>
                    <a:pt x="0" y="162"/>
                  </a:lnTo>
                  <a:lnTo>
                    <a:pt x="8" y="126"/>
                  </a:lnTo>
                  <a:lnTo>
                    <a:pt x="28" y="94"/>
                  </a:lnTo>
                  <a:lnTo>
                    <a:pt x="28" y="78"/>
                  </a:lnTo>
                  <a:lnTo>
                    <a:pt x="16" y="52"/>
                  </a:lnTo>
                  <a:lnTo>
                    <a:pt x="20" y="38"/>
                  </a:lnTo>
                  <a:lnTo>
                    <a:pt x="0" y="2"/>
                  </a:lnTo>
                  <a:lnTo>
                    <a:pt x="10" y="0"/>
                  </a:lnTo>
                  <a:lnTo>
                    <a:pt x="72" y="0"/>
                  </a:lnTo>
                  <a:lnTo>
                    <a:pt x="76" y="14"/>
                  </a:lnTo>
                  <a:lnTo>
                    <a:pt x="86" y="32"/>
                  </a:lnTo>
                  <a:lnTo>
                    <a:pt x="116" y="34"/>
                  </a:lnTo>
                  <a:lnTo>
                    <a:pt x="126" y="18"/>
                  </a:lnTo>
                  <a:lnTo>
                    <a:pt x="152" y="24"/>
                  </a:lnTo>
                  <a:lnTo>
                    <a:pt x="154" y="64"/>
                  </a:lnTo>
                  <a:lnTo>
                    <a:pt x="164" y="70"/>
                  </a:lnTo>
                  <a:lnTo>
                    <a:pt x="162" y="82"/>
                  </a:lnTo>
                  <a:lnTo>
                    <a:pt x="188" y="82"/>
                  </a:lnTo>
                  <a:lnTo>
                    <a:pt x="188" y="116"/>
                  </a:lnTo>
                  <a:lnTo>
                    <a:pt x="158" y="116"/>
                  </a:lnTo>
                  <a:lnTo>
                    <a:pt x="160" y="168"/>
                  </a:lnTo>
                  <a:lnTo>
                    <a:pt x="178" y="188"/>
                  </a:lnTo>
                  <a:lnTo>
                    <a:pt x="204" y="190"/>
                  </a:lnTo>
                  <a:lnTo>
                    <a:pt x="210" y="196"/>
                  </a:lnTo>
                  <a:lnTo>
                    <a:pt x="204" y="196"/>
                  </a:lnTo>
                  <a:lnTo>
                    <a:pt x="182" y="204"/>
                  </a:lnTo>
                  <a:lnTo>
                    <a:pt x="176" y="196"/>
                  </a:lnTo>
                  <a:lnTo>
                    <a:pt x="142" y="200"/>
                  </a:lnTo>
                  <a:lnTo>
                    <a:pt x="134" y="194"/>
                  </a:lnTo>
                  <a:lnTo>
                    <a:pt x="106" y="192"/>
                  </a:lnTo>
                  <a:lnTo>
                    <a:pt x="98" y="186"/>
                  </a:lnTo>
                  <a:lnTo>
                    <a:pt x="0" y="186"/>
                  </a:lnTo>
                  <a:close/>
                </a:path>
              </a:pathLst>
            </a:custGeom>
            <a:solidFill>
              <a:srgbClr val="FFFFFF"/>
            </a:solidFill>
            <a:ln w="7938">
              <a:solidFill>
                <a:schemeClr val="tx1"/>
              </a:solidFill>
              <a:prstDash val="solid"/>
              <a:round/>
              <a:headEnd/>
              <a:tailEnd/>
            </a:ln>
          </p:spPr>
          <p:txBody>
            <a:bodyPr/>
            <a:lstStyle/>
            <a:p>
              <a:endParaRPr lang="en-GB"/>
            </a:p>
          </p:txBody>
        </p:sp>
        <p:sp>
          <p:nvSpPr>
            <p:cNvPr id="2132" name="Freeform 133"/>
            <p:cNvSpPr>
              <a:spLocks/>
            </p:cNvSpPr>
            <p:nvPr/>
          </p:nvSpPr>
          <p:spPr bwMode="auto">
            <a:xfrm>
              <a:off x="4602163" y="4310063"/>
              <a:ext cx="473075" cy="525462"/>
            </a:xfrm>
            <a:custGeom>
              <a:avLst/>
              <a:gdLst>
                <a:gd name="T0" fmla="*/ 0 w 298"/>
                <a:gd name="T1" fmla="*/ 308271 h 300"/>
                <a:gd name="T2" fmla="*/ 9525 w 298"/>
                <a:gd name="T3" fmla="*/ 283749 h 300"/>
                <a:gd name="T4" fmla="*/ 22225 w 298"/>
                <a:gd name="T5" fmla="*/ 280246 h 300"/>
                <a:gd name="T6" fmla="*/ 53975 w 298"/>
                <a:gd name="T7" fmla="*/ 273240 h 300"/>
                <a:gd name="T8" fmla="*/ 95250 w 298"/>
                <a:gd name="T9" fmla="*/ 252222 h 300"/>
                <a:gd name="T10" fmla="*/ 101600 w 298"/>
                <a:gd name="T11" fmla="*/ 196172 h 300"/>
                <a:gd name="T12" fmla="*/ 139700 w 298"/>
                <a:gd name="T13" fmla="*/ 129614 h 300"/>
                <a:gd name="T14" fmla="*/ 149225 w 298"/>
                <a:gd name="T15" fmla="*/ 73565 h 300"/>
                <a:gd name="T16" fmla="*/ 152400 w 298"/>
                <a:gd name="T17" fmla="*/ 52546 h 300"/>
                <a:gd name="T18" fmla="*/ 155575 w 298"/>
                <a:gd name="T19" fmla="*/ 28025 h 300"/>
                <a:gd name="T20" fmla="*/ 177800 w 298"/>
                <a:gd name="T21" fmla="*/ 0 h 300"/>
                <a:gd name="T22" fmla="*/ 200025 w 298"/>
                <a:gd name="T23" fmla="*/ 24522 h 300"/>
                <a:gd name="T24" fmla="*/ 219075 w 298"/>
                <a:gd name="T25" fmla="*/ 31528 h 300"/>
                <a:gd name="T26" fmla="*/ 254000 w 298"/>
                <a:gd name="T27" fmla="*/ 35031 h 300"/>
                <a:gd name="T28" fmla="*/ 273050 w 298"/>
                <a:gd name="T29" fmla="*/ 21018 h 300"/>
                <a:gd name="T30" fmla="*/ 327025 w 298"/>
                <a:gd name="T31" fmla="*/ 3503 h 300"/>
                <a:gd name="T32" fmla="*/ 374650 w 298"/>
                <a:gd name="T33" fmla="*/ 7006 h 300"/>
                <a:gd name="T34" fmla="*/ 387350 w 298"/>
                <a:gd name="T35" fmla="*/ 24522 h 300"/>
                <a:gd name="T36" fmla="*/ 431800 w 298"/>
                <a:gd name="T37" fmla="*/ 21018 h 300"/>
                <a:gd name="T38" fmla="*/ 457200 w 298"/>
                <a:gd name="T39" fmla="*/ 42037 h 300"/>
                <a:gd name="T40" fmla="*/ 463550 w 298"/>
                <a:gd name="T41" fmla="*/ 84074 h 300"/>
                <a:gd name="T42" fmla="*/ 473075 w 298"/>
                <a:gd name="T43" fmla="*/ 87577 h 300"/>
                <a:gd name="T44" fmla="*/ 473075 w 298"/>
                <a:gd name="T45" fmla="*/ 94583 h 300"/>
                <a:gd name="T46" fmla="*/ 441325 w 298"/>
                <a:gd name="T47" fmla="*/ 126111 h 300"/>
                <a:gd name="T48" fmla="*/ 434975 w 298"/>
                <a:gd name="T49" fmla="*/ 147129 h 300"/>
                <a:gd name="T50" fmla="*/ 431800 w 298"/>
                <a:gd name="T51" fmla="*/ 182160 h 300"/>
                <a:gd name="T52" fmla="*/ 415925 w 298"/>
                <a:gd name="T53" fmla="*/ 206682 h 300"/>
                <a:gd name="T54" fmla="*/ 425450 w 298"/>
                <a:gd name="T55" fmla="*/ 234706 h 300"/>
                <a:gd name="T56" fmla="*/ 428625 w 298"/>
                <a:gd name="T57" fmla="*/ 276743 h 300"/>
                <a:gd name="T58" fmla="*/ 428625 w 298"/>
                <a:gd name="T59" fmla="*/ 301265 h 300"/>
                <a:gd name="T60" fmla="*/ 431800 w 298"/>
                <a:gd name="T61" fmla="*/ 322283 h 300"/>
                <a:gd name="T62" fmla="*/ 454025 w 298"/>
                <a:gd name="T63" fmla="*/ 353811 h 300"/>
                <a:gd name="T64" fmla="*/ 457200 w 298"/>
                <a:gd name="T65" fmla="*/ 381836 h 300"/>
                <a:gd name="T66" fmla="*/ 428625 w 298"/>
                <a:gd name="T67" fmla="*/ 381836 h 300"/>
                <a:gd name="T68" fmla="*/ 403225 w 298"/>
                <a:gd name="T69" fmla="*/ 395848 h 300"/>
                <a:gd name="T70" fmla="*/ 406400 w 298"/>
                <a:gd name="T71" fmla="*/ 427376 h 300"/>
                <a:gd name="T72" fmla="*/ 400050 w 298"/>
                <a:gd name="T73" fmla="*/ 465910 h 300"/>
                <a:gd name="T74" fmla="*/ 415925 w 298"/>
                <a:gd name="T75" fmla="*/ 483425 h 300"/>
                <a:gd name="T76" fmla="*/ 438150 w 298"/>
                <a:gd name="T77" fmla="*/ 493934 h 300"/>
                <a:gd name="T78" fmla="*/ 438150 w 298"/>
                <a:gd name="T79" fmla="*/ 525462 h 300"/>
                <a:gd name="T80" fmla="*/ 415925 w 298"/>
                <a:gd name="T81" fmla="*/ 525462 h 300"/>
                <a:gd name="T82" fmla="*/ 403225 w 298"/>
                <a:gd name="T83" fmla="*/ 504444 h 300"/>
                <a:gd name="T84" fmla="*/ 384175 w 298"/>
                <a:gd name="T85" fmla="*/ 493934 h 300"/>
                <a:gd name="T86" fmla="*/ 371475 w 298"/>
                <a:gd name="T87" fmla="*/ 472916 h 300"/>
                <a:gd name="T88" fmla="*/ 349250 w 298"/>
                <a:gd name="T89" fmla="*/ 483425 h 300"/>
                <a:gd name="T90" fmla="*/ 288925 w 298"/>
                <a:gd name="T91" fmla="*/ 455400 h 300"/>
                <a:gd name="T92" fmla="*/ 247650 w 298"/>
                <a:gd name="T93" fmla="*/ 455400 h 300"/>
                <a:gd name="T94" fmla="*/ 250825 w 298"/>
                <a:gd name="T95" fmla="*/ 434382 h 300"/>
                <a:gd name="T96" fmla="*/ 234950 w 298"/>
                <a:gd name="T97" fmla="*/ 423873 h 300"/>
                <a:gd name="T98" fmla="*/ 231775 w 298"/>
                <a:gd name="T99" fmla="*/ 353811 h 300"/>
                <a:gd name="T100" fmla="*/ 190500 w 298"/>
                <a:gd name="T101" fmla="*/ 343302 h 300"/>
                <a:gd name="T102" fmla="*/ 174625 w 298"/>
                <a:gd name="T103" fmla="*/ 371326 h 300"/>
                <a:gd name="T104" fmla="*/ 127000 w 298"/>
                <a:gd name="T105" fmla="*/ 367823 h 300"/>
                <a:gd name="T106" fmla="*/ 111125 w 298"/>
                <a:gd name="T107" fmla="*/ 336296 h 300"/>
                <a:gd name="T108" fmla="*/ 104775 w 298"/>
                <a:gd name="T109" fmla="*/ 311774 h 300"/>
                <a:gd name="T110" fmla="*/ 9525 w 298"/>
                <a:gd name="T111" fmla="*/ 311774 h 300"/>
                <a:gd name="T112" fmla="*/ 0 w 298"/>
                <a:gd name="T113" fmla="*/ 308271 h 30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98" h="300">
                  <a:moveTo>
                    <a:pt x="0" y="176"/>
                  </a:moveTo>
                  <a:lnTo>
                    <a:pt x="6" y="162"/>
                  </a:lnTo>
                  <a:lnTo>
                    <a:pt x="14" y="160"/>
                  </a:lnTo>
                  <a:lnTo>
                    <a:pt x="34" y="156"/>
                  </a:lnTo>
                  <a:lnTo>
                    <a:pt x="60" y="144"/>
                  </a:lnTo>
                  <a:lnTo>
                    <a:pt x="64" y="112"/>
                  </a:lnTo>
                  <a:lnTo>
                    <a:pt x="88" y="74"/>
                  </a:lnTo>
                  <a:lnTo>
                    <a:pt x="94" y="42"/>
                  </a:lnTo>
                  <a:lnTo>
                    <a:pt x="96" y="30"/>
                  </a:lnTo>
                  <a:lnTo>
                    <a:pt x="98" y="16"/>
                  </a:lnTo>
                  <a:lnTo>
                    <a:pt x="112" y="0"/>
                  </a:lnTo>
                  <a:lnTo>
                    <a:pt x="126" y="14"/>
                  </a:lnTo>
                  <a:lnTo>
                    <a:pt x="138" y="18"/>
                  </a:lnTo>
                  <a:lnTo>
                    <a:pt x="160" y="20"/>
                  </a:lnTo>
                  <a:lnTo>
                    <a:pt x="172" y="12"/>
                  </a:lnTo>
                  <a:lnTo>
                    <a:pt x="206" y="2"/>
                  </a:lnTo>
                  <a:lnTo>
                    <a:pt x="236" y="4"/>
                  </a:lnTo>
                  <a:lnTo>
                    <a:pt x="244" y="14"/>
                  </a:lnTo>
                  <a:lnTo>
                    <a:pt x="272" y="12"/>
                  </a:lnTo>
                  <a:lnTo>
                    <a:pt x="288" y="24"/>
                  </a:lnTo>
                  <a:lnTo>
                    <a:pt x="292" y="48"/>
                  </a:lnTo>
                  <a:lnTo>
                    <a:pt x="298" y="50"/>
                  </a:lnTo>
                  <a:lnTo>
                    <a:pt x="298" y="54"/>
                  </a:lnTo>
                  <a:lnTo>
                    <a:pt x="278" y="72"/>
                  </a:lnTo>
                  <a:lnTo>
                    <a:pt x="274" y="84"/>
                  </a:lnTo>
                  <a:lnTo>
                    <a:pt x="272" y="104"/>
                  </a:lnTo>
                  <a:lnTo>
                    <a:pt x="262" y="118"/>
                  </a:lnTo>
                  <a:lnTo>
                    <a:pt x="268" y="134"/>
                  </a:lnTo>
                  <a:lnTo>
                    <a:pt x="270" y="158"/>
                  </a:lnTo>
                  <a:lnTo>
                    <a:pt x="270" y="172"/>
                  </a:lnTo>
                  <a:lnTo>
                    <a:pt x="272" y="184"/>
                  </a:lnTo>
                  <a:lnTo>
                    <a:pt x="286" y="202"/>
                  </a:lnTo>
                  <a:lnTo>
                    <a:pt x="288" y="218"/>
                  </a:lnTo>
                  <a:lnTo>
                    <a:pt x="270" y="218"/>
                  </a:lnTo>
                  <a:lnTo>
                    <a:pt x="254" y="226"/>
                  </a:lnTo>
                  <a:lnTo>
                    <a:pt x="256" y="244"/>
                  </a:lnTo>
                  <a:lnTo>
                    <a:pt x="252" y="266"/>
                  </a:lnTo>
                  <a:lnTo>
                    <a:pt x="262" y="276"/>
                  </a:lnTo>
                  <a:lnTo>
                    <a:pt x="276" y="282"/>
                  </a:lnTo>
                  <a:lnTo>
                    <a:pt x="276" y="300"/>
                  </a:lnTo>
                  <a:lnTo>
                    <a:pt x="262" y="300"/>
                  </a:lnTo>
                  <a:lnTo>
                    <a:pt x="254" y="288"/>
                  </a:lnTo>
                  <a:lnTo>
                    <a:pt x="242" y="282"/>
                  </a:lnTo>
                  <a:lnTo>
                    <a:pt x="234" y="270"/>
                  </a:lnTo>
                  <a:lnTo>
                    <a:pt x="220" y="276"/>
                  </a:lnTo>
                  <a:lnTo>
                    <a:pt x="182" y="260"/>
                  </a:lnTo>
                  <a:lnTo>
                    <a:pt x="156" y="260"/>
                  </a:lnTo>
                  <a:lnTo>
                    <a:pt x="158" y="248"/>
                  </a:lnTo>
                  <a:lnTo>
                    <a:pt x="148" y="242"/>
                  </a:lnTo>
                  <a:lnTo>
                    <a:pt x="146" y="202"/>
                  </a:lnTo>
                  <a:lnTo>
                    <a:pt x="120" y="196"/>
                  </a:lnTo>
                  <a:lnTo>
                    <a:pt x="110" y="212"/>
                  </a:lnTo>
                  <a:lnTo>
                    <a:pt x="80" y="210"/>
                  </a:lnTo>
                  <a:lnTo>
                    <a:pt x="70" y="192"/>
                  </a:lnTo>
                  <a:lnTo>
                    <a:pt x="66" y="178"/>
                  </a:lnTo>
                  <a:lnTo>
                    <a:pt x="6" y="178"/>
                  </a:lnTo>
                  <a:lnTo>
                    <a:pt x="0" y="176"/>
                  </a:lnTo>
                  <a:close/>
                </a:path>
              </a:pathLst>
            </a:custGeom>
            <a:solidFill>
              <a:srgbClr val="FFFFFF"/>
            </a:solidFill>
            <a:ln w="7938">
              <a:solidFill>
                <a:schemeClr val="tx1"/>
              </a:solidFill>
              <a:prstDash val="solid"/>
              <a:round/>
              <a:headEnd/>
              <a:tailEnd/>
            </a:ln>
          </p:spPr>
          <p:txBody>
            <a:bodyPr/>
            <a:lstStyle/>
            <a:p>
              <a:endParaRPr lang="en-GB"/>
            </a:p>
          </p:txBody>
        </p:sp>
        <p:sp>
          <p:nvSpPr>
            <p:cNvPr id="2133" name="Freeform 134"/>
            <p:cNvSpPr>
              <a:spLocks/>
            </p:cNvSpPr>
            <p:nvPr/>
          </p:nvSpPr>
          <p:spPr bwMode="auto">
            <a:xfrm>
              <a:off x="4592638" y="4583113"/>
              <a:ext cx="19050" cy="34925"/>
            </a:xfrm>
            <a:custGeom>
              <a:avLst/>
              <a:gdLst>
                <a:gd name="T0" fmla="*/ 0 w 12"/>
                <a:gd name="T1" fmla="*/ 6985 h 20"/>
                <a:gd name="T2" fmla="*/ 15875 w 12"/>
                <a:gd name="T3" fmla="*/ 0 h 20"/>
                <a:gd name="T4" fmla="*/ 19050 w 12"/>
                <a:gd name="T5" fmla="*/ 6985 h 20"/>
                <a:gd name="T6" fmla="*/ 15875 w 12"/>
                <a:gd name="T7" fmla="*/ 20955 h 20"/>
                <a:gd name="T8" fmla="*/ 0 w 12"/>
                <a:gd name="T9" fmla="*/ 34925 h 20"/>
                <a:gd name="T10" fmla="*/ 0 w 12"/>
                <a:gd name="T11" fmla="*/ 6985 h 2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2" h="20">
                  <a:moveTo>
                    <a:pt x="0" y="4"/>
                  </a:moveTo>
                  <a:lnTo>
                    <a:pt x="10" y="0"/>
                  </a:lnTo>
                  <a:lnTo>
                    <a:pt x="12" y="4"/>
                  </a:lnTo>
                  <a:lnTo>
                    <a:pt x="10" y="12"/>
                  </a:lnTo>
                  <a:lnTo>
                    <a:pt x="0" y="20"/>
                  </a:lnTo>
                  <a:lnTo>
                    <a:pt x="0" y="4"/>
                  </a:lnTo>
                  <a:close/>
                </a:path>
              </a:pathLst>
            </a:custGeom>
            <a:solidFill>
              <a:srgbClr val="FFFFFF"/>
            </a:solidFill>
            <a:ln w="7938">
              <a:solidFill>
                <a:schemeClr val="tx1"/>
              </a:solidFill>
              <a:prstDash val="solid"/>
              <a:round/>
              <a:headEnd/>
              <a:tailEnd/>
            </a:ln>
          </p:spPr>
          <p:txBody>
            <a:bodyPr/>
            <a:lstStyle/>
            <a:p>
              <a:endParaRPr lang="en-GB"/>
            </a:p>
          </p:txBody>
        </p:sp>
        <p:sp>
          <p:nvSpPr>
            <p:cNvPr id="2134" name="Freeform 135"/>
            <p:cNvSpPr>
              <a:spLocks/>
            </p:cNvSpPr>
            <p:nvPr/>
          </p:nvSpPr>
          <p:spPr bwMode="auto">
            <a:xfrm>
              <a:off x="4568825" y="4359275"/>
              <a:ext cx="185738" cy="231775"/>
            </a:xfrm>
            <a:custGeom>
              <a:avLst/>
              <a:gdLst>
                <a:gd name="T0" fmla="*/ 0 w 117"/>
                <a:gd name="T1" fmla="*/ 203681 h 132"/>
                <a:gd name="T2" fmla="*/ 23813 w 117"/>
                <a:gd name="T3" fmla="*/ 203681 h 132"/>
                <a:gd name="T4" fmla="*/ 23813 w 117"/>
                <a:gd name="T5" fmla="*/ 186122 h 132"/>
                <a:gd name="T6" fmla="*/ 11113 w 117"/>
                <a:gd name="T7" fmla="*/ 186122 h 132"/>
                <a:gd name="T8" fmla="*/ 11113 w 117"/>
                <a:gd name="T9" fmla="*/ 165052 h 132"/>
                <a:gd name="T10" fmla="*/ 23813 w 117"/>
                <a:gd name="T11" fmla="*/ 165052 h 132"/>
                <a:gd name="T12" fmla="*/ 39688 w 117"/>
                <a:gd name="T13" fmla="*/ 151005 h 132"/>
                <a:gd name="T14" fmla="*/ 49213 w 117"/>
                <a:gd name="T15" fmla="*/ 165052 h 132"/>
                <a:gd name="T16" fmla="*/ 77788 w 117"/>
                <a:gd name="T17" fmla="*/ 168564 h 132"/>
                <a:gd name="T18" fmla="*/ 84138 w 117"/>
                <a:gd name="T19" fmla="*/ 154517 h 132"/>
                <a:gd name="T20" fmla="*/ 84138 w 117"/>
                <a:gd name="T21" fmla="*/ 119399 h 132"/>
                <a:gd name="T22" fmla="*/ 71438 w 117"/>
                <a:gd name="T23" fmla="*/ 108864 h 132"/>
                <a:gd name="T24" fmla="*/ 71438 w 117"/>
                <a:gd name="T25" fmla="*/ 87794 h 132"/>
                <a:gd name="T26" fmla="*/ 84138 w 117"/>
                <a:gd name="T27" fmla="*/ 77258 h 132"/>
                <a:gd name="T28" fmla="*/ 77788 w 117"/>
                <a:gd name="T29" fmla="*/ 59700 h 132"/>
                <a:gd name="T30" fmla="*/ 55563 w 117"/>
                <a:gd name="T31" fmla="*/ 63211 h 132"/>
                <a:gd name="T32" fmla="*/ 49213 w 117"/>
                <a:gd name="T33" fmla="*/ 35117 h 132"/>
                <a:gd name="T34" fmla="*/ 93663 w 117"/>
                <a:gd name="T35" fmla="*/ 35117 h 132"/>
                <a:gd name="T36" fmla="*/ 93663 w 117"/>
                <a:gd name="T37" fmla="*/ 49164 h 132"/>
                <a:gd name="T38" fmla="*/ 122238 w 117"/>
                <a:gd name="T39" fmla="*/ 45653 h 132"/>
                <a:gd name="T40" fmla="*/ 125413 w 117"/>
                <a:gd name="T41" fmla="*/ 21070 h 132"/>
                <a:gd name="T42" fmla="*/ 138113 w 117"/>
                <a:gd name="T43" fmla="*/ 0 h 132"/>
                <a:gd name="T44" fmla="*/ 185738 w 117"/>
                <a:gd name="T45" fmla="*/ 3512 h 132"/>
                <a:gd name="T46" fmla="*/ 173038 w 117"/>
                <a:gd name="T47" fmla="*/ 80770 h 132"/>
                <a:gd name="T48" fmla="*/ 134938 w 117"/>
                <a:gd name="T49" fmla="*/ 147493 h 132"/>
                <a:gd name="T50" fmla="*/ 128588 w 117"/>
                <a:gd name="T51" fmla="*/ 203681 h 132"/>
                <a:gd name="T52" fmla="*/ 87313 w 117"/>
                <a:gd name="T53" fmla="*/ 224752 h 132"/>
                <a:gd name="T54" fmla="*/ 42863 w 117"/>
                <a:gd name="T55" fmla="*/ 231775 h 132"/>
                <a:gd name="T56" fmla="*/ 39688 w 117"/>
                <a:gd name="T57" fmla="*/ 224752 h 132"/>
                <a:gd name="T58" fmla="*/ 23813 w 117"/>
                <a:gd name="T59" fmla="*/ 231775 h 132"/>
                <a:gd name="T60" fmla="*/ 0 w 117"/>
                <a:gd name="T61" fmla="*/ 203681 h 13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17" h="132">
                  <a:moveTo>
                    <a:pt x="0" y="116"/>
                  </a:moveTo>
                  <a:lnTo>
                    <a:pt x="15" y="116"/>
                  </a:lnTo>
                  <a:lnTo>
                    <a:pt x="15" y="106"/>
                  </a:lnTo>
                  <a:lnTo>
                    <a:pt x="7" y="106"/>
                  </a:lnTo>
                  <a:lnTo>
                    <a:pt x="7" y="94"/>
                  </a:lnTo>
                  <a:lnTo>
                    <a:pt x="15" y="94"/>
                  </a:lnTo>
                  <a:lnTo>
                    <a:pt x="25" y="86"/>
                  </a:lnTo>
                  <a:lnTo>
                    <a:pt x="31" y="94"/>
                  </a:lnTo>
                  <a:lnTo>
                    <a:pt x="49" y="96"/>
                  </a:lnTo>
                  <a:lnTo>
                    <a:pt x="53" y="88"/>
                  </a:lnTo>
                  <a:lnTo>
                    <a:pt x="53" y="68"/>
                  </a:lnTo>
                  <a:lnTo>
                    <a:pt x="45" y="62"/>
                  </a:lnTo>
                  <a:lnTo>
                    <a:pt x="45" y="50"/>
                  </a:lnTo>
                  <a:lnTo>
                    <a:pt x="53" y="44"/>
                  </a:lnTo>
                  <a:lnTo>
                    <a:pt x="49" y="34"/>
                  </a:lnTo>
                  <a:lnTo>
                    <a:pt x="35" y="36"/>
                  </a:lnTo>
                  <a:lnTo>
                    <a:pt x="31" y="20"/>
                  </a:lnTo>
                  <a:lnTo>
                    <a:pt x="59" y="20"/>
                  </a:lnTo>
                  <a:lnTo>
                    <a:pt x="59" y="28"/>
                  </a:lnTo>
                  <a:lnTo>
                    <a:pt x="77" y="26"/>
                  </a:lnTo>
                  <a:lnTo>
                    <a:pt x="79" y="12"/>
                  </a:lnTo>
                  <a:lnTo>
                    <a:pt x="87" y="0"/>
                  </a:lnTo>
                  <a:lnTo>
                    <a:pt x="117" y="2"/>
                  </a:lnTo>
                  <a:lnTo>
                    <a:pt x="109" y="46"/>
                  </a:lnTo>
                  <a:lnTo>
                    <a:pt x="85" y="84"/>
                  </a:lnTo>
                  <a:lnTo>
                    <a:pt x="81" y="116"/>
                  </a:lnTo>
                  <a:lnTo>
                    <a:pt x="55" y="128"/>
                  </a:lnTo>
                  <a:lnTo>
                    <a:pt x="27" y="132"/>
                  </a:lnTo>
                  <a:lnTo>
                    <a:pt x="25" y="128"/>
                  </a:lnTo>
                  <a:lnTo>
                    <a:pt x="15" y="132"/>
                  </a:lnTo>
                  <a:lnTo>
                    <a:pt x="0" y="116"/>
                  </a:lnTo>
                  <a:close/>
                </a:path>
              </a:pathLst>
            </a:custGeom>
            <a:solidFill>
              <a:srgbClr val="FFFFFF"/>
            </a:solidFill>
            <a:ln w="7938">
              <a:solidFill>
                <a:schemeClr val="tx1"/>
              </a:solidFill>
              <a:prstDash val="solid"/>
              <a:round/>
              <a:headEnd/>
              <a:tailEnd/>
            </a:ln>
          </p:spPr>
          <p:txBody>
            <a:bodyPr/>
            <a:lstStyle/>
            <a:p>
              <a:endParaRPr lang="en-GB"/>
            </a:p>
          </p:txBody>
        </p:sp>
        <p:sp>
          <p:nvSpPr>
            <p:cNvPr id="2135" name="Freeform 136"/>
            <p:cNvSpPr>
              <a:spLocks/>
            </p:cNvSpPr>
            <p:nvPr/>
          </p:nvSpPr>
          <p:spPr bwMode="auto">
            <a:xfrm>
              <a:off x="5141913" y="4330700"/>
              <a:ext cx="200025" cy="260350"/>
            </a:xfrm>
            <a:custGeom>
              <a:avLst/>
              <a:gdLst>
                <a:gd name="T0" fmla="*/ 12700 w 126"/>
                <a:gd name="T1" fmla="*/ 0 h 148"/>
                <a:gd name="T2" fmla="*/ 44450 w 126"/>
                <a:gd name="T3" fmla="*/ 0 h 148"/>
                <a:gd name="T4" fmla="*/ 101600 w 126"/>
                <a:gd name="T5" fmla="*/ 28146 h 148"/>
                <a:gd name="T6" fmla="*/ 139700 w 126"/>
                <a:gd name="T7" fmla="*/ 31664 h 148"/>
                <a:gd name="T8" fmla="*/ 171450 w 126"/>
                <a:gd name="T9" fmla="*/ 10555 h 148"/>
                <a:gd name="T10" fmla="*/ 180975 w 126"/>
                <a:gd name="T11" fmla="*/ 24628 h 148"/>
                <a:gd name="T12" fmla="*/ 200025 w 126"/>
                <a:gd name="T13" fmla="*/ 17591 h 148"/>
                <a:gd name="T14" fmla="*/ 200025 w 126"/>
                <a:gd name="T15" fmla="*/ 35182 h 148"/>
                <a:gd name="T16" fmla="*/ 174625 w 126"/>
                <a:gd name="T17" fmla="*/ 52774 h 148"/>
                <a:gd name="T18" fmla="*/ 177800 w 126"/>
                <a:gd name="T19" fmla="*/ 151284 h 148"/>
                <a:gd name="T20" fmla="*/ 193675 w 126"/>
                <a:gd name="T21" fmla="*/ 172394 h 148"/>
                <a:gd name="T22" fmla="*/ 177800 w 126"/>
                <a:gd name="T23" fmla="*/ 186467 h 148"/>
                <a:gd name="T24" fmla="*/ 158750 w 126"/>
                <a:gd name="T25" fmla="*/ 207576 h 148"/>
                <a:gd name="T26" fmla="*/ 146050 w 126"/>
                <a:gd name="T27" fmla="*/ 239241 h 148"/>
                <a:gd name="T28" fmla="*/ 136525 w 126"/>
                <a:gd name="T29" fmla="*/ 260350 h 148"/>
                <a:gd name="T30" fmla="*/ 98425 w 126"/>
                <a:gd name="T31" fmla="*/ 228686 h 148"/>
                <a:gd name="T32" fmla="*/ 92075 w 126"/>
                <a:gd name="T33" fmla="*/ 211095 h 148"/>
                <a:gd name="T34" fmla="*/ 9525 w 126"/>
                <a:gd name="T35" fmla="*/ 161839 h 148"/>
                <a:gd name="T36" fmla="*/ 3175 w 126"/>
                <a:gd name="T37" fmla="*/ 161839 h 148"/>
                <a:gd name="T38" fmla="*/ 9525 w 126"/>
                <a:gd name="T39" fmla="*/ 137211 h 148"/>
                <a:gd name="T40" fmla="*/ 6350 w 126"/>
                <a:gd name="T41" fmla="*/ 116102 h 148"/>
                <a:gd name="T42" fmla="*/ 28575 w 126"/>
                <a:gd name="T43" fmla="*/ 87956 h 148"/>
                <a:gd name="T44" fmla="*/ 19050 w 126"/>
                <a:gd name="T45" fmla="*/ 49255 h 148"/>
                <a:gd name="T46" fmla="*/ 0 w 126"/>
                <a:gd name="T47" fmla="*/ 14073 h 148"/>
                <a:gd name="T48" fmla="*/ 12700 w 126"/>
                <a:gd name="T49" fmla="*/ 0 h 14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26" h="148">
                  <a:moveTo>
                    <a:pt x="8" y="0"/>
                  </a:moveTo>
                  <a:lnTo>
                    <a:pt x="28" y="0"/>
                  </a:lnTo>
                  <a:lnTo>
                    <a:pt x="64" y="16"/>
                  </a:lnTo>
                  <a:lnTo>
                    <a:pt x="88" y="18"/>
                  </a:lnTo>
                  <a:lnTo>
                    <a:pt x="108" y="6"/>
                  </a:lnTo>
                  <a:lnTo>
                    <a:pt x="114" y="14"/>
                  </a:lnTo>
                  <a:lnTo>
                    <a:pt x="126" y="10"/>
                  </a:lnTo>
                  <a:lnTo>
                    <a:pt x="126" y="20"/>
                  </a:lnTo>
                  <a:lnTo>
                    <a:pt x="110" y="30"/>
                  </a:lnTo>
                  <a:lnTo>
                    <a:pt x="112" y="86"/>
                  </a:lnTo>
                  <a:lnTo>
                    <a:pt x="122" y="98"/>
                  </a:lnTo>
                  <a:lnTo>
                    <a:pt x="112" y="106"/>
                  </a:lnTo>
                  <a:lnTo>
                    <a:pt x="100" y="118"/>
                  </a:lnTo>
                  <a:lnTo>
                    <a:pt x="92" y="136"/>
                  </a:lnTo>
                  <a:lnTo>
                    <a:pt x="86" y="148"/>
                  </a:lnTo>
                  <a:lnTo>
                    <a:pt x="62" y="130"/>
                  </a:lnTo>
                  <a:lnTo>
                    <a:pt x="58" y="120"/>
                  </a:lnTo>
                  <a:lnTo>
                    <a:pt x="6" y="92"/>
                  </a:lnTo>
                  <a:lnTo>
                    <a:pt x="2" y="92"/>
                  </a:lnTo>
                  <a:lnTo>
                    <a:pt x="6" y="78"/>
                  </a:lnTo>
                  <a:lnTo>
                    <a:pt x="4" y="66"/>
                  </a:lnTo>
                  <a:lnTo>
                    <a:pt x="18" y="50"/>
                  </a:lnTo>
                  <a:lnTo>
                    <a:pt x="12" y="28"/>
                  </a:lnTo>
                  <a:lnTo>
                    <a:pt x="0" y="8"/>
                  </a:lnTo>
                  <a:lnTo>
                    <a:pt x="8" y="0"/>
                  </a:lnTo>
                  <a:close/>
                </a:path>
              </a:pathLst>
            </a:custGeom>
            <a:solidFill>
              <a:srgbClr val="FFFFFF"/>
            </a:solidFill>
            <a:ln w="7938">
              <a:solidFill>
                <a:schemeClr val="tx1"/>
              </a:solidFill>
              <a:prstDash val="solid"/>
              <a:round/>
              <a:headEnd/>
              <a:tailEnd/>
            </a:ln>
          </p:spPr>
          <p:txBody>
            <a:bodyPr/>
            <a:lstStyle/>
            <a:p>
              <a:endParaRPr lang="en-GB"/>
            </a:p>
          </p:txBody>
        </p:sp>
        <p:sp>
          <p:nvSpPr>
            <p:cNvPr id="2136" name="Freeform 137"/>
            <p:cNvSpPr>
              <a:spLocks/>
            </p:cNvSpPr>
            <p:nvPr/>
          </p:nvSpPr>
          <p:spPr bwMode="auto">
            <a:xfrm>
              <a:off x="4511675" y="4394200"/>
              <a:ext cx="141288" cy="168275"/>
            </a:xfrm>
            <a:custGeom>
              <a:avLst/>
              <a:gdLst>
                <a:gd name="T0" fmla="*/ 61913 w 89"/>
                <a:gd name="T1" fmla="*/ 0 h 96"/>
                <a:gd name="T2" fmla="*/ 106363 w 89"/>
                <a:gd name="T3" fmla="*/ 0 h 96"/>
                <a:gd name="T4" fmla="*/ 112713 w 89"/>
                <a:gd name="T5" fmla="*/ 28046 h 96"/>
                <a:gd name="T6" fmla="*/ 134938 w 89"/>
                <a:gd name="T7" fmla="*/ 24540 h 96"/>
                <a:gd name="T8" fmla="*/ 141288 w 89"/>
                <a:gd name="T9" fmla="*/ 42069 h 96"/>
                <a:gd name="T10" fmla="*/ 128588 w 89"/>
                <a:gd name="T11" fmla="*/ 52586 h 96"/>
                <a:gd name="T12" fmla="*/ 128588 w 89"/>
                <a:gd name="T13" fmla="*/ 73620 h 96"/>
                <a:gd name="T14" fmla="*/ 141288 w 89"/>
                <a:gd name="T15" fmla="*/ 84138 h 96"/>
                <a:gd name="T16" fmla="*/ 141288 w 89"/>
                <a:gd name="T17" fmla="*/ 119195 h 96"/>
                <a:gd name="T18" fmla="*/ 134938 w 89"/>
                <a:gd name="T19" fmla="*/ 133218 h 96"/>
                <a:gd name="T20" fmla="*/ 106363 w 89"/>
                <a:gd name="T21" fmla="*/ 129712 h 96"/>
                <a:gd name="T22" fmla="*/ 96838 w 89"/>
                <a:gd name="T23" fmla="*/ 115689 h 96"/>
                <a:gd name="T24" fmla="*/ 80963 w 89"/>
                <a:gd name="T25" fmla="*/ 129712 h 96"/>
                <a:gd name="T26" fmla="*/ 68263 w 89"/>
                <a:gd name="T27" fmla="*/ 129712 h 96"/>
                <a:gd name="T28" fmla="*/ 68263 w 89"/>
                <a:gd name="T29" fmla="*/ 150746 h 96"/>
                <a:gd name="T30" fmla="*/ 80963 w 89"/>
                <a:gd name="T31" fmla="*/ 150746 h 96"/>
                <a:gd name="T32" fmla="*/ 80963 w 89"/>
                <a:gd name="T33" fmla="*/ 168275 h 96"/>
                <a:gd name="T34" fmla="*/ 57150 w 89"/>
                <a:gd name="T35" fmla="*/ 168275 h 96"/>
                <a:gd name="T36" fmla="*/ 28575 w 89"/>
                <a:gd name="T37" fmla="*/ 143735 h 96"/>
                <a:gd name="T38" fmla="*/ 15875 w 89"/>
                <a:gd name="T39" fmla="*/ 119195 h 96"/>
                <a:gd name="T40" fmla="*/ 0 w 89"/>
                <a:gd name="T41" fmla="*/ 84138 h 96"/>
                <a:gd name="T42" fmla="*/ 15875 w 89"/>
                <a:gd name="T43" fmla="*/ 56092 h 96"/>
                <a:gd name="T44" fmla="*/ 19050 w 89"/>
                <a:gd name="T45" fmla="*/ 42069 h 96"/>
                <a:gd name="T46" fmla="*/ 57150 w 89"/>
                <a:gd name="T47" fmla="*/ 38563 h 96"/>
                <a:gd name="T48" fmla="*/ 61913 w 89"/>
                <a:gd name="T49" fmla="*/ 0 h 9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9" h="96">
                  <a:moveTo>
                    <a:pt x="39" y="0"/>
                  </a:moveTo>
                  <a:lnTo>
                    <a:pt x="67" y="0"/>
                  </a:lnTo>
                  <a:lnTo>
                    <a:pt x="71" y="16"/>
                  </a:lnTo>
                  <a:lnTo>
                    <a:pt x="85" y="14"/>
                  </a:lnTo>
                  <a:lnTo>
                    <a:pt x="89" y="24"/>
                  </a:lnTo>
                  <a:lnTo>
                    <a:pt x="81" y="30"/>
                  </a:lnTo>
                  <a:lnTo>
                    <a:pt x="81" y="42"/>
                  </a:lnTo>
                  <a:lnTo>
                    <a:pt x="89" y="48"/>
                  </a:lnTo>
                  <a:lnTo>
                    <a:pt x="89" y="68"/>
                  </a:lnTo>
                  <a:lnTo>
                    <a:pt x="85" y="76"/>
                  </a:lnTo>
                  <a:lnTo>
                    <a:pt x="67" y="74"/>
                  </a:lnTo>
                  <a:lnTo>
                    <a:pt x="61" y="66"/>
                  </a:lnTo>
                  <a:lnTo>
                    <a:pt x="51" y="74"/>
                  </a:lnTo>
                  <a:lnTo>
                    <a:pt x="43" y="74"/>
                  </a:lnTo>
                  <a:lnTo>
                    <a:pt x="43" y="86"/>
                  </a:lnTo>
                  <a:lnTo>
                    <a:pt x="51" y="86"/>
                  </a:lnTo>
                  <a:lnTo>
                    <a:pt x="51" y="96"/>
                  </a:lnTo>
                  <a:lnTo>
                    <a:pt x="36" y="96"/>
                  </a:lnTo>
                  <a:lnTo>
                    <a:pt x="18" y="82"/>
                  </a:lnTo>
                  <a:lnTo>
                    <a:pt x="10" y="68"/>
                  </a:lnTo>
                  <a:lnTo>
                    <a:pt x="0" y="48"/>
                  </a:lnTo>
                  <a:lnTo>
                    <a:pt x="10" y="32"/>
                  </a:lnTo>
                  <a:lnTo>
                    <a:pt x="12" y="24"/>
                  </a:lnTo>
                  <a:lnTo>
                    <a:pt x="36" y="22"/>
                  </a:lnTo>
                  <a:lnTo>
                    <a:pt x="39" y="0"/>
                  </a:lnTo>
                  <a:close/>
                </a:path>
              </a:pathLst>
            </a:custGeom>
            <a:solidFill>
              <a:srgbClr val="FFFFFF"/>
            </a:solidFill>
            <a:ln w="7938">
              <a:solidFill>
                <a:schemeClr val="tx1"/>
              </a:solidFill>
              <a:prstDash val="solid"/>
              <a:round/>
              <a:headEnd/>
              <a:tailEnd/>
            </a:ln>
          </p:spPr>
          <p:txBody>
            <a:bodyPr/>
            <a:lstStyle/>
            <a:p>
              <a:endParaRPr lang="en-GB"/>
            </a:p>
          </p:txBody>
        </p:sp>
        <p:sp>
          <p:nvSpPr>
            <p:cNvPr id="2137" name="Freeform 138"/>
            <p:cNvSpPr>
              <a:spLocks/>
            </p:cNvSpPr>
            <p:nvPr/>
          </p:nvSpPr>
          <p:spPr bwMode="auto">
            <a:xfrm>
              <a:off x="3860800" y="4075113"/>
              <a:ext cx="79375" cy="20637"/>
            </a:xfrm>
            <a:custGeom>
              <a:avLst/>
              <a:gdLst>
                <a:gd name="T0" fmla="*/ 12700 w 50"/>
                <a:gd name="T1" fmla="*/ 0 h 12"/>
                <a:gd name="T2" fmla="*/ 31750 w 50"/>
                <a:gd name="T3" fmla="*/ 0 h 12"/>
                <a:gd name="T4" fmla="*/ 50800 w 50"/>
                <a:gd name="T5" fmla="*/ 3440 h 12"/>
                <a:gd name="T6" fmla="*/ 66675 w 50"/>
                <a:gd name="T7" fmla="*/ 6879 h 12"/>
                <a:gd name="T8" fmla="*/ 79375 w 50"/>
                <a:gd name="T9" fmla="*/ 10319 h 12"/>
                <a:gd name="T10" fmla="*/ 73025 w 50"/>
                <a:gd name="T11" fmla="*/ 13758 h 12"/>
                <a:gd name="T12" fmla="*/ 53975 w 50"/>
                <a:gd name="T13" fmla="*/ 13758 h 12"/>
                <a:gd name="T14" fmla="*/ 41275 w 50"/>
                <a:gd name="T15" fmla="*/ 13758 h 12"/>
                <a:gd name="T16" fmla="*/ 25400 w 50"/>
                <a:gd name="T17" fmla="*/ 13758 h 12"/>
                <a:gd name="T18" fmla="*/ 9525 w 50"/>
                <a:gd name="T19" fmla="*/ 20637 h 12"/>
                <a:gd name="T20" fmla="*/ 0 w 50"/>
                <a:gd name="T21" fmla="*/ 17198 h 12"/>
                <a:gd name="T22" fmla="*/ 6350 w 50"/>
                <a:gd name="T23" fmla="*/ 0 h 12"/>
                <a:gd name="T24" fmla="*/ 12700 w 50"/>
                <a:gd name="T25" fmla="*/ 0 h 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 h="12">
                  <a:moveTo>
                    <a:pt x="8" y="0"/>
                  </a:moveTo>
                  <a:lnTo>
                    <a:pt x="20" y="0"/>
                  </a:lnTo>
                  <a:lnTo>
                    <a:pt x="32" y="2"/>
                  </a:lnTo>
                  <a:lnTo>
                    <a:pt x="42" y="4"/>
                  </a:lnTo>
                  <a:lnTo>
                    <a:pt x="50" y="6"/>
                  </a:lnTo>
                  <a:lnTo>
                    <a:pt x="46" y="8"/>
                  </a:lnTo>
                  <a:lnTo>
                    <a:pt x="34" y="8"/>
                  </a:lnTo>
                  <a:lnTo>
                    <a:pt x="26" y="8"/>
                  </a:lnTo>
                  <a:lnTo>
                    <a:pt x="16" y="8"/>
                  </a:lnTo>
                  <a:lnTo>
                    <a:pt x="6" y="12"/>
                  </a:lnTo>
                  <a:lnTo>
                    <a:pt x="0" y="10"/>
                  </a:lnTo>
                  <a:lnTo>
                    <a:pt x="4" y="0"/>
                  </a:lnTo>
                  <a:lnTo>
                    <a:pt x="8" y="0"/>
                  </a:lnTo>
                  <a:close/>
                </a:path>
              </a:pathLst>
            </a:custGeom>
            <a:solidFill>
              <a:srgbClr val="DBC4AE"/>
            </a:solidFill>
            <a:ln w="9525">
              <a:solidFill>
                <a:schemeClr val="tx1"/>
              </a:solidFill>
              <a:round/>
              <a:headEnd/>
              <a:tailEnd/>
            </a:ln>
          </p:spPr>
          <p:txBody>
            <a:bodyPr/>
            <a:lstStyle/>
            <a:p>
              <a:endParaRPr lang="en-GB"/>
            </a:p>
          </p:txBody>
        </p:sp>
        <p:sp>
          <p:nvSpPr>
            <p:cNvPr id="2138" name="Freeform 139"/>
            <p:cNvSpPr>
              <a:spLocks/>
            </p:cNvSpPr>
            <p:nvPr/>
          </p:nvSpPr>
          <p:spPr bwMode="auto">
            <a:xfrm>
              <a:off x="3860800" y="4075113"/>
              <a:ext cx="79375" cy="20637"/>
            </a:xfrm>
            <a:custGeom>
              <a:avLst/>
              <a:gdLst>
                <a:gd name="T0" fmla="*/ 12700 w 50"/>
                <a:gd name="T1" fmla="*/ 0 h 12"/>
                <a:gd name="T2" fmla="*/ 31750 w 50"/>
                <a:gd name="T3" fmla="*/ 0 h 12"/>
                <a:gd name="T4" fmla="*/ 50800 w 50"/>
                <a:gd name="T5" fmla="*/ 3440 h 12"/>
                <a:gd name="T6" fmla="*/ 66675 w 50"/>
                <a:gd name="T7" fmla="*/ 6879 h 12"/>
                <a:gd name="T8" fmla="*/ 79375 w 50"/>
                <a:gd name="T9" fmla="*/ 10319 h 12"/>
                <a:gd name="T10" fmla="*/ 73025 w 50"/>
                <a:gd name="T11" fmla="*/ 13758 h 12"/>
                <a:gd name="T12" fmla="*/ 53975 w 50"/>
                <a:gd name="T13" fmla="*/ 13758 h 12"/>
                <a:gd name="T14" fmla="*/ 41275 w 50"/>
                <a:gd name="T15" fmla="*/ 13758 h 12"/>
                <a:gd name="T16" fmla="*/ 25400 w 50"/>
                <a:gd name="T17" fmla="*/ 13758 h 12"/>
                <a:gd name="T18" fmla="*/ 9525 w 50"/>
                <a:gd name="T19" fmla="*/ 20637 h 12"/>
                <a:gd name="T20" fmla="*/ 0 w 50"/>
                <a:gd name="T21" fmla="*/ 17198 h 12"/>
                <a:gd name="T22" fmla="*/ 6350 w 50"/>
                <a:gd name="T23" fmla="*/ 0 h 12"/>
                <a:gd name="T24" fmla="*/ 12700 w 50"/>
                <a:gd name="T25" fmla="*/ 0 h 1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 h="12">
                  <a:moveTo>
                    <a:pt x="8" y="0"/>
                  </a:moveTo>
                  <a:lnTo>
                    <a:pt x="20" y="0"/>
                  </a:lnTo>
                  <a:lnTo>
                    <a:pt x="32" y="2"/>
                  </a:lnTo>
                  <a:lnTo>
                    <a:pt x="42" y="4"/>
                  </a:lnTo>
                  <a:lnTo>
                    <a:pt x="50" y="6"/>
                  </a:lnTo>
                  <a:lnTo>
                    <a:pt x="46" y="8"/>
                  </a:lnTo>
                  <a:lnTo>
                    <a:pt x="34" y="8"/>
                  </a:lnTo>
                  <a:lnTo>
                    <a:pt x="26" y="8"/>
                  </a:lnTo>
                  <a:lnTo>
                    <a:pt x="16" y="8"/>
                  </a:lnTo>
                  <a:lnTo>
                    <a:pt x="6" y="12"/>
                  </a:lnTo>
                  <a:lnTo>
                    <a:pt x="0" y="10"/>
                  </a:lnTo>
                  <a:lnTo>
                    <a:pt x="4" y="0"/>
                  </a:lnTo>
                  <a:lnTo>
                    <a:pt x="8" y="0"/>
                  </a:lnTo>
                  <a:close/>
                </a:path>
              </a:pathLst>
            </a:custGeom>
            <a:solidFill>
              <a:srgbClr val="DBC4AE"/>
            </a:solidFill>
            <a:ln w="7938">
              <a:solidFill>
                <a:schemeClr val="tx1"/>
              </a:solidFill>
              <a:prstDash val="solid"/>
              <a:round/>
              <a:headEnd/>
              <a:tailEnd/>
            </a:ln>
          </p:spPr>
          <p:txBody>
            <a:bodyPr/>
            <a:lstStyle/>
            <a:p>
              <a:endParaRPr lang="en-GB"/>
            </a:p>
          </p:txBody>
        </p:sp>
        <p:sp>
          <p:nvSpPr>
            <p:cNvPr id="2139" name="Freeform 140"/>
            <p:cNvSpPr>
              <a:spLocks/>
            </p:cNvSpPr>
            <p:nvPr/>
          </p:nvSpPr>
          <p:spPr bwMode="auto">
            <a:xfrm>
              <a:off x="3854450" y="3990975"/>
              <a:ext cx="146050" cy="122238"/>
            </a:xfrm>
            <a:custGeom>
              <a:avLst/>
              <a:gdLst>
                <a:gd name="T0" fmla="*/ 3175 w 92"/>
                <a:gd name="T1" fmla="*/ 59372 h 70"/>
                <a:gd name="T2" fmla="*/ 0 w 92"/>
                <a:gd name="T3" fmla="*/ 48895 h 70"/>
                <a:gd name="T4" fmla="*/ 9525 w 92"/>
                <a:gd name="T5" fmla="*/ 34925 h 70"/>
                <a:gd name="T6" fmla="*/ 19050 w 92"/>
                <a:gd name="T7" fmla="*/ 20955 h 70"/>
                <a:gd name="T8" fmla="*/ 22225 w 92"/>
                <a:gd name="T9" fmla="*/ 3492 h 70"/>
                <a:gd name="T10" fmla="*/ 44450 w 92"/>
                <a:gd name="T11" fmla="*/ 0 h 70"/>
                <a:gd name="T12" fmla="*/ 66675 w 92"/>
                <a:gd name="T13" fmla="*/ 0 h 70"/>
                <a:gd name="T14" fmla="*/ 85725 w 92"/>
                <a:gd name="T15" fmla="*/ 10477 h 70"/>
                <a:gd name="T16" fmla="*/ 98425 w 92"/>
                <a:gd name="T17" fmla="*/ 20955 h 70"/>
                <a:gd name="T18" fmla="*/ 111125 w 92"/>
                <a:gd name="T19" fmla="*/ 41910 h 70"/>
                <a:gd name="T20" fmla="*/ 127000 w 92"/>
                <a:gd name="T21" fmla="*/ 55880 h 70"/>
                <a:gd name="T22" fmla="*/ 130175 w 92"/>
                <a:gd name="T23" fmla="*/ 66357 h 70"/>
                <a:gd name="T24" fmla="*/ 133350 w 92"/>
                <a:gd name="T25" fmla="*/ 87312 h 70"/>
                <a:gd name="T26" fmla="*/ 142875 w 92"/>
                <a:gd name="T27" fmla="*/ 101282 h 70"/>
                <a:gd name="T28" fmla="*/ 146050 w 92"/>
                <a:gd name="T29" fmla="*/ 115252 h 70"/>
                <a:gd name="T30" fmla="*/ 146050 w 92"/>
                <a:gd name="T31" fmla="*/ 122237 h 70"/>
                <a:gd name="T32" fmla="*/ 111125 w 92"/>
                <a:gd name="T33" fmla="*/ 118745 h 70"/>
                <a:gd name="T34" fmla="*/ 101600 w 92"/>
                <a:gd name="T35" fmla="*/ 111760 h 70"/>
                <a:gd name="T36" fmla="*/ 92075 w 92"/>
                <a:gd name="T37" fmla="*/ 111760 h 70"/>
                <a:gd name="T38" fmla="*/ 79375 w 92"/>
                <a:gd name="T39" fmla="*/ 111760 h 70"/>
                <a:gd name="T40" fmla="*/ 60325 w 92"/>
                <a:gd name="T41" fmla="*/ 111760 h 70"/>
                <a:gd name="T42" fmla="*/ 50800 w 92"/>
                <a:gd name="T43" fmla="*/ 111760 h 70"/>
                <a:gd name="T44" fmla="*/ 44450 w 92"/>
                <a:gd name="T45" fmla="*/ 118745 h 70"/>
                <a:gd name="T46" fmla="*/ 15875 w 92"/>
                <a:gd name="T47" fmla="*/ 122237 h 70"/>
                <a:gd name="T48" fmla="*/ 15875 w 92"/>
                <a:gd name="T49" fmla="*/ 104775 h 70"/>
                <a:gd name="T50" fmla="*/ 31750 w 92"/>
                <a:gd name="T51" fmla="*/ 97790 h 70"/>
                <a:gd name="T52" fmla="*/ 47625 w 92"/>
                <a:gd name="T53" fmla="*/ 97790 h 70"/>
                <a:gd name="T54" fmla="*/ 60325 w 92"/>
                <a:gd name="T55" fmla="*/ 97790 h 70"/>
                <a:gd name="T56" fmla="*/ 79375 w 92"/>
                <a:gd name="T57" fmla="*/ 97790 h 70"/>
                <a:gd name="T58" fmla="*/ 85725 w 92"/>
                <a:gd name="T59" fmla="*/ 94297 h 70"/>
                <a:gd name="T60" fmla="*/ 63500 w 92"/>
                <a:gd name="T61" fmla="*/ 87312 h 70"/>
                <a:gd name="T62" fmla="*/ 57150 w 92"/>
                <a:gd name="T63" fmla="*/ 87312 h 70"/>
                <a:gd name="T64" fmla="*/ 34925 w 92"/>
                <a:gd name="T65" fmla="*/ 83820 h 70"/>
                <a:gd name="T66" fmla="*/ 19050 w 92"/>
                <a:gd name="T67" fmla="*/ 83820 h 70"/>
                <a:gd name="T68" fmla="*/ 12700 w 92"/>
                <a:gd name="T69" fmla="*/ 83820 h 70"/>
                <a:gd name="T70" fmla="*/ 6350 w 92"/>
                <a:gd name="T71" fmla="*/ 69850 h 70"/>
                <a:gd name="T72" fmla="*/ 3175 w 92"/>
                <a:gd name="T73" fmla="*/ 59372 h 7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2" h="70">
                  <a:moveTo>
                    <a:pt x="2" y="34"/>
                  </a:moveTo>
                  <a:lnTo>
                    <a:pt x="0" y="28"/>
                  </a:lnTo>
                  <a:lnTo>
                    <a:pt x="6" y="20"/>
                  </a:lnTo>
                  <a:lnTo>
                    <a:pt x="12" y="12"/>
                  </a:lnTo>
                  <a:lnTo>
                    <a:pt x="14" y="2"/>
                  </a:lnTo>
                  <a:lnTo>
                    <a:pt x="28" y="0"/>
                  </a:lnTo>
                  <a:lnTo>
                    <a:pt x="42" y="0"/>
                  </a:lnTo>
                  <a:lnTo>
                    <a:pt x="54" y="6"/>
                  </a:lnTo>
                  <a:lnTo>
                    <a:pt x="62" y="12"/>
                  </a:lnTo>
                  <a:lnTo>
                    <a:pt x="70" y="24"/>
                  </a:lnTo>
                  <a:lnTo>
                    <a:pt x="80" y="32"/>
                  </a:lnTo>
                  <a:lnTo>
                    <a:pt x="82" y="38"/>
                  </a:lnTo>
                  <a:lnTo>
                    <a:pt x="84" y="50"/>
                  </a:lnTo>
                  <a:lnTo>
                    <a:pt x="90" y="58"/>
                  </a:lnTo>
                  <a:lnTo>
                    <a:pt x="92" y="66"/>
                  </a:lnTo>
                  <a:lnTo>
                    <a:pt x="92" y="70"/>
                  </a:lnTo>
                  <a:lnTo>
                    <a:pt x="70" y="68"/>
                  </a:lnTo>
                  <a:lnTo>
                    <a:pt x="64" y="64"/>
                  </a:lnTo>
                  <a:lnTo>
                    <a:pt x="58" y="64"/>
                  </a:lnTo>
                  <a:lnTo>
                    <a:pt x="50" y="64"/>
                  </a:lnTo>
                  <a:lnTo>
                    <a:pt x="38" y="64"/>
                  </a:lnTo>
                  <a:lnTo>
                    <a:pt x="32" y="64"/>
                  </a:lnTo>
                  <a:lnTo>
                    <a:pt x="28" y="68"/>
                  </a:lnTo>
                  <a:lnTo>
                    <a:pt x="10" y="70"/>
                  </a:lnTo>
                  <a:lnTo>
                    <a:pt x="10" y="60"/>
                  </a:lnTo>
                  <a:lnTo>
                    <a:pt x="20" y="56"/>
                  </a:lnTo>
                  <a:lnTo>
                    <a:pt x="30" y="56"/>
                  </a:lnTo>
                  <a:lnTo>
                    <a:pt x="38" y="56"/>
                  </a:lnTo>
                  <a:lnTo>
                    <a:pt x="50" y="56"/>
                  </a:lnTo>
                  <a:lnTo>
                    <a:pt x="54" y="54"/>
                  </a:lnTo>
                  <a:lnTo>
                    <a:pt x="40" y="50"/>
                  </a:lnTo>
                  <a:lnTo>
                    <a:pt x="36" y="50"/>
                  </a:lnTo>
                  <a:lnTo>
                    <a:pt x="22" y="48"/>
                  </a:lnTo>
                  <a:lnTo>
                    <a:pt x="12" y="48"/>
                  </a:lnTo>
                  <a:lnTo>
                    <a:pt x="8" y="48"/>
                  </a:lnTo>
                  <a:lnTo>
                    <a:pt x="4" y="40"/>
                  </a:lnTo>
                  <a:lnTo>
                    <a:pt x="2" y="34"/>
                  </a:lnTo>
                  <a:close/>
                </a:path>
              </a:pathLst>
            </a:custGeom>
            <a:solidFill>
              <a:srgbClr val="FFFFFF"/>
            </a:solidFill>
            <a:ln w="7938">
              <a:solidFill>
                <a:schemeClr val="tx1"/>
              </a:solidFill>
              <a:prstDash val="solid"/>
              <a:round/>
              <a:headEnd/>
              <a:tailEnd/>
            </a:ln>
          </p:spPr>
          <p:txBody>
            <a:bodyPr/>
            <a:lstStyle/>
            <a:p>
              <a:endParaRPr lang="en-GB"/>
            </a:p>
          </p:txBody>
        </p:sp>
        <p:sp>
          <p:nvSpPr>
            <p:cNvPr id="2140" name="Freeform 141"/>
            <p:cNvSpPr>
              <a:spLocks/>
            </p:cNvSpPr>
            <p:nvPr/>
          </p:nvSpPr>
          <p:spPr bwMode="auto">
            <a:xfrm>
              <a:off x="4811713" y="2095500"/>
              <a:ext cx="269875" cy="458788"/>
            </a:xfrm>
            <a:custGeom>
              <a:avLst/>
              <a:gdLst>
                <a:gd name="T0" fmla="*/ 168275 w 170"/>
                <a:gd name="T1" fmla="*/ 437774 h 262"/>
                <a:gd name="T2" fmla="*/ 139700 w 170"/>
                <a:gd name="T3" fmla="*/ 437774 h 262"/>
                <a:gd name="T4" fmla="*/ 101600 w 170"/>
                <a:gd name="T5" fmla="*/ 451783 h 262"/>
                <a:gd name="T6" fmla="*/ 63500 w 170"/>
                <a:gd name="T7" fmla="*/ 458787 h 262"/>
                <a:gd name="T8" fmla="*/ 15875 w 170"/>
                <a:gd name="T9" fmla="*/ 430769 h 262"/>
                <a:gd name="T10" fmla="*/ 19050 w 170"/>
                <a:gd name="T11" fmla="*/ 395748 h 262"/>
                <a:gd name="T12" fmla="*/ 9525 w 170"/>
                <a:gd name="T13" fmla="*/ 357223 h 262"/>
                <a:gd name="T14" fmla="*/ 15875 w 170"/>
                <a:gd name="T15" fmla="*/ 329206 h 262"/>
                <a:gd name="T16" fmla="*/ 34925 w 170"/>
                <a:gd name="T17" fmla="*/ 318699 h 262"/>
                <a:gd name="T18" fmla="*/ 44450 w 170"/>
                <a:gd name="T19" fmla="*/ 297686 h 262"/>
                <a:gd name="T20" fmla="*/ 101600 w 170"/>
                <a:gd name="T21" fmla="*/ 248656 h 262"/>
                <a:gd name="T22" fmla="*/ 114300 w 170"/>
                <a:gd name="T23" fmla="*/ 245153 h 262"/>
                <a:gd name="T24" fmla="*/ 111125 w 170"/>
                <a:gd name="T25" fmla="*/ 217136 h 262"/>
                <a:gd name="T26" fmla="*/ 85725 w 170"/>
                <a:gd name="T27" fmla="*/ 203127 h 262"/>
                <a:gd name="T28" fmla="*/ 69850 w 170"/>
                <a:gd name="T29" fmla="*/ 178612 h 262"/>
                <a:gd name="T30" fmla="*/ 79375 w 170"/>
                <a:gd name="T31" fmla="*/ 150594 h 262"/>
                <a:gd name="T32" fmla="*/ 66675 w 170"/>
                <a:gd name="T33" fmla="*/ 143590 h 262"/>
                <a:gd name="T34" fmla="*/ 69850 w 170"/>
                <a:gd name="T35" fmla="*/ 108568 h 262"/>
                <a:gd name="T36" fmla="*/ 53975 w 170"/>
                <a:gd name="T37" fmla="*/ 84053 h 262"/>
                <a:gd name="T38" fmla="*/ 31750 w 170"/>
                <a:gd name="T39" fmla="*/ 84053 h 262"/>
                <a:gd name="T40" fmla="*/ 0 w 170"/>
                <a:gd name="T41" fmla="*/ 52533 h 262"/>
                <a:gd name="T42" fmla="*/ 15875 w 170"/>
                <a:gd name="T43" fmla="*/ 38524 h 262"/>
                <a:gd name="T44" fmla="*/ 38100 w 170"/>
                <a:gd name="T45" fmla="*/ 66542 h 262"/>
                <a:gd name="T46" fmla="*/ 104775 w 170"/>
                <a:gd name="T47" fmla="*/ 73546 h 262"/>
                <a:gd name="T48" fmla="*/ 120650 w 170"/>
                <a:gd name="T49" fmla="*/ 56035 h 262"/>
                <a:gd name="T50" fmla="*/ 133350 w 170"/>
                <a:gd name="T51" fmla="*/ 21013 h 262"/>
                <a:gd name="T52" fmla="*/ 165100 w 170"/>
                <a:gd name="T53" fmla="*/ 0 h 262"/>
                <a:gd name="T54" fmla="*/ 200025 w 170"/>
                <a:gd name="T55" fmla="*/ 14009 h 262"/>
                <a:gd name="T56" fmla="*/ 215900 w 170"/>
                <a:gd name="T57" fmla="*/ 38524 h 262"/>
                <a:gd name="T58" fmla="*/ 200025 w 170"/>
                <a:gd name="T59" fmla="*/ 56035 h 262"/>
                <a:gd name="T60" fmla="*/ 193675 w 170"/>
                <a:gd name="T61" fmla="*/ 94559 h 262"/>
                <a:gd name="T62" fmla="*/ 231775 w 170"/>
                <a:gd name="T63" fmla="*/ 119074 h 262"/>
                <a:gd name="T64" fmla="*/ 206375 w 170"/>
                <a:gd name="T65" fmla="*/ 147092 h 262"/>
                <a:gd name="T66" fmla="*/ 222250 w 170"/>
                <a:gd name="T67" fmla="*/ 178612 h 262"/>
                <a:gd name="T68" fmla="*/ 231775 w 170"/>
                <a:gd name="T69" fmla="*/ 206629 h 262"/>
                <a:gd name="T70" fmla="*/ 219075 w 170"/>
                <a:gd name="T71" fmla="*/ 241651 h 262"/>
                <a:gd name="T72" fmla="*/ 234950 w 170"/>
                <a:gd name="T73" fmla="*/ 259162 h 262"/>
                <a:gd name="T74" fmla="*/ 247650 w 170"/>
                <a:gd name="T75" fmla="*/ 283677 h 262"/>
                <a:gd name="T76" fmla="*/ 231775 w 170"/>
                <a:gd name="T77" fmla="*/ 301188 h 262"/>
                <a:gd name="T78" fmla="*/ 269875 w 170"/>
                <a:gd name="T79" fmla="*/ 332708 h 262"/>
                <a:gd name="T80" fmla="*/ 257175 w 170"/>
                <a:gd name="T81" fmla="*/ 357223 h 262"/>
                <a:gd name="T82" fmla="*/ 215900 w 170"/>
                <a:gd name="T83" fmla="*/ 399250 h 262"/>
                <a:gd name="T84" fmla="*/ 168275 w 170"/>
                <a:gd name="T85" fmla="*/ 437774 h 26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70" h="262">
                  <a:moveTo>
                    <a:pt x="106" y="250"/>
                  </a:moveTo>
                  <a:lnTo>
                    <a:pt x="88" y="250"/>
                  </a:lnTo>
                  <a:lnTo>
                    <a:pt x="64" y="258"/>
                  </a:lnTo>
                  <a:lnTo>
                    <a:pt x="40" y="262"/>
                  </a:lnTo>
                  <a:lnTo>
                    <a:pt x="10" y="246"/>
                  </a:lnTo>
                  <a:lnTo>
                    <a:pt x="12" y="226"/>
                  </a:lnTo>
                  <a:lnTo>
                    <a:pt x="6" y="204"/>
                  </a:lnTo>
                  <a:lnTo>
                    <a:pt x="10" y="188"/>
                  </a:lnTo>
                  <a:lnTo>
                    <a:pt x="22" y="182"/>
                  </a:lnTo>
                  <a:lnTo>
                    <a:pt x="28" y="170"/>
                  </a:lnTo>
                  <a:lnTo>
                    <a:pt x="64" y="142"/>
                  </a:lnTo>
                  <a:lnTo>
                    <a:pt x="72" y="140"/>
                  </a:lnTo>
                  <a:lnTo>
                    <a:pt x="70" y="124"/>
                  </a:lnTo>
                  <a:lnTo>
                    <a:pt x="54" y="116"/>
                  </a:lnTo>
                  <a:lnTo>
                    <a:pt x="44" y="102"/>
                  </a:lnTo>
                  <a:lnTo>
                    <a:pt x="50" y="86"/>
                  </a:lnTo>
                  <a:lnTo>
                    <a:pt x="42" y="82"/>
                  </a:lnTo>
                  <a:lnTo>
                    <a:pt x="44" y="62"/>
                  </a:lnTo>
                  <a:lnTo>
                    <a:pt x="34" y="48"/>
                  </a:lnTo>
                  <a:lnTo>
                    <a:pt x="20" y="48"/>
                  </a:lnTo>
                  <a:lnTo>
                    <a:pt x="0" y="30"/>
                  </a:lnTo>
                  <a:lnTo>
                    <a:pt x="10" y="22"/>
                  </a:lnTo>
                  <a:lnTo>
                    <a:pt x="24" y="38"/>
                  </a:lnTo>
                  <a:lnTo>
                    <a:pt x="66" y="42"/>
                  </a:lnTo>
                  <a:lnTo>
                    <a:pt x="76" y="32"/>
                  </a:lnTo>
                  <a:lnTo>
                    <a:pt x="84" y="12"/>
                  </a:lnTo>
                  <a:lnTo>
                    <a:pt x="104" y="0"/>
                  </a:lnTo>
                  <a:lnTo>
                    <a:pt x="126" y="8"/>
                  </a:lnTo>
                  <a:lnTo>
                    <a:pt x="136" y="22"/>
                  </a:lnTo>
                  <a:lnTo>
                    <a:pt x="126" y="32"/>
                  </a:lnTo>
                  <a:lnTo>
                    <a:pt x="122" y="54"/>
                  </a:lnTo>
                  <a:lnTo>
                    <a:pt x="146" y="68"/>
                  </a:lnTo>
                  <a:lnTo>
                    <a:pt x="130" y="84"/>
                  </a:lnTo>
                  <a:lnTo>
                    <a:pt x="140" y="102"/>
                  </a:lnTo>
                  <a:lnTo>
                    <a:pt x="146" y="118"/>
                  </a:lnTo>
                  <a:lnTo>
                    <a:pt x="138" y="138"/>
                  </a:lnTo>
                  <a:lnTo>
                    <a:pt x="148" y="148"/>
                  </a:lnTo>
                  <a:lnTo>
                    <a:pt x="156" y="162"/>
                  </a:lnTo>
                  <a:lnTo>
                    <a:pt x="146" y="172"/>
                  </a:lnTo>
                  <a:lnTo>
                    <a:pt x="170" y="190"/>
                  </a:lnTo>
                  <a:lnTo>
                    <a:pt x="162" y="204"/>
                  </a:lnTo>
                  <a:lnTo>
                    <a:pt x="136" y="228"/>
                  </a:lnTo>
                  <a:lnTo>
                    <a:pt x="106" y="250"/>
                  </a:lnTo>
                  <a:close/>
                </a:path>
              </a:pathLst>
            </a:custGeom>
            <a:solidFill>
              <a:srgbClr val="DDF53D"/>
            </a:solidFill>
            <a:ln w="7938">
              <a:solidFill>
                <a:schemeClr val="tx1"/>
              </a:solidFill>
              <a:prstDash val="solid"/>
              <a:round/>
              <a:headEnd/>
              <a:tailEnd/>
            </a:ln>
          </p:spPr>
          <p:txBody>
            <a:bodyPr/>
            <a:lstStyle/>
            <a:p>
              <a:endParaRPr lang="en-GB"/>
            </a:p>
          </p:txBody>
        </p:sp>
        <p:sp>
          <p:nvSpPr>
            <p:cNvPr id="2141" name="Freeform 142"/>
            <p:cNvSpPr>
              <a:spLocks/>
            </p:cNvSpPr>
            <p:nvPr/>
          </p:nvSpPr>
          <p:spPr bwMode="auto">
            <a:xfrm>
              <a:off x="4565650" y="2147888"/>
              <a:ext cx="331788" cy="592137"/>
            </a:xfrm>
            <a:custGeom>
              <a:avLst/>
              <a:gdLst>
                <a:gd name="T0" fmla="*/ 265113 w 209"/>
                <a:gd name="T1" fmla="*/ 17519 h 338"/>
                <a:gd name="T2" fmla="*/ 300038 w 209"/>
                <a:gd name="T3" fmla="*/ 31534 h 338"/>
                <a:gd name="T4" fmla="*/ 315913 w 209"/>
                <a:gd name="T5" fmla="*/ 70075 h 338"/>
                <a:gd name="T6" fmla="*/ 325438 w 209"/>
                <a:gd name="T7" fmla="*/ 98106 h 338"/>
                <a:gd name="T8" fmla="*/ 331788 w 209"/>
                <a:gd name="T9" fmla="*/ 150662 h 338"/>
                <a:gd name="T10" fmla="*/ 287338 w 209"/>
                <a:gd name="T11" fmla="*/ 157670 h 338"/>
                <a:gd name="T12" fmla="*/ 255588 w 209"/>
                <a:gd name="T13" fmla="*/ 199715 h 338"/>
                <a:gd name="T14" fmla="*/ 242888 w 209"/>
                <a:gd name="T15" fmla="*/ 241760 h 338"/>
                <a:gd name="T16" fmla="*/ 192088 w 209"/>
                <a:gd name="T17" fmla="*/ 266286 h 338"/>
                <a:gd name="T18" fmla="*/ 163513 w 209"/>
                <a:gd name="T19" fmla="*/ 311835 h 338"/>
                <a:gd name="T20" fmla="*/ 160338 w 209"/>
                <a:gd name="T21" fmla="*/ 378407 h 338"/>
                <a:gd name="T22" fmla="*/ 198438 w 209"/>
                <a:gd name="T23" fmla="*/ 413445 h 338"/>
                <a:gd name="T24" fmla="*/ 176213 w 209"/>
                <a:gd name="T25" fmla="*/ 448482 h 338"/>
                <a:gd name="T26" fmla="*/ 144463 w 209"/>
                <a:gd name="T27" fmla="*/ 487024 h 338"/>
                <a:gd name="T28" fmla="*/ 138113 w 209"/>
                <a:gd name="T29" fmla="*/ 532573 h 338"/>
                <a:gd name="T30" fmla="*/ 109538 w 209"/>
                <a:gd name="T31" fmla="*/ 564107 h 338"/>
                <a:gd name="T32" fmla="*/ 80963 w 209"/>
                <a:gd name="T33" fmla="*/ 588633 h 338"/>
                <a:gd name="T34" fmla="*/ 52388 w 209"/>
                <a:gd name="T35" fmla="*/ 567611 h 338"/>
                <a:gd name="T36" fmla="*/ 46038 w 209"/>
                <a:gd name="T37" fmla="*/ 539580 h 338"/>
                <a:gd name="T38" fmla="*/ 17463 w 209"/>
                <a:gd name="T39" fmla="*/ 480016 h 338"/>
                <a:gd name="T40" fmla="*/ 26988 w 209"/>
                <a:gd name="T41" fmla="*/ 441475 h 338"/>
                <a:gd name="T42" fmla="*/ 39688 w 209"/>
                <a:gd name="T43" fmla="*/ 399430 h 338"/>
                <a:gd name="T44" fmla="*/ 26988 w 209"/>
                <a:gd name="T45" fmla="*/ 364392 h 338"/>
                <a:gd name="T46" fmla="*/ 46038 w 209"/>
                <a:gd name="T47" fmla="*/ 339866 h 338"/>
                <a:gd name="T48" fmla="*/ 26988 w 209"/>
                <a:gd name="T49" fmla="*/ 294317 h 338"/>
                <a:gd name="T50" fmla="*/ 52388 w 209"/>
                <a:gd name="T51" fmla="*/ 234753 h 338"/>
                <a:gd name="T52" fmla="*/ 84138 w 209"/>
                <a:gd name="T53" fmla="*/ 217234 h 338"/>
                <a:gd name="T54" fmla="*/ 90488 w 209"/>
                <a:gd name="T55" fmla="*/ 164677 h 338"/>
                <a:gd name="T56" fmla="*/ 115888 w 209"/>
                <a:gd name="T57" fmla="*/ 133143 h 338"/>
                <a:gd name="T58" fmla="*/ 138113 w 209"/>
                <a:gd name="T59" fmla="*/ 94602 h 338"/>
                <a:gd name="T60" fmla="*/ 157163 w 209"/>
                <a:gd name="T61" fmla="*/ 45549 h 338"/>
                <a:gd name="T62" fmla="*/ 185738 w 209"/>
                <a:gd name="T63" fmla="*/ 21023 h 338"/>
                <a:gd name="T64" fmla="*/ 207963 w 209"/>
                <a:gd name="T65" fmla="*/ 31534 h 338"/>
                <a:gd name="T66" fmla="*/ 230188 w 209"/>
                <a:gd name="T67" fmla="*/ 3504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09" h="338">
                  <a:moveTo>
                    <a:pt x="155" y="0"/>
                  </a:moveTo>
                  <a:lnTo>
                    <a:pt x="167" y="10"/>
                  </a:lnTo>
                  <a:lnTo>
                    <a:pt x="175" y="18"/>
                  </a:lnTo>
                  <a:lnTo>
                    <a:pt x="189" y="18"/>
                  </a:lnTo>
                  <a:lnTo>
                    <a:pt x="199" y="32"/>
                  </a:lnTo>
                  <a:lnTo>
                    <a:pt x="199" y="40"/>
                  </a:lnTo>
                  <a:lnTo>
                    <a:pt x="197" y="52"/>
                  </a:lnTo>
                  <a:lnTo>
                    <a:pt x="205" y="56"/>
                  </a:lnTo>
                  <a:lnTo>
                    <a:pt x="199" y="72"/>
                  </a:lnTo>
                  <a:lnTo>
                    <a:pt x="209" y="86"/>
                  </a:lnTo>
                  <a:lnTo>
                    <a:pt x="191" y="88"/>
                  </a:lnTo>
                  <a:lnTo>
                    <a:pt x="181" y="90"/>
                  </a:lnTo>
                  <a:lnTo>
                    <a:pt x="167" y="100"/>
                  </a:lnTo>
                  <a:lnTo>
                    <a:pt x="161" y="114"/>
                  </a:lnTo>
                  <a:lnTo>
                    <a:pt x="165" y="124"/>
                  </a:lnTo>
                  <a:lnTo>
                    <a:pt x="153" y="138"/>
                  </a:lnTo>
                  <a:lnTo>
                    <a:pt x="137" y="150"/>
                  </a:lnTo>
                  <a:lnTo>
                    <a:pt x="121" y="152"/>
                  </a:lnTo>
                  <a:lnTo>
                    <a:pt x="111" y="166"/>
                  </a:lnTo>
                  <a:lnTo>
                    <a:pt x="103" y="178"/>
                  </a:lnTo>
                  <a:lnTo>
                    <a:pt x="99" y="194"/>
                  </a:lnTo>
                  <a:lnTo>
                    <a:pt x="101" y="216"/>
                  </a:lnTo>
                  <a:lnTo>
                    <a:pt x="115" y="222"/>
                  </a:lnTo>
                  <a:lnTo>
                    <a:pt x="125" y="236"/>
                  </a:lnTo>
                  <a:lnTo>
                    <a:pt x="123" y="248"/>
                  </a:lnTo>
                  <a:lnTo>
                    <a:pt x="111" y="256"/>
                  </a:lnTo>
                  <a:lnTo>
                    <a:pt x="93" y="266"/>
                  </a:lnTo>
                  <a:lnTo>
                    <a:pt x="91" y="278"/>
                  </a:lnTo>
                  <a:lnTo>
                    <a:pt x="91" y="292"/>
                  </a:lnTo>
                  <a:lnTo>
                    <a:pt x="87" y="304"/>
                  </a:lnTo>
                  <a:lnTo>
                    <a:pt x="81" y="316"/>
                  </a:lnTo>
                  <a:lnTo>
                    <a:pt x="69" y="322"/>
                  </a:lnTo>
                  <a:lnTo>
                    <a:pt x="55" y="324"/>
                  </a:lnTo>
                  <a:lnTo>
                    <a:pt x="51" y="336"/>
                  </a:lnTo>
                  <a:lnTo>
                    <a:pt x="37" y="338"/>
                  </a:lnTo>
                  <a:lnTo>
                    <a:pt x="33" y="324"/>
                  </a:lnTo>
                  <a:lnTo>
                    <a:pt x="29" y="316"/>
                  </a:lnTo>
                  <a:lnTo>
                    <a:pt x="29" y="308"/>
                  </a:lnTo>
                  <a:lnTo>
                    <a:pt x="17" y="290"/>
                  </a:lnTo>
                  <a:lnTo>
                    <a:pt x="11" y="274"/>
                  </a:lnTo>
                  <a:lnTo>
                    <a:pt x="0" y="254"/>
                  </a:lnTo>
                  <a:lnTo>
                    <a:pt x="17" y="252"/>
                  </a:lnTo>
                  <a:lnTo>
                    <a:pt x="17" y="236"/>
                  </a:lnTo>
                  <a:lnTo>
                    <a:pt x="25" y="228"/>
                  </a:lnTo>
                  <a:lnTo>
                    <a:pt x="29" y="216"/>
                  </a:lnTo>
                  <a:lnTo>
                    <a:pt x="17" y="208"/>
                  </a:lnTo>
                  <a:lnTo>
                    <a:pt x="31" y="206"/>
                  </a:lnTo>
                  <a:lnTo>
                    <a:pt x="29" y="194"/>
                  </a:lnTo>
                  <a:lnTo>
                    <a:pt x="17" y="188"/>
                  </a:lnTo>
                  <a:lnTo>
                    <a:pt x="17" y="168"/>
                  </a:lnTo>
                  <a:lnTo>
                    <a:pt x="17" y="138"/>
                  </a:lnTo>
                  <a:lnTo>
                    <a:pt x="33" y="134"/>
                  </a:lnTo>
                  <a:lnTo>
                    <a:pt x="49" y="128"/>
                  </a:lnTo>
                  <a:lnTo>
                    <a:pt x="53" y="124"/>
                  </a:lnTo>
                  <a:lnTo>
                    <a:pt x="47" y="110"/>
                  </a:lnTo>
                  <a:lnTo>
                    <a:pt x="57" y="94"/>
                  </a:lnTo>
                  <a:lnTo>
                    <a:pt x="59" y="80"/>
                  </a:lnTo>
                  <a:lnTo>
                    <a:pt x="73" y="76"/>
                  </a:lnTo>
                  <a:lnTo>
                    <a:pt x="75" y="64"/>
                  </a:lnTo>
                  <a:lnTo>
                    <a:pt x="87" y="54"/>
                  </a:lnTo>
                  <a:lnTo>
                    <a:pt x="87" y="42"/>
                  </a:lnTo>
                  <a:lnTo>
                    <a:pt x="99" y="26"/>
                  </a:lnTo>
                  <a:lnTo>
                    <a:pt x="117" y="24"/>
                  </a:lnTo>
                  <a:lnTo>
                    <a:pt x="117" y="12"/>
                  </a:lnTo>
                  <a:lnTo>
                    <a:pt x="131" y="10"/>
                  </a:lnTo>
                  <a:lnTo>
                    <a:pt x="131" y="18"/>
                  </a:lnTo>
                  <a:lnTo>
                    <a:pt x="145" y="18"/>
                  </a:lnTo>
                  <a:lnTo>
                    <a:pt x="145" y="2"/>
                  </a:lnTo>
                  <a:lnTo>
                    <a:pt x="155" y="0"/>
                  </a:lnTo>
                  <a:close/>
                </a:path>
              </a:pathLst>
            </a:custGeom>
            <a:solidFill>
              <a:srgbClr val="DDF53D"/>
            </a:solidFill>
            <a:ln w="7938">
              <a:solidFill>
                <a:schemeClr val="tx1"/>
              </a:solidFill>
              <a:prstDash val="solid"/>
              <a:round/>
              <a:headEnd/>
              <a:tailEnd/>
            </a:ln>
          </p:spPr>
          <p:txBody>
            <a:bodyPr/>
            <a:lstStyle/>
            <a:p>
              <a:endParaRPr lang="en-GB"/>
            </a:p>
          </p:txBody>
        </p:sp>
        <p:sp>
          <p:nvSpPr>
            <p:cNvPr id="2142" name="Freeform 143"/>
            <p:cNvSpPr>
              <a:spLocks/>
            </p:cNvSpPr>
            <p:nvPr/>
          </p:nvSpPr>
          <p:spPr bwMode="auto">
            <a:xfrm>
              <a:off x="4413250" y="2043113"/>
              <a:ext cx="652463" cy="592137"/>
            </a:xfrm>
            <a:custGeom>
              <a:avLst/>
              <a:gdLst>
                <a:gd name="T0" fmla="*/ 146050 w 411"/>
                <a:gd name="T1" fmla="*/ 543084 h 338"/>
                <a:gd name="T2" fmla="*/ 130175 w 411"/>
                <a:gd name="T3" fmla="*/ 546588 h 338"/>
                <a:gd name="T4" fmla="*/ 98425 w 411"/>
                <a:gd name="T5" fmla="*/ 574618 h 338"/>
                <a:gd name="T6" fmla="*/ 38100 w 411"/>
                <a:gd name="T7" fmla="*/ 585129 h 338"/>
                <a:gd name="T8" fmla="*/ 15875 w 411"/>
                <a:gd name="T9" fmla="*/ 553596 h 338"/>
                <a:gd name="T10" fmla="*/ 25400 w 411"/>
                <a:gd name="T11" fmla="*/ 529069 h 338"/>
                <a:gd name="T12" fmla="*/ 6350 w 411"/>
                <a:gd name="T13" fmla="*/ 518558 h 338"/>
                <a:gd name="T14" fmla="*/ 12700 w 411"/>
                <a:gd name="T15" fmla="*/ 490528 h 338"/>
                <a:gd name="T16" fmla="*/ 0 w 411"/>
                <a:gd name="T17" fmla="*/ 437971 h 338"/>
                <a:gd name="T18" fmla="*/ 41275 w 411"/>
                <a:gd name="T19" fmla="*/ 402933 h 338"/>
                <a:gd name="T20" fmla="*/ 88900 w 411"/>
                <a:gd name="T21" fmla="*/ 385415 h 338"/>
                <a:gd name="T22" fmla="*/ 111125 w 411"/>
                <a:gd name="T23" fmla="*/ 364392 h 338"/>
                <a:gd name="T24" fmla="*/ 155575 w 411"/>
                <a:gd name="T25" fmla="*/ 353881 h 338"/>
                <a:gd name="T26" fmla="*/ 133350 w 411"/>
                <a:gd name="T27" fmla="*/ 357384 h 338"/>
                <a:gd name="T28" fmla="*/ 146050 w 411"/>
                <a:gd name="T29" fmla="*/ 322347 h 338"/>
                <a:gd name="T30" fmla="*/ 179388 w 411"/>
                <a:gd name="T31" fmla="*/ 287309 h 338"/>
                <a:gd name="T32" fmla="*/ 217488 w 411"/>
                <a:gd name="T33" fmla="*/ 234753 h 338"/>
                <a:gd name="T34" fmla="*/ 249238 w 411"/>
                <a:gd name="T35" fmla="*/ 185700 h 338"/>
                <a:gd name="T36" fmla="*/ 277813 w 411"/>
                <a:gd name="T37" fmla="*/ 150662 h 338"/>
                <a:gd name="T38" fmla="*/ 293688 w 411"/>
                <a:gd name="T39" fmla="*/ 126136 h 338"/>
                <a:gd name="T40" fmla="*/ 258763 w 411"/>
                <a:gd name="T41" fmla="*/ 136647 h 338"/>
                <a:gd name="T42" fmla="*/ 261938 w 411"/>
                <a:gd name="T43" fmla="*/ 108617 h 338"/>
                <a:gd name="T44" fmla="*/ 290513 w 411"/>
                <a:gd name="T45" fmla="*/ 112121 h 338"/>
                <a:gd name="T46" fmla="*/ 322263 w 411"/>
                <a:gd name="T47" fmla="*/ 105113 h 338"/>
                <a:gd name="T48" fmla="*/ 315913 w 411"/>
                <a:gd name="T49" fmla="*/ 77083 h 338"/>
                <a:gd name="T50" fmla="*/ 357188 w 411"/>
                <a:gd name="T51" fmla="*/ 52557 h 338"/>
                <a:gd name="T52" fmla="*/ 385763 w 411"/>
                <a:gd name="T53" fmla="*/ 70075 h 338"/>
                <a:gd name="T54" fmla="*/ 423863 w 411"/>
                <a:gd name="T55" fmla="*/ 66572 h 338"/>
                <a:gd name="T56" fmla="*/ 452438 w 411"/>
                <a:gd name="T57" fmla="*/ 42045 h 338"/>
                <a:gd name="T58" fmla="*/ 461963 w 411"/>
                <a:gd name="T59" fmla="*/ 63068 h 338"/>
                <a:gd name="T60" fmla="*/ 490538 w 411"/>
                <a:gd name="T61" fmla="*/ 28030 h 338"/>
                <a:gd name="T62" fmla="*/ 534988 w 411"/>
                <a:gd name="T63" fmla="*/ 7008 h 338"/>
                <a:gd name="T64" fmla="*/ 506413 w 411"/>
                <a:gd name="T65" fmla="*/ 56060 h 338"/>
                <a:gd name="T66" fmla="*/ 544513 w 411"/>
                <a:gd name="T67" fmla="*/ 38541 h 338"/>
                <a:gd name="T68" fmla="*/ 592138 w 411"/>
                <a:gd name="T69" fmla="*/ 10511 h 338"/>
                <a:gd name="T70" fmla="*/ 614363 w 411"/>
                <a:gd name="T71" fmla="*/ 17519 h 338"/>
                <a:gd name="T72" fmla="*/ 636588 w 411"/>
                <a:gd name="T73" fmla="*/ 56060 h 338"/>
                <a:gd name="T74" fmla="*/ 630238 w 411"/>
                <a:gd name="T75" fmla="*/ 77083 h 338"/>
                <a:gd name="T76" fmla="*/ 614363 w 411"/>
                <a:gd name="T77" fmla="*/ 91098 h 338"/>
                <a:gd name="T78" fmla="*/ 563563 w 411"/>
                <a:gd name="T79" fmla="*/ 52557 h 338"/>
                <a:gd name="T80" fmla="*/ 528638 w 411"/>
                <a:gd name="T81" fmla="*/ 77083 h 338"/>
                <a:gd name="T82" fmla="*/ 503238 w 411"/>
                <a:gd name="T83" fmla="*/ 126136 h 338"/>
                <a:gd name="T84" fmla="*/ 436563 w 411"/>
                <a:gd name="T85" fmla="*/ 119128 h 338"/>
                <a:gd name="T86" fmla="*/ 414338 w 411"/>
                <a:gd name="T87" fmla="*/ 91098 h 338"/>
                <a:gd name="T88" fmla="*/ 382588 w 411"/>
                <a:gd name="T89" fmla="*/ 108617 h 338"/>
                <a:gd name="T90" fmla="*/ 360363 w 411"/>
                <a:gd name="T91" fmla="*/ 136647 h 338"/>
                <a:gd name="T92" fmla="*/ 338138 w 411"/>
                <a:gd name="T93" fmla="*/ 126136 h 338"/>
                <a:gd name="T94" fmla="*/ 309563 w 411"/>
                <a:gd name="T95" fmla="*/ 150662 h 338"/>
                <a:gd name="T96" fmla="*/ 290513 w 411"/>
                <a:gd name="T97" fmla="*/ 199715 h 338"/>
                <a:gd name="T98" fmla="*/ 268288 w 411"/>
                <a:gd name="T99" fmla="*/ 238256 h 338"/>
                <a:gd name="T100" fmla="*/ 242888 w 411"/>
                <a:gd name="T101" fmla="*/ 269790 h 338"/>
                <a:gd name="T102" fmla="*/ 236538 w 411"/>
                <a:gd name="T103" fmla="*/ 322347 h 338"/>
                <a:gd name="T104" fmla="*/ 179388 w 411"/>
                <a:gd name="T105" fmla="*/ 346873 h 338"/>
                <a:gd name="T106" fmla="*/ 198438 w 411"/>
                <a:gd name="T107" fmla="*/ 444979 h 338"/>
                <a:gd name="T108" fmla="*/ 179388 w 411"/>
                <a:gd name="T109" fmla="*/ 469505 h 338"/>
                <a:gd name="T110" fmla="*/ 192088 w 411"/>
                <a:gd name="T111" fmla="*/ 504543 h 338"/>
                <a:gd name="T112" fmla="*/ 179388 w 411"/>
                <a:gd name="T113" fmla="*/ 546588 h 33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411" h="338">
                  <a:moveTo>
                    <a:pt x="96" y="314"/>
                  </a:moveTo>
                  <a:lnTo>
                    <a:pt x="92" y="310"/>
                  </a:lnTo>
                  <a:lnTo>
                    <a:pt x="88" y="300"/>
                  </a:lnTo>
                  <a:lnTo>
                    <a:pt x="82" y="312"/>
                  </a:lnTo>
                  <a:lnTo>
                    <a:pt x="74" y="316"/>
                  </a:lnTo>
                  <a:lnTo>
                    <a:pt x="62" y="328"/>
                  </a:lnTo>
                  <a:lnTo>
                    <a:pt x="42" y="338"/>
                  </a:lnTo>
                  <a:lnTo>
                    <a:pt x="24" y="334"/>
                  </a:lnTo>
                  <a:lnTo>
                    <a:pt x="12" y="324"/>
                  </a:lnTo>
                  <a:lnTo>
                    <a:pt x="10" y="316"/>
                  </a:lnTo>
                  <a:lnTo>
                    <a:pt x="18" y="306"/>
                  </a:lnTo>
                  <a:lnTo>
                    <a:pt x="16" y="302"/>
                  </a:lnTo>
                  <a:lnTo>
                    <a:pt x="6" y="304"/>
                  </a:lnTo>
                  <a:lnTo>
                    <a:pt x="4" y="296"/>
                  </a:lnTo>
                  <a:lnTo>
                    <a:pt x="18" y="286"/>
                  </a:lnTo>
                  <a:lnTo>
                    <a:pt x="8" y="280"/>
                  </a:lnTo>
                  <a:lnTo>
                    <a:pt x="4" y="272"/>
                  </a:lnTo>
                  <a:lnTo>
                    <a:pt x="0" y="250"/>
                  </a:lnTo>
                  <a:lnTo>
                    <a:pt x="4" y="240"/>
                  </a:lnTo>
                  <a:lnTo>
                    <a:pt x="26" y="230"/>
                  </a:lnTo>
                  <a:lnTo>
                    <a:pt x="42" y="226"/>
                  </a:lnTo>
                  <a:lnTo>
                    <a:pt x="56" y="220"/>
                  </a:lnTo>
                  <a:lnTo>
                    <a:pt x="62" y="208"/>
                  </a:lnTo>
                  <a:lnTo>
                    <a:pt x="70" y="208"/>
                  </a:lnTo>
                  <a:lnTo>
                    <a:pt x="84" y="210"/>
                  </a:lnTo>
                  <a:lnTo>
                    <a:pt x="98" y="202"/>
                  </a:lnTo>
                  <a:lnTo>
                    <a:pt x="94" y="194"/>
                  </a:lnTo>
                  <a:lnTo>
                    <a:pt x="84" y="204"/>
                  </a:lnTo>
                  <a:lnTo>
                    <a:pt x="74" y="202"/>
                  </a:lnTo>
                  <a:lnTo>
                    <a:pt x="92" y="184"/>
                  </a:lnTo>
                  <a:lnTo>
                    <a:pt x="103" y="178"/>
                  </a:lnTo>
                  <a:lnTo>
                    <a:pt x="113" y="164"/>
                  </a:lnTo>
                  <a:lnTo>
                    <a:pt x="127" y="140"/>
                  </a:lnTo>
                  <a:lnTo>
                    <a:pt x="137" y="134"/>
                  </a:lnTo>
                  <a:lnTo>
                    <a:pt x="137" y="122"/>
                  </a:lnTo>
                  <a:lnTo>
                    <a:pt x="157" y="106"/>
                  </a:lnTo>
                  <a:lnTo>
                    <a:pt x="167" y="100"/>
                  </a:lnTo>
                  <a:lnTo>
                    <a:pt x="175" y="86"/>
                  </a:lnTo>
                  <a:lnTo>
                    <a:pt x="183" y="86"/>
                  </a:lnTo>
                  <a:lnTo>
                    <a:pt x="185" y="72"/>
                  </a:lnTo>
                  <a:lnTo>
                    <a:pt x="175" y="78"/>
                  </a:lnTo>
                  <a:lnTo>
                    <a:pt x="163" y="78"/>
                  </a:lnTo>
                  <a:lnTo>
                    <a:pt x="161" y="72"/>
                  </a:lnTo>
                  <a:lnTo>
                    <a:pt x="165" y="62"/>
                  </a:lnTo>
                  <a:lnTo>
                    <a:pt x="175" y="56"/>
                  </a:lnTo>
                  <a:lnTo>
                    <a:pt x="183" y="64"/>
                  </a:lnTo>
                  <a:lnTo>
                    <a:pt x="201" y="68"/>
                  </a:lnTo>
                  <a:lnTo>
                    <a:pt x="203" y="60"/>
                  </a:lnTo>
                  <a:lnTo>
                    <a:pt x="193" y="54"/>
                  </a:lnTo>
                  <a:lnTo>
                    <a:pt x="199" y="44"/>
                  </a:lnTo>
                  <a:lnTo>
                    <a:pt x="217" y="48"/>
                  </a:lnTo>
                  <a:lnTo>
                    <a:pt x="225" y="30"/>
                  </a:lnTo>
                  <a:lnTo>
                    <a:pt x="237" y="30"/>
                  </a:lnTo>
                  <a:lnTo>
                    <a:pt x="243" y="40"/>
                  </a:lnTo>
                  <a:lnTo>
                    <a:pt x="257" y="32"/>
                  </a:lnTo>
                  <a:lnTo>
                    <a:pt x="267" y="38"/>
                  </a:lnTo>
                  <a:lnTo>
                    <a:pt x="273" y="26"/>
                  </a:lnTo>
                  <a:lnTo>
                    <a:pt x="285" y="24"/>
                  </a:lnTo>
                  <a:lnTo>
                    <a:pt x="285" y="34"/>
                  </a:lnTo>
                  <a:lnTo>
                    <a:pt x="291" y="36"/>
                  </a:lnTo>
                  <a:lnTo>
                    <a:pt x="295" y="16"/>
                  </a:lnTo>
                  <a:lnTo>
                    <a:pt x="309" y="16"/>
                  </a:lnTo>
                  <a:lnTo>
                    <a:pt x="329" y="0"/>
                  </a:lnTo>
                  <a:lnTo>
                    <a:pt x="337" y="4"/>
                  </a:lnTo>
                  <a:lnTo>
                    <a:pt x="319" y="22"/>
                  </a:lnTo>
                  <a:lnTo>
                    <a:pt x="319" y="32"/>
                  </a:lnTo>
                  <a:lnTo>
                    <a:pt x="343" y="10"/>
                  </a:lnTo>
                  <a:lnTo>
                    <a:pt x="343" y="22"/>
                  </a:lnTo>
                  <a:lnTo>
                    <a:pt x="359" y="4"/>
                  </a:lnTo>
                  <a:lnTo>
                    <a:pt x="373" y="6"/>
                  </a:lnTo>
                  <a:lnTo>
                    <a:pt x="369" y="20"/>
                  </a:lnTo>
                  <a:lnTo>
                    <a:pt x="387" y="10"/>
                  </a:lnTo>
                  <a:lnTo>
                    <a:pt x="411" y="20"/>
                  </a:lnTo>
                  <a:lnTo>
                    <a:pt x="401" y="32"/>
                  </a:lnTo>
                  <a:lnTo>
                    <a:pt x="381" y="30"/>
                  </a:lnTo>
                  <a:lnTo>
                    <a:pt x="397" y="44"/>
                  </a:lnTo>
                  <a:lnTo>
                    <a:pt x="397" y="50"/>
                  </a:lnTo>
                  <a:lnTo>
                    <a:pt x="387" y="52"/>
                  </a:lnTo>
                  <a:lnTo>
                    <a:pt x="377" y="38"/>
                  </a:lnTo>
                  <a:lnTo>
                    <a:pt x="355" y="30"/>
                  </a:lnTo>
                  <a:lnTo>
                    <a:pt x="335" y="42"/>
                  </a:lnTo>
                  <a:lnTo>
                    <a:pt x="333" y="44"/>
                  </a:lnTo>
                  <a:lnTo>
                    <a:pt x="329" y="60"/>
                  </a:lnTo>
                  <a:lnTo>
                    <a:pt x="317" y="72"/>
                  </a:lnTo>
                  <a:lnTo>
                    <a:pt x="303" y="70"/>
                  </a:lnTo>
                  <a:lnTo>
                    <a:pt x="275" y="68"/>
                  </a:lnTo>
                  <a:lnTo>
                    <a:pt x="267" y="58"/>
                  </a:lnTo>
                  <a:lnTo>
                    <a:pt x="261" y="52"/>
                  </a:lnTo>
                  <a:lnTo>
                    <a:pt x="251" y="60"/>
                  </a:lnTo>
                  <a:lnTo>
                    <a:pt x="241" y="62"/>
                  </a:lnTo>
                  <a:lnTo>
                    <a:pt x="241" y="78"/>
                  </a:lnTo>
                  <a:lnTo>
                    <a:pt x="227" y="78"/>
                  </a:lnTo>
                  <a:lnTo>
                    <a:pt x="227" y="70"/>
                  </a:lnTo>
                  <a:lnTo>
                    <a:pt x="213" y="72"/>
                  </a:lnTo>
                  <a:lnTo>
                    <a:pt x="213" y="84"/>
                  </a:lnTo>
                  <a:lnTo>
                    <a:pt x="195" y="86"/>
                  </a:lnTo>
                  <a:lnTo>
                    <a:pt x="183" y="102"/>
                  </a:lnTo>
                  <a:lnTo>
                    <a:pt x="183" y="114"/>
                  </a:lnTo>
                  <a:lnTo>
                    <a:pt x="171" y="124"/>
                  </a:lnTo>
                  <a:lnTo>
                    <a:pt x="169" y="136"/>
                  </a:lnTo>
                  <a:lnTo>
                    <a:pt x="155" y="140"/>
                  </a:lnTo>
                  <a:lnTo>
                    <a:pt x="153" y="154"/>
                  </a:lnTo>
                  <a:lnTo>
                    <a:pt x="143" y="170"/>
                  </a:lnTo>
                  <a:lnTo>
                    <a:pt x="149" y="184"/>
                  </a:lnTo>
                  <a:lnTo>
                    <a:pt x="145" y="188"/>
                  </a:lnTo>
                  <a:lnTo>
                    <a:pt x="113" y="198"/>
                  </a:lnTo>
                  <a:lnTo>
                    <a:pt x="113" y="248"/>
                  </a:lnTo>
                  <a:lnTo>
                    <a:pt x="125" y="254"/>
                  </a:lnTo>
                  <a:lnTo>
                    <a:pt x="127" y="266"/>
                  </a:lnTo>
                  <a:lnTo>
                    <a:pt x="113" y="268"/>
                  </a:lnTo>
                  <a:lnTo>
                    <a:pt x="125" y="276"/>
                  </a:lnTo>
                  <a:lnTo>
                    <a:pt x="121" y="288"/>
                  </a:lnTo>
                  <a:lnTo>
                    <a:pt x="113" y="296"/>
                  </a:lnTo>
                  <a:lnTo>
                    <a:pt x="113" y="312"/>
                  </a:lnTo>
                  <a:lnTo>
                    <a:pt x="96" y="314"/>
                  </a:lnTo>
                  <a:close/>
                </a:path>
              </a:pathLst>
            </a:custGeom>
            <a:solidFill>
              <a:srgbClr val="DDF53D"/>
            </a:solidFill>
            <a:ln w="7938">
              <a:solidFill>
                <a:schemeClr val="tx1"/>
              </a:solidFill>
              <a:prstDash val="solid"/>
              <a:round/>
              <a:headEnd/>
              <a:tailEnd/>
            </a:ln>
          </p:spPr>
          <p:txBody>
            <a:bodyPr/>
            <a:lstStyle/>
            <a:p>
              <a:endParaRPr lang="en-GB"/>
            </a:p>
          </p:txBody>
        </p:sp>
        <p:sp>
          <p:nvSpPr>
            <p:cNvPr id="2143" name="Freeform 144"/>
            <p:cNvSpPr>
              <a:spLocks/>
            </p:cNvSpPr>
            <p:nvPr/>
          </p:nvSpPr>
          <p:spPr bwMode="auto">
            <a:xfrm>
              <a:off x="4881563" y="2571750"/>
              <a:ext cx="111125" cy="77788"/>
            </a:xfrm>
            <a:custGeom>
              <a:avLst/>
              <a:gdLst>
                <a:gd name="T0" fmla="*/ 25400 w 70"/>
                <a:gd name="T1" fmla="*/ 63644 h 44"/>
                <a:gd name="T2" fmla="*/ 44450 w 70"/>
                <a:gd name="T3" fmla="*/ 63644 h 44"/>
                <a:gd name="T4" fmla="*/ 63500 w 70"/>
                <a:gd name="T5" fmla="*/ 70715 h 44"/>
                <a:gd name="T6" fmla="*/ 82550 w 70"/>
                <a:gd name="T7" fmla="*/ 77787 h 44"/>
                <a:gd name="T8" fmla="*/ 98425 w 70"/>
                <a:gd name="T9" fmla="*/ 77787 h 44"/>
                <a:gd name="T10" fmla="*/ 101600 w 70"/>
                <a:gd name="T11" fmla="*/ 56572 h 44"/>
                <a:gd name="T12" fmla="*/ 101600 w 70"/>
                <a:gd name="T13" fmla="*/ 28286 h 44"/>
                <a:gd name="T14" fmla="*/ 111125 w 70"/>
                <a:gd name="T15" fmla="*/ 7072 h 44"/>
                <a:gd name="T16" fmla="*/ 85725 w 70"/>
                <a:gd name="T17" fmla="*/ 10607 h 44"/>
                <a:gd name="T18" fmla="*/ 63500 w 70"/>
                <a:gd name="T19" fmla="*/ 0 h 44"/>
                <a:gd name="T20" fmla="*/ 28575 w 70"/>
                <a:gd name="T21" fmla="*/ 7072 h 44"/>
                <a:gd name="T22" fmla="*/ 3175 w 70"/>
                <a:gd name="T23" fmla="*/ 14143 h 44"/>
                <a:gd name="T24" fmla="*/ 0 w 70"/>
                <a:gd name="T25" fmla="*/ 35358 h 44"/>
                <a:gd name="T26" fmla="*/ 9525 w 70"/>
                <a:gd name="T27" fmla="*/ 53037 h 44"/>
                <a:gd name="T28" fmla="*/ 22225 w 70"/>
                <a:gd name="T29" fmla="*/ 53037 h 44"/>
                <a:gd name="T30" fmla="*/ 25400 w 70"/>
                <a:gd name="T31" fmla="*/ 63644 h 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 h="44">
                  <a:moveTo>
                    <a:pt x="16" y="36"/>
                  </a:moveTo>
                  <a:lnTo>
                    <a:pt x="28" y="36"/>
                  </a:lnTo>
                  <a:lnTo>
                    <a:pt x="40" y="40"/>
                  </a:lnTo>
                  <a:lnTo>
                    <a:pt x="52" y="44"/>
                  </a:lnTo>
                  <a:lnTo>
                    <a:pt x="62" y="44"/>
                  </a:lnTo>
                  <a:lnTo>
                    <a:pt x="64" y="32"/>
                  </a:lnTo>
                  <a:lnTo>
                    <a:pt x="64" y="16"/>
                  </a:lnTo>
                  <a:lnTo>
                    <a:pt x="70" y="4"/>
                  </a:lnTo>
                  <a:lnTo>
                    <a:pt x="54" y="6"/>
                  </a:lnTo>
                  <a:lnTo>
                    <a:pt x="40" y="0"/>
                  </a:lnTo>
                  <a:lnTo>
                    <a:pt x="18" y="4"/>
                  </a:lnTo>
                  <a:lnTo>
                    <a:pt x="2" y="8"/>
                  </a:lnTo>
                  <a:lnTo>
                    <a:pt x="0" y="20"/>
                  </a:lnTo>
                  <a:lnTo>
                    <a:pt x="6" y="30"/>
                  </a:lnTo>
                  <a:lnTo>
                    <a:pt x="14" y="30"/>
                  </a:lnTo>
                  <a:lnTo>
                    <a:pt x="16" y="36"/>
                  </a:lnTo>
                  <a:close/>
                </a:path>
              </a:pathLst>
            </a:custGeom>
            <a:solidFill>
              <a:srgbClr val="FFFFFF"/>
            </a:solidFill>
            <a:ln w="7938">
              <a:solidFill>
                <a:schemeClr val="tx1"/>
              </a:solidFill>
              <a:prstDash val="solid"/>
              <a:round/>
              <a:headEnd/>
              <a:tailEnd/>
            </a:ln>
          </p:spPr>
          <p:txBody>
            <a:bodyPr/>
            <a:lstStyle/>
            <a:p>
              <a:endParaRPr lang="en-GB"/>
            </a:p>
          </p:txBody>
        </p:sp>
        <p:sp>
          <p:nvSpPr>
            <p:cNvPr id="2144" name="Freeform 145"/>
            <p:cNvSpPr>
              <a:spLocks/>
            </p:cNvSpPr>
            <p:nvPr/>
          </p:nvSpPr>
          <p:spPr bwMode="auto">
            <a:xfrm>
              <a:off x="4818063" y="2635250"/>
              <a:ext cx="184150" cy="95250"/>
            </a:xfrm>
            <a:custGeom>
              <a:avLst/>
              <a:gdLst>
                <a:gd name="T0" fmla="*/ 41275 w 116"/>
                <a:gd name="T1" fmla="*/ 21167 h 54"/>
                <a:gd name="T2" fmla="*/ 57150 w 116"/>
                <a:gd name="T3" fmla="*/ 31750 h 54"/>
                <a:gd name="T4" fmla="*/ 73025 w 116"/>
                <a:gd name="T5" fmla="*/ 42333 h 54"/>
                <a:gd name="T6" fmla="*/ 85725 w 116"/>
                <a:gd name="T7" fmla="*/ 31750 h 54"/>
                <a:gd name="T8" fmla="*/ 88900 w 116"/>
                <a:gd name="T9" fmla="*/ 14111 h 54"/>
                <a:gd name="T10" fmla="*/ 88900 w 116"/>
                <a:gd name="T11" fmla="*/ 0 h 54"/>
                <a:gd name="T12" fmla="*/ 107950 w 116"/>
                <a:gd name="T13" fmla="*/ 0 h 54"/>
                <a:gd name="T14" fmla="*/ 127000 w 116"/>
                <a:gd name="T15" fmla="*/ 7056 h 54"/>
                <a:gd name="T16" fmla="*/ 139700 w 116"/>
                <a:gd name="T17" fmla="*/ 10583 h 54"/>
                <a:gd name="T18" fmla="*/ 161925 w 116"/>
                <a:gd name="T19" fmla="*/ 14111 h 54"/>
                <a:gd name="T20" fmla="*/ 165100 w 116"/>
                <a:gd name="T21" fmla="*/ 21167 h 54"/>
                <a:gd name="T22" fmla="*/ 171450 w 116"/>
                <a:gd name="T23" fmla="*/ 35278 h 54"/>
                <a:gd name="T24" fmla="*/ 177800 w 116"/>
                <a:gd name="T25" fmla="*/ 63500 h 54"/>
                <a:gd name="T26" fmla="*/ 184150 w 116"/>
                <a:gd name="T27" fmla="*/ 74083 h 54"/>
                <a:gd name="T28" fmla="*/ 165100 w 116"/>
                <a:gd name="T29" fmla="*/ 88194 h 54"/>
                <a:gd name="T30" fmla="*/ 142875 w 116"/>
                <a:gd name="T31" fmla="*/ 95250 h 54"/>
                <a:gd name="T32" fmla="*/ 98425 w 116"/>
                <a:gd name="T33" fmla="*/ 63500 h 54"/>
                <a:gd name="T34" fmla="*/ 15875 w 116"/>
                <a:gd name="T35" fmla="*/ 67028 h 54"/>
                <a:gd name="T36" fmla="*/ 0 w 116"/>
                <a:gd name="T37" fmla="*/ 70556 h 54"/>
                <a:gd name="T38" fmla="*/ 0 w 116"/>
                <a:gd name="T39" fmla="*/ 52917 h 54"/>
                <a:gd name="T40" fmla="*/ 12700 w 116"/>
                <a:gd name="T41" fmla="*/ 35278 h 54"/>
                <a:gd name="T42" fmla="*/ 22225 w 116"/>
                <a:gd name="T43" fmla="*/ 17639 h 54"/>
                <a:gd name="T44" fmla="*/ 41275 w 116"/>
                <a:gd name="T45" fmla="*/ 21167 h 5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16" h="54">
                  <a:moveTo>
                    <a:pt x="26" y="12"/>
                  </a:moveTo>
                  <a:lnTo>
                    <a:pt x="36" y="18"/>
                  </a:lnTo>
                  <a:lnTo>
                    <a:pt x="46" y="24"/>
                  </a:lnTo>
                  <a:lnTo>
                    <a:pt x="54" y="18"/>
                  </a:lnTo>
                  <a:lnTo>
                    <a:pt x="56" y="8"/>
                  </a:lnTo>
                  <a:lnTo>
                    <a:pt x="56" y="0"/>
                  </a:lnTo>
                  <a:lnTo>
                    <a:pt x="68" y="0"/>
                  </a:lnTo>
                  <a:lnTo>
                    <a:pt x="80" y="4"/>
                  </a:lnTo>
                  <a:lnTo>
                    <a:pt x="88" y="6"/>
                  </a:lnTo>
                  <a:lnTo>
                    <a:pt x="102" y="8"/>
                  </a:lnTo>
                  <a:lnTo>
                    <a:pt x="104" y="12"/>
                  </a:lnTo>
                  <a:lnTo>
                    <a:pt x="108" y="20"/>
                  </a:lnTo>
                  <a:lnTo>
                    <a:pt x="112" y="36"/>
                  </a:lnTo>
                  <a:lnTo>
                    <a:pt x="116" y="42"/>
                  </a:lnTo>
                  <a:lnTo>
                    <a:pt x="104" y="50"/>
                  </a:lnTo>
                  <a:lnTo>
                    <a:pt x="90" y="54"/>
                  </a:lnTo>
                  <a:lnTo>
                    <a:pt x="62" y="36"/>
                  </a:lnTo>
                  <a:lnTo>
                    <a:pt x="10" y="38"/>
                  </a:lnTo>
                  <a:lnTo>
                    <a:pt x="0" y="40"/>
                  </a:lnTo>
                  <a:lnTo>
                    <a:pt x="0" y="30"/>
                  </a:lnTo>
                  <a:lnTo>
                    <a:pt x="8" y="20"/>
                  </a:lnTo>
                  <a:lnTo>
                    <a:pt x="14" y="10"/>
                  </a:lnTo>
                  <a:lnTo>
                    <a:pt x="26" y="12"/>
                  </a:lnTo>
                  <a:close/>
                </a:path>
              </a:pathLst>
            </a:custGeom>
            <a:solidFill>
              <a:srgbClr val="FFFFFF"/>
            </a:solidFill>
            <a:ln w="7938">
              <a:solidFill>
                <a:schemeClr val="tx1"/>
              </a:solidFill>
              <a:prstDash val="solid"/>
              <a:round/>
              <a:headEnd/>
              <a:tailEnd/>
            </a:ln>
          </p:spPr>
          <p:txBody>
            <a:bodyPr/>
            <a:lstStyle/>
            <a:p>
              <a:endParaRPr lang="en-GB"/>
            </a:p>
          </p:txBody>
        </p:sp>
        <p:sp>
          <p:nvSpPr>
            <p:cNvPr id="2145" name="Freeform 146"/>
            <p:cNvSpPr>
              <a:spLocks/>
            </p:cNvSpPr>
            <p:nvPr/>
          </p:nvSpPr>
          <p:spPr bwMode="auto">
            <a:xfrm>
              <a:off x="4818063" y="2698750"/>
              <a:ext cx="142875" cy="93663"/>
            </a:xfrm>
            <a:custGeom>
              <a:avLst/>
              <a:gdLst>
                <a:gd name="T0" fmla="*/ 0 w 90"/>
                <a:gd name="T1" fmla="*/ 6938 h 54"/>
                <a:gd name="T2" fmla="*/ 15875 w 90"/>
                <a:gd name="T3" fmla="*/ 3469 h 54"/>
                <a:gd name="T4" fmla="*/ 98425 w 90"/>
                <a:gd name="T5" fmla="*/ 0 h 54"/>
                <a:gd name="T6" fmla="*/ 142875 w 90"/>
                <a:gd name="T7" fmla="*/ 31221 h 54"/>
                <a:gd name="T8" fmla="*/ 142875 w 90"/>
                <a:gd name="T9" fmla="*/ 52034 h 54"/>
                <a:gd name="T10" fmla="*/ 120650 w 90"/>
                <a:gd name="T11" fmla="*/ 58972 h 54"/>
                <a:gd name="T12" fmla="*/ 117475 w 90"/>
                <a:gd name="T13" fmla="*/ 86724 h 54"/>
                <a:gd name="T14" fmla="*/ 92075 w 90"/>
                <a:gd name="T15" fmla="*/ 90193 h 54"/>
                <a:gd name="T16" fmla="*/ 60325 w 90"/>
                <a:gd name="T17" fmla="*/ 93662 h 54"/>
                <a:gd name="T18" fmla="*/ 44450 w 90"/>
                <a:gd name="T19" fmla="*/ 76317 h 54"/>
                <a:gd name="T20" fmla="*/ 47625 w 90"/>
                <a:gd name="T21" fmla="*/ 58972 h 54"/>
                <a:gd name="T22" fmla="*/ 31750 w 90"/>
                <a:gd name="T23" fmla="*/ 52034 h 54"/>
                <a:gd name="T24" fmla="*/ 6350 w 90"/>
                <a:gd name="T25" fmla="*/ 45097 h 54"/>
                <a:gd name="T26" fmla="*/ 0 w 90"/>
                <a:gd name="T27" fmla="*/ 6938 h 5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90" h="54">
                  <a:moveTo>
                    <a:pt x="0" y="4"/>
                  </a:moveTo>
                  <a:lnTo>
                    <a:pt x="10" y="2"/>
                  </a:lnTo>
                  <a:lnTo>
                    <a:pt x="62" y="0"/>
                  </a:lnTo>
                  <a:lnTo>
                    <a:pt x="90" y="18"/>
                  </a:lnTo>
                  <a:lnTo>
                    <a:pt x="90" y="30"/>
                  </a:lnTo>
                  <a:lnTo>
                    <a:pt x="76" y="34"/>
                  </a:lnTo>
                  <a:lnTo>
                    <a:pt x="74" y="50"/>
                  </a:lnTo>
                  <a:lnTo>
                    <a:pt x="58" y="52"/>
                  </a:lnTo>
                  <a:lnTo>
                    <a:pt x="38" y="54"/>
                  </a:lnTo>
                  <a:lnTo>
                    <a:pt x="28" y="44"/>
                  </a:lnTo>
                  <a:lnTo>
                    <a:pt x="30" y="34"/>
                  </a:lnTo>
                  <a:lnTo>
                    <a:pt x="20" y="30"/>
                  </a:lnTo>
                  <a:lnTo>
                    <a:pt x="4" y="26"/>
                  </a:lnTo>
                  <a:lnTo>
                    <a:pt x="0" y="4"/>
                  </a:lnTo>
                  <a:close/>
                </a:path>
              </a:pathLst>
            </a:custGeom>
            <a:solidFill>
              <a:srgbClr val="FFFFFF"/>
            </a:solidFill>
            <a:ln w="7938">
              <a:solidFill>
                <a:schemeClr val="tx1"/>
              </a:solidFill>
              <a:prstDash val="solid"/>
              <a:round/>
              <a:headEnd/>
              <a:tailEnd/>
            </a:ln>
          </p:spPr>
          <p:txBody>
            <a:bodyPr/>
            <a:lstStyle/>
            <a:p>
              <a:endParaRPr lang="en-GB"/>
            </a:p>
          </p:txBody>
        </p:sp>
        <p:sp>
          <p:nvSpPr>
            <p:cNvPr id="2146" name="Freeform 147"/>
            <p:cNvSpPr>
              <a:spLocks/>
            </p:cNvSpPr>
            <p:nvPr/>
          </p:nvSpPr>
          <p:spPr bwMode="auto">
            <a:xfrm>
              <a:off x="4783138" y="2743200"/>
              <a:ext cx="82550" cy="34925"/>
            </a:xfrm>
            <a:custGeom>
              <a:avLst/>
              <a:gdLst>
                <a:gd name="T0" fmla="*/ 0 w 52"/>
                <a:gd name="T1" fmla="*/ 20955 h 20"/>
                <a:gd name="T2" fmla="*/ 6350 w 52"/>
                <a:gd name="T3" fmla="*/ 34925 h 20"/>
                <a:gd name="T4" fmla="*/ 79375 w 52"/>
                <a:gd name="T5" fmla="*/ 31433 h 20"/>
                <a:gd name="T6" fmla="*/ 82550 w 52"/>
                <a:gd name="T7" fmla="*/ 13970 h 20"/>
                <a:gd name="T8" fmla="*/ 47625 w 52"/>
                <a:gd name="T9" fmla="*/ 0 h 20"/>
                <a:gd name="T10" fmla="*/ 38100 w 52"/>
                <a:gd name="T11" fmla="*/ 13970 h 20"/>
                <a:gd name="T12" fmla="*/ 12700 w 52"/>
                <a:gd name="T13" fmla="*/ 10478 h 20"/>
                <a:gd name="T14" fmla="*/ 9525 w 52"/>
                <a:gd name="T15" fmla="*/ 20955 h 20"/>
                <a:gd name="T16" fmla="*/ 0 w 52"/>
                <a:gd name="T17" fmla="*/ 20955 h 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 h="20">
                  <a:moveTo>
                    <a:pt x="0" y="12"/>
                  </a:moveTo>
                  <a:lnTo>
                    <a:pt x="4" y="20"/>
                  </a:lnTo>
                  <a:lnTo>
                    <a:pt x="50" y="18"/>
                  </a:lnTo>
                  <a:lnTo>
                    <a:pt x="52" y="8"/>
                  </a:lnTo>
                  <a:lnTo>
                    <a:pt x="30" y="0"/>
                  </a:lnTo>
                  <a:lnTo>
                    <a:pt x="24" y="8"/>
                  </a:lnTo>
                  <a:lnTo>
                    <a:pt x="8" y="6"/>
                  </a:lnTo>
                  <a:lnTo>
                    <a:pt x="6" y="12"/>
                  </a:lnTo>
                  <a:lnTo>
                    <a:pt x="0" y="12"/>
                  </a:lnTo>
                  <a:close/>
                </a:path>
              </a:pathLst>
            </a:custGeom>
            <a:solidFill>
              <a:srgbClr val="FFFFFF"/>
            </a:solidFill>
            <a:ln w="7938">
              <a:solidFill>
                <a:schemeClr val="tx1"/>
              </a:solidFill>
              <a:prstDash val="solid"/>
              <a:round/>
              <a:headEnd/>
              <a:tailEnd/>
            </a:ln>
          </p:spPr>
          <p:txBody>
            <a:bodyPr/>
            <a:lstStyle/>
            <a:p>
              <a:endParaRPr lang="en-GB"/>
            </a:p>
          </p:txBody>
        </p:sp>
        <p:sp>
          <p:nvSpPr>
            <p:cNvPr id="2147" name="Freeform 148"/>
            <p:cNvSpPr>
              <a:spLocks/>
            </p:cNvSpPr>
            <p:nvPr/>
          </p:nvSpPr>
          <p:spPr bwMode="auto">
            <a:xfrm>
              <a:off x="4875213" y="2708275"/>
              <a:ext cx="238125" cy="185738"/>
            </a:xfrm>
            <a:custGeom>
              <a:avLst/>
              <a:gdLst>
                <a:gd name="T0" fmla="*/ 3175 w 150"/>
                <a:gd name="T1" fmla="*/ 84107 h 106"/>
                <a:gd name="T2" fmla="*/ 38100 w 150"/>
                <a:gd name="T3" fmla="*/ 77098 h 106"/>
                <a:gd name="T4" fmla="*/ 60325 w 150"/>
                <a:gd name="T5" fmla="*/ 77098 h 106"/>
                <a:gd name="T6" fmla="*/ 63500 w 150"/>
                <a:gd name="T7" fmla="*/ 49063 h 106"/>
                <a:gd name="T8" fmla="*/ 85725 w 150"/>
                <a:gd name="T9" fmla="*/ 42054 h 106"/>
                <a:gd name="T10" fmla="*/ 85725 w 150"/>
                <a:gd name="T11" fmla="*/ 21027 h 106"/>
                <a:gd name="T12" fmla="*/ 107950 w 150"/>
                <a:gd name="T13" fmla="*/ 14018 h 106"/>
                <a:gd name="T14" fmla="*/ 127000 w 150"/>
                <a:gd name="T15" fmla="*/ 0 h 106"/>
                <a:gd name="T16" fmla="*/ 155575 w 150"/>
                <a:gd name="T17" fmla="*/ 7009 h 106"/>
                <a:gd name="T18" fmla="*/ 155575 w 150"/>
                <a:gd name="T19" fmla="*/ 17522 h 106"/>
                <a:gd name="T20" fmla="*/ 187325 w 150"/>
                <a:gd name="T21" fmla="*/ 21027 h 106"/>
                <a:gd name="T22" fmla="*/ 193675 w 150"/>
                <a:gd name="T23" fmla="*/ 59576 h 106"/>
                <a:gd name="T24" fmla="*/ 238125 w 150"/>
                <a:gd name="T25" fmla="*/ 112143 h 106"/>
                <a:gd name="T26" fmla="*/ 234950 w 150"/>
                <a:gd name="T27" fmla="*/ 115648 h 106"/>
                <a:gd name="T28" fmla="*/ 206375 w 150"/>
                <a:gd name="T29" fmla="*/ 115648 h 106"/>
                <a:gd name="T30" fmla="*/ 206375 w 150"/>
                <a:gd name="T31" fmla="*/ 150692 h 106"/>
                <a:gd name="T32" fmla="*/ 187325 w 150"/>
                <a:gd name="T33" fmla="*/ 154197 h 106"/>
                <a:gd name="T34" fmla="*/ 180975 w 150"/>
                <a:gd name="T35" fmla="*/ 185737 h 106"/>
                <a:gd name="T36" fmla="*/ 149225 w 150"/>
                <a:gd name="T37" fmla="*/ 182233 h 106"/>
                <a:gd name="T38" fmla="*/ 146050 w 150"/>
                <a:gd name="T39" fmla="*/ 171719 h 106"/>
                <a:gd name="T40" fmla="*/ 101600 w 150"/>
                <a:gd name="T41" fmla="*/ 171719 h 106"/>
                <a:gd name="T42" fmla="*/ 73025 w 150"/>
                <a:gd name="T43" fmla="*/ 164710 h 106"/>
                <a:gd name="T44" fmla="*/ 25400 w 150"/>
                <a:gd name="T45" fmla="*/ 154197 h 106"/>
                <a:gd name="T46" fmla="*/ 9525 w 150"/>
                <a:gd name="T47" fmla="*/ 178728 h 106"/>
                <a:gd name="T48" fmla="*/ 9525 w 150"/>
                <a:gd name="T49" fmla="*/ 154197 h 106"/>
                <a:gd name="T50" fmla="*/ 0 w 150"/>
                <a:gd name="T51" fmla="*/ 147188 h 106"/>
                <a:gd name="T52" fmla="*/ 3175 w 150"/>
                <a:gd name="T53" fmla="*/ 136674 h 106"/>
                <a:gd name="T54" fmla="*/ 15875 w 150"/>
                <a:gd name="T55" fmla="*/ 136674 h 106"/>
                <a:gd name="T56" fmla="*/ 15875 w 150"/>
                <a:gd name="T57" fmla="*/ 112143 h 106"/>
                <a:gd name="T58" fmla="*/ 9525 w 150"/>
                <a:gd name="T59" fmla="*/ 105134 h 106"/>
                <a:gd name="T60" fmla="*/ 3175 w 150"/>
                <a:gd name="T61" fmla="*/ 84107 h 10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0" h="106">
                  <a:moveTo>
                    <a:pt x="2" y="48"/>
                  </a:moveTo>
                  <a:lnTo>
                    <a:pt x="24" y="44"/>
                  </a:lnTo>
                  <a:lnTo>
                    <a:pt x="38" y="44"/>
                  </a:lnTo>
                  <a:lnTo>
                    <a:pt x="40" y="28"/>
                  </a:lnTo>
                  <a:lnTo>
                    <a:pt x="54" y="24"/>
                  </a:lnTo>
                  <a:lnTo>
                    <a:pt x="54" y="12"/>
                  </a:lnTo>
                  <a:lnTo>
                    <a:pt x="68" y="8"/>
                  </a:lnTo>
                  <a:lnTo>
                    <a:pt x="80" y="0"/>
                  </a:lnTo>
                  <a:lnTo>
                    <a:pt x="98" y="4"/>
                  </a:lnTo>
                  <a:lnTo>
                    <a:pt x="98" y="10"/>
                  </a:lnTo>
                  <a:lnTo>
                    <a:pt x="118" y="12"/>
                  </a:lnTo>
                  <a:lnTo>
                    <a:pt x="122" y="34"/>
                  </a:lnTo>
                  <a:lnTo>
                    <a:pt x="150" y="64"/>
                  </a:lnTo>
                  <a:lnTo>
                    <a:pt x="148" y="66"/>
                  </a:lnTo>
                  <a:lnTo>
                    <a:pt x="130" y="66"/>
                  </a:lnTo>
                  <a:lnTo>
                    <a:pt x="130" y="86"/>
                  </a:lnTo>
                  <a:lnTo>
                    <a:pt x="118" y="88"/>
                  </a:lnTo>
                  <a:lnTo>
                    <a:pt x="114" y="106"/>
                  </a:lnTo>
                  <a:lnTo>
                    <a:pt x="94" y="104"/>
                  </a:lnTo>
                  <a:lnTo>
                    <a:pt x="92" y="98"/>
                  </a:lnTo>
                  <a:lnTo>
                    <a:pt x="64" y="98"/>
                  </a:lnTo>
                  <a:lnTo>
                    <a:pt x="46" y="94"/>
                  </a:lnTo>
                  <a:lnTo>
                    <a:pt x="16" y="88"/>
                  </a:lnTo>
                  <a:lnTo>
                    <a:pt x="6" y="102"/>
                  </a:lnTo>
                  <a:lnTo>
                    <a:pt x="6" y="88"/>
                  </a:lnTo>
                  <a:lnTo>
                    <a:pt x="0" y="84"/>
                  </a:lnTo>
                  <a:lnTo>
                    <a:pt x="2" y="78"/>
                  </a:lnTo>
                  <a:lnTo>
                    <a:pt x="10" y="78"/>
                  </a:lnTo>
                  <a:lnTo>
                    <a:pt x="10" y="64"/>
                  </a:lnTo>
                  <a:lnTo>
                    <a:pt x="6" y="60"/>
                  </a:lnTo>
                  <a:lnTo>
                    <a:pt x="2" y="48"/>
                  </a:lnTo>
                  <a:close/>
                </a:path>
              </a:pathLst>
            </a:custGeom>
            <a:solidFill>
              <a:srgbClr val="FFFFFF"/>
            </a:solidFill>
            <a:ln w="7938">
              <a:solidFill>
                <a:schemeClr val="tx1"/>
              </a:solidFill>
              <a:prstDash val="solid"/>
              <a:round/>
              <a:headEnd/>
              <a:tailEnd/>
            </a:ln>
          </p:spPr>
          <p:txBody>
            <a:bodyPr/>
            <a:lstStyle/>
            <a:p>
              <a:endParaRPr lang="en-GB"/>
            </a:p>
          </p:txBody>
        </p:sp>
        <p:sp>
          <p:nvSpPr>
            <p:cNvPr id="2148" name="Freeform 149"/>
            <p:cNvSpPr>
              <a:spLocks/>
            </p:cNvSpPr>
            <p:nvPr/>
          </p:nvSpPr>
          <p:spPr bwMode="auto">
            <a:xfrm>
              <a:off x="4137025" y="2606675"/>
              <a:ext cx="200025" cy="336550"/>
            </a:xfrm>
            <a:custGeom>
              <a:avLst/>
              <a:gdLst>
                <a:gd name="T0" fmla="*/ 60325 w 126"/>
                <a:gd name="T1" fmla="*/ 147241 h 192"/>
                <a:gd name="T2" fmla="*/ 25400 w 126"/>
                <a:gd name="T3" fmla="*/ 157758 h 192"/>
                <a:gd name="T4" fmla="*/ 31750 w 126"/>
                <a:gd name="T5" fmla="*/ 133218 h 192"/>
                <a:gd name="T6" fmla="*/ 22225 w 126"/>
                <a:gd name="T7" fmla="*/ 105172 h 192"/>
                <a:gd name="T8" fmla="*/ 0 w 126"/>
                <a:gd name="T9" fmla="*/ 105172 h 192"/>
                <a:gd name="T10" fmla="*/ 6350 w 126"/>
                <a:gd name="T11" fmla="*/ 77126 h 192"/>
                <a:gd name="T12" fmla="*/ 3175 w 126"/>
                <a:gd name="T13" fmla="*/ 35057 h 192"/>
                <a:gd name="T14" fmla="*/ 25400 w 126"/>
                <a:gd name="T15" fmla="*/ 0 h 192"/>
                <a:gd name="T16" fmla="*/ 44450 w 126"/>
                <a:gd name="T17" fmla="*/ 45574 h 192"/>
                <a:gd name="T18" fmla="*/ 95250 w 126"/>
                <a:gd name="T19" fmla="*/ 66609 h 192"/>
                <a:gd name="T20" fmla="*/ 63500 w 126"/>
                <a:gd name="T21" fmla="*/ 101666 h 192"/>
                <a:gd name="T22" fmla="*/ 66675 w 126"/>
                <a:gd name="T23" fmla="*/ 122701 h 192"/>
                <a:gd name="T24" fmla="*/ 104775 w 126"/>
                <a:gd name="T25" fmla="*/ 119195 h 192"/>
                <a:gd name="T26" fmla="*/ 114300 w 126"/>
                <a:gd name="T27" fmla="*/ 157758 h 192"/>
                <a:gd name="T28" fmla="*/ 146050 w 126"/>
                <a:gd name="T29" fmla="*/ 192815 h 192"/>
                <a:gd name="T30" fmla="*/ 155575 w 126"/>
                <a:gd name="T31" fmla="*/ 227872 h 192"/>
                <a:gd name="T32" fmla="*/ 184150 w 126"/>
                <a:gd name="T33" fmla="*/ 227872 h 192"/>
                <a:gd name="T34" fmla="*/ 190500 w 126"/>
                <a:gd name="T35" fmla="*/ 259424 h 192"/>
                <a:gd name="T36" fmla="*/ 161925 w 126"/>
                <a:gd name="T37" fmla="*/ 280458 h 192"/>
                <a:gd name="T38" fmla="*/ 184150 w 126"/>
                <a:gd name="T39" fmla="*/ 290976 h 192"/>
                <a:gd name="T40" fmla="*/ 152400 w 126"/>
                <a:gd name="T41" fmla="*/ 308504 h 192"/>
                <a:gd name="T42" fmla="*/ 60325 w 126"/>
                <a:gd name="T43" fmla="*/ 308504 h 192"/>
                <a:gd name="T44" fmla="*/ 34925 w 126"/>
                <a:gd name="T45" fmla="*/ 322527 h 192"/>
                <a:gd name="T46" fmla="*/ 9525 w 126"/>
                <a:gd name="T47" fmla="*/ 329539 h 192"/>
                <a:gd name="T48" fmla="*/ 53975 w 126"/>
                <a:gd name="T49" fmla="*/ 287470 h 192"/>
                <a:gd name="T50" fmla="*/ 85725 w 126"/>
                <a:gd name="T51" fmla="*/ 283964 h 192"/>
                <a:gd name="T52" fmla="*/ 76200 w 126"/>
                <a:gd name="T53" fmla="*/ 280458 h 192"/>
                <a:gd name="T54" fmla="*/ 47625 w 126"/>
                <a:gd name="T55" fmla="*/ 276953 h 192"/>
                <a:gd name="T56" fmla="*/ 22225 w 126"/>
                <a:gd name="T57" fmla="*/ 276953 h 192"/>
                <a:gd name="T58" fmla="*/ 28575 w 126"/>
                <a:gd name="T59" fmla="*/ 259424 h 192"/>
                <a:gd name="T60" fmla="*/ 53975 w 126"/>
                <a:gd name="T61" fmla="*/ 238390 h 192"/>
                <a:gd name="T62" fmla="*/ 38100 w 126"/>
                <a:gd name="T63" fmla="*/ 224367 h 192"/>
                <a:gd name="T64" fmla="*/ 76200 w 126"/>
                <a:gd name="T65" fmla="*/ 213849 h 192"/>
                <a:gd name="T66" fmla="*/ 82550 w 126"/>
                <a:gd name="T67" fmla="*/ 178792 h 192"/>
                <a:gd name="T68" fmla="*/ 69850 w 126"/>
                <a:gd name="T69" fmla="*/ 150746 h 19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6" h="192">
                  <a:moveTo>
                    <a:pt x="44" y="86"/>
                  </a:moveTo>
                  <a:lnTo>
                    <a:pt x="38" y="84"/>
                  </a:lnTo>
                  <a:lnTo>
                    <a:pt x="32" y="92"/>
                  </a:lnTo>
                  <a:lnTo>
                    <a:pt x="16" y="90"/>
                  </a:lnTo>
                  <a:lnTo>
                    <a:pt x="14" y="82"/>
                  </a:lnTo>
                  <a:lnTo>
                    <a:pt x="20" y="76"/>
                  </a:lnTo>
                  <a:lnTo>
                    <a:pt x="18" y="62"/>
                  </a:lnTo>
                  <a:lnTo>
                    <a:pt x="14" y="60"/>
                  </a:lnTo>
                  <a:lnTo>
                    <a:pt x="6" y="64"/>
                  </a:lnTo>
                  <a:lnTo>
                    <a:pt x="0" y="60"/>
                  </a:lnTo>
                  <a:lnTo>
                    <a:pt x="10" y="48"/>
                  </a:lnTo>
                  <a:lnTo>
                    <a:pt x="4" y="44"/>
                  </a:lnTo>
                  <a:lnTo>
                    <a:pt x="0" y="36"/>
                  </a:lnTo>
                  <a:lnTo>
                    <a:pt x="2" y="20"/>
                  </a:lnTo>
                  <a:lnTo>
                    <a:pt x="12" y="20"/>
                  </a:lnTo>
                  <a:lnTo>
                    <a:pt x="16" y="0"/>
                  </a:lnTo>
                  <a:lnTo>
                    <a:pt x="44" y="2"/>
                  </a:lnTo>
                  <a:lnTo>
                    <a:pt x="28" y="26"/>
                  </a:lnTo>
                  <a:lnTo>
                    <a:pt x="64" y="26"/>
                  </a:lnTo>
                  <a:lnTo>
                    <a:pt x="60" y="38"/>
                  </a:lnTo>
                  <a:lnTo>
                    <a:pt x="48" y="50"/>
                  </a:lnTo>
                  <a:lnTo>
                    <a:pt x="40" y="58"/>
                  </a:lnTo>
                  <a:lnTo>
                    <a:pt x="36" y="66"/>
                  </a:lnTo>
                  <a:lnTo>
                    <a:pt x="42" y="70"/>
                  </a:lnTo>
                  <a:lnTo>
                    <a:pt x="52" y="66"/>
                  </a:lnTo>
                  <a:lnTo>
                    <a:pt x="66" y="68"/>
                  </a:lnTo>
                  <a:lnTo>
                    <a:pt x="70" y="78"/>
                  </a:lnTo>
                  <a:lnTo>
                    <a:pt x="72" y="90"/>
                  </a:lnTo>
                  <a:lnTo>
                    <a:pt x="84" y="98"/>
                  </a:lnTo>
                  <a:lnTo>
                    <a:pt x="92" y="110"/>
                  </a:lnTo>
                  <a:lnTo>
                    <a:pt x="94" y="118"/>
                  </a:lnTo>
                  <a:lnTo>
                    <a:pt x="98" y="130"/>
                  </a:lnTo>
                  <a:lnTo>
                    <a:pt x="106" y="132"/>
                  </a:lnTo>
                  <a:lnTo>
                    <a:pt x="116" y="130"/>
                  </a:lnTo>
                  <a:lnTo>
                    <a:pt x="126" y="138"/>
                  </a:lnTo>
                  <a:lnTo>
                    <a:pt x="120" y="148"/>
                  </a:lnTo>
                  <a:lnTo>
                    <a:pt x="110" y="154"/>
                  </a:lnTo>
                  <a:lnTo>
                    <a:pt x="102" y="160"/>
                  </a:lnTo>
                  <a:lnTo>
                    <a:pt x="108" y="162"/>
                  </a:lnTo>
                  <a:lnTo>
                    <a:pt x="116" y="166"/>
                  </a:lnTo>
                  <a:lnTo>
                    <a:pt x="108" y="172"/>
                  </a:lnTo>
                  <a:lnTo>
                    <a:pt x="96" y="176"/>
                  </a:lnTo>
                  <a:lnTo>
                    <a:pt x="46" y="176"/>
                  </a:lnTo>
                  <a:lnTo>
                    <a:pt x="38" y="176"/>
                  </a:lnTo>
                  <a:lnTo>
                    <a:pt x="38" y="184"/>
                  </a:lnTo>
                  <a:lnTo>
                    <a:pt x="22" y="184"/>
                  </a:lnTo>
                  <a:lnTo>
                    <a:pt x="10" y="192"/>
                  </a:lnTo>
                  <a:lnTo>
                    <a:pt x="6" y="188"/>
                  </a:lnTo>
                  <a:lnTo>
                    <a:pt x="24" y="172"/>
                  </a:lnTo>
                  <a:lnTo>
                    <a:pt x="34" y="164"/>
                  </a:lnTo>
                  <a:lnTo>
                    <a:pt x="46" y="164"/>
                  </a:lnTo>
                  <a:lnTo>
                    <a:pt x="54" y="162"/>
                  </a:lnTo>
                  <a:lnTo>
                    <a:pt x="56" y="154"/>
                  </a:lnTo>
                  <a:lnTo>
                    <a:pt x="48" y="160"/>
                  </a:lnTo>
                  <a:lnTo>
                    <a:pt x="38" y="158"/>
                  </a:lnTo>
                  <a:lnTo>
                    <a:pt x="30" y="158"/>
                  </a:lnTo>
                  <a:lnTo>
                    <a:pt x="24" y="154"/>
                  </a:lnTo>
                  <a:lnTo>
                    <a:pt x="14" y="158"/>
                  </a:lnTo>
                  <a:lnTo>
                    <a:pt x="10" y="154"/>
                  </a:lnTo>
                  <a:lnTo>
                    <a:pt x="18" y="148"/>
                  </a:lnTo>
                  <a:lnTo>
                    <a:pt x="26" y="142"/>
                  </a:lnTo>
                  <a:lnTo>
                    <a:pt x="34" y="136"/>
                  </a:lnTo>
                  <a:lnTo>
                    <a:pt x="34" y="130"/>
                  </a:lnTo>
                  <a:lnTo>
                    <a:pt x="24" y="128"/>
                  </a:lnTo>
                  <a:lnTo>
                    <a:pt x="24" y="120"/>
                  </a:lnTo>
                  <a:lnTo>
                    <a:pt x="48" y="122"/>
                  </a:lnTo>
                  <a:lnTo>
                    <a:pt x="48" y="112"/>
                  </a:lnTo>
                  <a:lnTo>
                    <a:pt x="52" y="102"/>
                  </a:lnTo>
                  <a:lnTo>
                    <a:pt x="38" y="94"/>
                  </a:lnTo>
                  <a:lnTo>
                    <a:pt x="44" y="86"/>
                  </a:lnTo>
                  <a:close/>
                </a:path>
              </a:pathLst>
            </a:custGeom>
            <a:solidFill>
              <a:srgbClr val="DDF53D"/>
            </a:solidFill>
            <a:ln w="7938">
              <a:solidFill>
                <a:schemeClr val="tx1"/>
              </a:solidFill>
              <a:prstDash val="solid"/>
              <a:round/>
              <a:headEnd/>
              <a:tailEnd/>
            </a:ln>
          </p:spPr>
          <p:txBody>
            <a:bodyPr/>
            <a:lstStyle/>
            <a:p>
              <a:endParaRPr lang="en-GB"/>
            </a:p>
          </p:txBody>
        </p:sp>
        <p:sp>
          <p:nvSpPr>
            <p:cNvPr id="2149" name="Freeform 150"/>
            <p:cNvSpPr>
              <a:spLocks/>
            </p:cNvSpPr>
            <p:nvPr/>
          </p:nvSpPr>
          <p:spPr bwMode="auto">
            <a:xfrm>
              <a:off x="4086225" y="2747963"/>
              <a:ext cx="60325" cy="41275"/>
            </a:xfrm>
            <a:custGeom>
              <a:avLst/>
              <a:gdLst>
                <a:gd name="T0" fmla="*/ 19050 w 38"/>
                <a:gd name="T1" fmla="*/ 0 h 24"/>
                <a:gd name="T2" fmla="*/ 47625 w 38"/>
                <a:gd name="T3" fmla="*/ 3440 h 24"/>
                <a:gd name="T4" fmla="*/ 53975 w 38"/>
                <a:gd name="T5" fmla="*/ 13758 h 24"/>
                <a:gd name="T6" fmla="*/ 60325 w 38"/>
                <a:gd name="T7" fmla="*/ 27517 h 24"/>
                <a:gd name="T8" fmla="*/ 53975 w 38"/>
                <a:gd name="T9" fmla="*/ 41275 h 24"/>
                <a:gd name="T10" fmla="*/ 34925 w 38"/>
                <a:gd name="T11" fmla="*/ 41275 h 24"/>
                <a:gd name="T12" fmla="*/ 25400 w 38"/>
                <a:gd name="T13" fmla="*/ 30956 h 24"/>
                <a:gd name="T14" fmla="*/ 12700 w 38"/>
                <a:gd name="T15" fmla="*/ 37835 h 24"/>
                <a:gd name="T16" fmla="*/ 0 w 38"/>
                <a:gd name="T17" fmla="*/ 30956 h 24"/>
                <a:gd name="T18" fmla="*/ 6350 w 38"/>
                <a:gd name="T19" fmla="*/ 13758 h 24"/>
                <a:gd name="T20" fmla="*/ 19050 w 38"/>
                <a:gd name="T21" fmla="*/ 0 h 2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 h="24">
                  <a:moveTo>
                    <a:pt x="12" y="0"/>
                  </a:moveTo>
                  <a:lnTo>
                    <a:pt x="30" y="2"/>
                  </a:lnTo>
                  <a:lnTo>
                    <a:pt x="34" y="8"/>
                  </a:lnTo>
                  <a:lnTo>
                    <a:pt x="38" y="16"/>
                  </a:lnTo>
                  <a:lnTo>
                    <a:pt x="34" y="24"/>
                  </a:lnTo>
                  <a:lnTo>
                    <a:pt x="22" y="24"/>
                  </a:lnTo>
                  <a:lnTo>
                    <a:pt x="16" y="18"/>
                  </a:lnTo>
                  <a:lnTo>
                    <a:pt x="8" y="22"/>
                  </a:lnTo>
                  <a:lnTo>
                    <a:pt x="0" y="18"/>
                  </a:lnTo>
                  <a:lnTo>
                    <a:pt x="4" y="8"/>
                  </a:lnTo>
                  <a:lnTo>
                    <a:pt x="12" y="0"/>
                  </a:lnTo>
                  <a:close/>
                </a:path>
              </a:pathLst>
            </a:custGeom>
            <a:solidFill>
              <a:srgbClr val="DDF53D"/>
            </a:solidFill>
            <a:ln w="7938">
              <a:solidFill>
                <a:schemeClr val="tx1"/>
              </a:solidFill>
              <a:prstDash val="solid"/>
              <a:round/>
              <a:headEnd/>
              <a:tailEnd/>
            </a:ln>
          </p:spPr>
          <p:txBody>
            <a:bodyPr/>
            <a:lstStyle/>
            <a:p>
              <a:endParaRPr lang="en-GB"/>
            </a:p>
          </p:txBody>
        </p:sp>
        <p:sp>
          <p:nvSpPr>
            <p:cNvPr id="2150" name="Freeform 151"/>
            <p:cNvSpPr>
              <a:spLocks/>
            </p:cNvSpPr>
            <p:nvPr/>
          </p:nvSpPr>
          <p:spPr bwMode="auto">
            <a:xfrm>
              <a:off x="4029075" y="2778125"/>
              <a:ext cx="104775" cy="109538"/>
            </a:xfrm>
            <a:custGeom>
              <a:avLst/>
              <a:gdLst>
                <a:gd name="T0" fmla="*/ 104775 w 66"/>
                <a:gd name="T1" fmla="*/ 45935 h 62"/>
                <a:gd name="T2" fmla="*/ 101600 w 66"/>
                <a:gd name="T3" fmla="*/ 77736 h 62"/>
                <a:gd name="T4" fmla="*/ 76200 w 66"/>
                <a:gd name="T5" fmla="*/ 84803 h 62"/>
                <a:gd name="T6" fmla="*/ 57150 w 66"/>
                <a:gd name="T7" fmla="*/ 91870 h 62"/>
                <a:gd name="T8" fmla="*/ 41275 w 66"/>
                <a:gd name="T9" fmla="*/ 102470 h 62"/>
                <a:gd name="T10" fmla="*/ 28575 w 66"/>
                <a:gd name="T11" fmla="*/ 109537 h 62"/>
                <a:gd name="T12" fmla="*/ 12700 w 66"/>
                <a:gd name="T13" fmla="*/ 102470 h 62"/>
                <a:gd name="T14" fmla="*/ 0 w 66"/>
                <a:gd name="T15" fmla="*/ 84803 h 62"/>
                <a:gd name="T16" fmla="*/ 15875 w 66"/>
                <a:gd name="T17" fmla="*/ 70669 h 62"/>
                <a:gd name="T18" fmla="*/ 19050 w 66"/>
                <a:gd name="T19" fmla="*/ 53002 h 62"/>
                <a:gd name="T20" fmla="*/ 31750 w 66"/>
                <a:gd name="T21" fmla="*/ 45935 h 62"/>
                <a:gd name="T22" fmla="*/ 22225 w 66"/>
                <a:gd name="T23" fmla="*/ 38868 h 62"/>
                <a:gd name="T24" fmla="*/ 6350 w 66"/>
                <a:gd name="T25" fmla="*/ 42401 h 62"/>
                <a:gd name="T26" fmla="*/ 3175 w 66"/>
                <a:gd name="T27" fmla="*/ 28268 h 62"/>
                <a:gd name="T28" fmla="*/ 9525 w 66"/>
                <a:gd name="T29" fmla="*/ 21201 h 62"/>
                <a:gd name="T30" fmla="*/ 6350 w 66"/>
                <a:gd name="T31" fmla="*/ 10600 h 62"/>
                <a:gd name="T32" fmla="*/ 15875 w 66"/>
                <a:gd name="T33" fmla="*/ 0 h 62"/>
                <a:gd name="T34" fmla="*/ 31750 w 66"/>
                <a:gd name="T35" fmla="*/ 7067 h 62"/>
                <a:gd name="T36" fmla="*/ 44450 w 66"/>
                <a:gd name="T37" fmla="*/ 3533 h 62"/>
                <a:gd name="T38" fmla="*/ 57150 w 66"/>
                <a:gd name="T39" fmla="*/ 0 h 62"/>
                <a:gd name="T40" fmla="*/ 69850 w 66"/>
                <a:gd name="T41" fmla="*/ 7067 h 62"/>
                <a:gd name="T42" fmla="*/ 82550 w 66"/>
                <a:gd name="T43" fmla="*/ 0 h 62"/>
                <a:gd name="T44" fmla="*/ 92075 w 66"/>
                <a:gd name="T45" fmla="*/ 10600 h 62"/>
                <a:gd name="T46" fmla="*/ 101600 w 66"/>
                <a:gd name="T47" fmla="*/ 21201 h 62"/>
                <a:gd name="T48" fmla="*/ 104775 w 66"/>
                <a:gd name="T49" fmla="*/ 45935 h 6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6" h="62">
                  <a:moveTo>
                    <a:pt x="66" y="26"/>
                  </a:moveTo>
                  <a:lnTo>
                    <a:pt x="64" y="44"/>
                  </a:lnTo>
                  <a:lnTo>
                    <a:pt x="48" y="48"/>
                  </a:lnTo>
                  <a:lnTo>
                    <a:pt x="36" y="52"/>
                  </a:lnTo>
                  <a:lnTo>
                    <a:pt x="26" y="58"/>
                  </a:lnTo>
                  <a:lnTo>
                    <a:pt x="18" y="62"/>
                  </a:lnTo>
                  <a:lnTo>
                    <a:pt x="8" y="58"/>
                  </a:lnTo>
                  <a:lnTo>
                    <a:pt x="0" y="48"/>
                  </a:lnTo>
                  <a:lnTo>
                    <a:pt x="10" y="40"/>
                  </a:lnTo>
                  <a:lnTo>
                    <a:pt x="12" y="30"/>
                  </a:lnTo>
                  <a:lnTo>
                    <a:pt x="20" y="26"/>
                  </a:lnTo>
                  <a:lnTo>
                    <a:pt x="14" y="22"/>
                  </a:lnTo>
                  <a:lnTo>
                    <a:pt x="4" y="24"/>
                  </a:lnTo>
                  <a:lnTo>
                    <a:pt x="2" y="16"/>
                  </a:lnTo>
                  <a:lnTo>
                    <a:pt x="6" y="12"/>
                  </a:lnTo>
                  <a:lnTo>
                    <a:pt x="4" y="6"/>
                  </a:lnTo>
                  <a:lnTo>
                    <a:pt x="10" y="0"/>
                  </a:lnTo>
                  <a:lnTo>
                    <a:pt x="20" y="4"/>
                  </a:lnTo>
                  <a:lnTo>
                    <a:pt x="28" y="2"/>
                  </a:lnTo>
                  <a:lnTo>
                    <a:pt x="36" y="0"/>
                  </a:lnTo>
                  <a:lnTo>
                    <a:pt x="44" y="4"/>
                  </a:lnTo>
                  <a:lnTo>
                    <a:pt x="52" y="0"/>
                  </a:lnTo>
                  <a:lnTo>
                    <a:pt x="58" y="6"/>
                  </a:lnTo>
                  <a:lnTo>
                    <a:pt x="64" y="12"/>
                  </a:lnTo>
                  <a:lnTo>
                    <a:pt x="66" y="26"/>
                  </a:lnTo>
                  <a:close/>
                </a:path>
              </a:pathLst>
            </a:custGeom>
            <a:solidFill>
              <a:srgbClr val="DDF53D"/>
            </a:solidFill>
            <a:ln w="7938">
              <a:solidFill>
                <a:schemeClr val="tx1"/>
              </a:solidFill>
              <a:prstDash val="solid"/>
              <a:round/>
              <a:headEnd/>
              <a:tailEnd/>
            </a:ln>
          </p:spPr>
          <p:txBody>
            <a:bodyPr/>
            <a:lstStyle/>
            <a:p>
              <a:endParaRPr lang="en-GB"/>
            </a:p>
          </p:txBody>
        </p:sp>
        <p:sp>
          <p:nvSpPr>
            <p:cNvPr id="2151" name="Freeform 152"/>
            <p:cNvSpPr>
              <a:spLocks/>
            </p:cNvSpPr>
            <p:nvPr/>
          </p:nvSpPr>
          <p:spPr bwMode="auto">
            <a:xfrm>
              <a:off x="4438650" y="3021013"/>
              <a:ext cx="111125" cy="66675"/>
            </a:xfrm>
            <a:custGeom>
              <a:avLst/>
              <a:gdLst>
                <a:gd name="T0" fmla="*/ 38100 w 70"/>
                <a:gd name="T1" fmla="*/ 3509 h 38"/>
                <a:gd name="T2" fmla="*/ 63500 w 70"/>
                <a:gd name="T3" fmla="*/ 3509 h 38"/>
                <a:gd name="T4" fmla="*/ 79375 w 70"/>
                <a:gd name="T5" fmla="*/ 0 h 38"/>
                <a:gd name="T6" fmla="*/ 92075 w 70"/>
                <a:gd name="T7" fmla="*/ 3509 h 38"/>
                <a:gd name="T8" fmla="*/ 95250 w 70"/>
                <a:gd name="T9" fmla="*/ 7018 h 38"/>
                <a:gd name="T10" fmla="*/ 92075 w 70"/>
                <a:gd name="T11" fmla="*/ 14037 h 38"/>
                <a:gd name="T12" fmla="*/ 88900 w 70"/>
                <a:gd name="T13" fmla="*/ 24564 h 38"/>
                <a:gd name="T14" fmla="*/ 101600 w 70"/>
                <a:gd name="T15" fmla="*/ 28074 h 38"/>
                <a:gd name="T16" fmla="*/ 107950 w 70"/>
                <a:gd name="T17" fmla="*/ 28074 h 38"/>
                <a:gd name="T18" fmla="*/ 111125 w 70"/>
                <a:gd name="T19" fmla="*/ 35092 h 38"/>
                <a:gd name="T20" fmla="*/ 104775 w 70"/>
                <a:gd name="T21" fmla="*/ 49129 h 38"/>
                <a:gd name="T22" fmla="*/ 88900 w 70"/>
                <a:gd name="T23" fmla="*/ 52638 h 38"/>
                <a:gd name="T24" fmla="*/ 79375 w 70"/>
                <a:gd name="T25" fmla="*/ 42111 h 38"/>
                <a:gd name="T26" fmla="*/ 79375 w 70"/>
                <a:gd name="T27" fmla="*/ 59657 h 38"/>
                <a:gd name="T28" fmla="*/ 73025 w 70"/>
                <a:gd name="T29" fmla="*/ 63166 h 38"/>
                <a:gd name="T30" fmla="*/ 63500 w 70"/>
                <a:gd name="T31" fmla="*/ 59657 h 38"/>
                <a:gd name="T32" fmla="*/ 53975 w 70"/>
                <a:gd name="T33" fmla="*/ 52638 h 38"/>
                <a:gd name="T34" fmla="*/ 47625 w 70"/>
                <a:gd name="T35" fmla="*/ 56147 h 38"/>
                <a:gd name="T36" fmla="*/ 47625 w 70"/>
                <a:gd name="T37" fmla="*/ 63166 h 38"/>
                <a:gd name="T38" fmla="*/ 25400 w 70"/>
                <a:gd name="T39" fmla="*/ 66675 h 38"/>
                <a:gd name="T40" fmla="*/ 25400 w 70"/>
                <a:gd name="T41" fmla="*/ 49129 h 38"/>
                <a:gd name="T42" fmla="*/ 0 w 70"/>
                <a:gd name="T43" fmla="*/ 49129 h 38"/>
                <a:gd name="T44" fmla="*/ 12700 w 70"/>
                <a:gd name="T45" fmla="*/ 28074 h 38"/>
                <a:gd name="T46" fmla="*/ 28575 w 70"/>
                <a:gd name="T47" fmla="*/ 10528 h 38"/>
                <a:gd name="T48" fmla="*/ 34925 w 70"/>
                <a:gd name="T49" fmla="*/ 10528 h 38"/>
                <a:gd name="T50" fmla="*/ 38100 w 70"/>
                <a:gd name="T51" fmla="*/ 3509 h 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70" h="38">
                  <a:moveTo>
                    <a:pt x="24" y="2"/>
                  </a:moveTo>
                  <a:lnTo>
                    <a:pt x="40" y="2"/>
                  </a:lnTo>
                  <a:lnTo>
                    <a:pt x="50" y="0"/>
                  </a:lnTo>
                  <a:lnTo>
                    <a:pt x="58" y="2"/>
                  </a:lnTo>
                  <a:lnTo>
                    <a:pt x="60" y="4"/>
                  </a:lnTo>
                  <a:lnTo>
                    <a:pt x="58" y="8"/>
                  </a:lnTo>
                  <a:lnTo>
                    <a:pt x="56" y="14"/>
                  </a:lnTo>
                  <a:lnTo>
                    <a:pt x="64" y="16"/>
                  </a:lnTo>
                  <a:lnTo>
                    <a:pt x="68" y="16"/>
                  </a:lnTo>
                  <a:lnTo>
                    <a:pt x="70" y="20"/>
                  </a:lnTo>
                  <a:lnTo>
                    <a:pt x="66" y="28"/>
                  </a:lnTo>
                  <a:lnTo>
                    <a:pt x="56" y="30"/>
                  </a:lnTo>
                  <a:lnTo>
                    <a:pt x="50" y="24"/>
                  </a:lnTo>
                  <a:lnTo>
                    <a:pt x="50" y="34"/>
                  </a:lnTo>
                  <a:lnTo>
                    <a:pt x="46" y="36"/>
                  </a:lnTo>
                  <a:lnTo>
                    <a:pt x="40" y="34"/>
                  </a:lnTo>
                  <a:lnTo>
                    <a:pt x="34" y="30"/>
                  </a:lnTo>
                  <a:lnTo>
                    <a:pt x="30" y="32"/>
                  </a:lnTo>
                  <a:lnTo>
                    <a:pt x="30" y="36"/>
                  </a:lnTo>
                  <a:lnTo>
                    <a:pt x="16" y="38"/>
                  </a:lnTo>
                  <a:lnTo>
                    <a:pt x="16" y="28"/>
                  </a:lnTo>
                  <a:lnTo>
                    <a:pt x="0" y="28"/>
                  </a:lnTo>
                  <a:lnTo>
                    <a:pt x="8" y="16"/>
                  </a:lnTo>
                  <a:lnTo>
                    <a:pt x="18" y="6"/>
                  </a:lnTo>
                  <a:lnTo>
                    <a:pt x="22" y="6"/>
                  </a:lnTo>
                  <a:lnTo>
                    <a:pt x="24" y="2"/>
                  </a:lnTo>
                  <a:close/>
                </a:path>
              </a:pathLst>
            </a:custGeom>
            <a:solidFill>
              <a:srgbClr val="DDF53D"/>
            </a:solidFill>
            <a:ln w="7938">
              <a:solidFill>
                <a:schemeClr val="tx1"/>
              </a:solidFill>
              <a:prstDash val="solid"/>
              <a:round/>
              <a:headEnd/>
              <a:tailEnd/>
            </a:ln>
          </p:spPr>
          <p:txBody>
            <a:bodyPr/>
            <a:lstStyle/>
            <a:p>
              <a:endParaRPr lang="en-GB"/>
            </a:p>
          </p:txBody>
        </p:sp>
        <p:sp>
          <p:nvSpPr>
            <p:cNvPr id="2152" name="Freeform 153"/>
            <p:cNvSpPr>
              <a:spLocks/>
            </p:cNvSpPr>
            <p:nvPr/>
          </p:nvSpPr>
          <p:spPr bwMode="auto">
            <a:xfrm>
              <a:off x="4168775" y="2901950"/>
              <a:ext cx="323850" cy="300038"/>
            </a:xfrm>
            <a:custGeom>
              <a:avLst/>
              <a:gdLst>
                <a:gd name="T0" fmla="*/ 200025 w 204"/>
                <a:gd name="T1" fmla="*/ 13955 h 172"/>
                <a:gd name="T2" fmla="*/ 241300 w 204"/>
                <a:gd name="T3" fmla="*/ 41866 h 172"/>
                <a:gd name="T4" fmla="*/ 257175 w 204"/>
                <a:gd name="T5" fmla="*/ 55821 h 172"/>
                <a:gd name="T6" fmla="*/ 285750 w 204"/>
                <a:gd name="T7" fmla="*/ 62798 h 172"/>
                <a:gd name="T8" fmla="*/ 320675 w 204"/>
                <a:gd name="T9" fmla="*/ 69776 h 172"/>
                <a:gd name="T10" fmla="*/ 314325 w 204"/>
                <a:gd name="T11" fmla="*/ 97686 h 172"/>
                <a:gd name="T12" fmla="*/ 307975 w 204"/>
                <a:gd name="T13" fmla="*/ 122108 h 172"/>
                <a:gd name="T14" fmla="*/ 298450 w 204"/>
                <a:gd name="T15" fmla="*/ 129086 h 172"/>
                <a:gd name="T16" fmla="*/ 269875 w 204"/>
                <a:gd name="T17" fmla="*/ 167463 h 172"/>
                <a:gd name="T18" fmla="*/ 295275 w 204"/>
                <a:gd name="T19" fmla="*/ 184907 h 172"/>
                <a:gd name="T20" fmla="*/ 298450 w 204"/>
                <a:gd name="T21" fmla="*/ 202351 h 172"/>
                <a:gd name="T22" fmla="*/ 295275 w 204"/>
                <a:gd name="T23" fmla="*/ 244216 h 172"/>
                <a:gd name="T24" fmla="*/ 307975 w 204"/>
                <a:gd name="T25" fmla="*/ 258171 h 172"/>
                <a:gd name="T26" fmla="*/ 288925 w 204"/>
                <a:gd name="T27" fmla="*/ 275615 h 172"/>
                <a:gd name="T28" fmla="*/ 254000 w 204"/>
                <a:gd name="T29" fmla="*/ 272127 h 172"/>
                <a:gd name="T30" fmla="*/ 219075 w 204"/>
                <a:gd name="T31" fmla="*/ 265149 h 172"/>
                <a:gd name="T32" fmla="*/ 193675 w 204"/>
                <a:gd name="T33" fmla="*/ 282593 h 172"/>
                <a:gd name="T34" fmla="*/ 168275 w 204"/>
                <a:gd name="T35" fmla="*/ 300037 h 172"/>
                <a:gd name="T36" fmla="*/ 127000 w 204"/>
                <a:gd name="T37" fmla="*/ 293059 h 172"/>
                <a:gd name="T38" fmla="*/ 79375 w 204"/>
                <a:gd name="T39" fmla="*/ 272127 h 172"/>
                <a:gd name="T40" fmla="*/ 88900 w 204"/>
                <a:gd name="T41" fmla="*/ 223283 h 172"/>
                <a:gd name="T42" fmla="*/ 101600 w 204"/>
                <a:gd name="T43" fmla="*/ 202351 h 172"/>
                <a:gd name="T44" fmla="*/ 69850 w 204"/>
                <a:gd name="T45" fmla="*/ 156996 h 172"/>
                <a:gd name="T46" fmla="*/ 57150 w 204"/>
                <a:gd name="T47" fmla="*/ 132574 h 172"/>
                <a:gd name="T48" fmla="*/ 28575 w 204"/>
                <a:gd name="T49" fmla="*/ 115130 h 172"/>
                <a:gd name="T50" fmla="*/ 0 w 204"/>
                <a:gd name="T51" fmla="*/ 104664 h 172"/>
                <a:gd name="T52" fmla="*/ 12700 w 204"/>
                <a:gd name="T53" fmla="*/ 87220 h 172"/>
                <a:gd name="T54" fmla="*/ 41275 w 204"/>
                <a:gd name="T55" fmla="*/ 83731 h 172"/>
                <a:gd name="T56" fmla="*/ 63500 w 204"/>
                <a:gd name="T57" fmla="*/ 87220 h 172"/>
                <a:gd name="T58" fmla="*/ 85725 w 204"/>
                <a:gd name="T59" fmla="*/ 80242 h 172"/>
                <a:gd name="T60" fmla="*/ 76200 w 204"/>
                <a:gd name="T61" fmla="*/ 52332 h 172"/>
                <a:gd name="T62" fmla="*/ 98425 w 204"/>
                <a:gd name="T63" fmla="*/ 62798 h 172"/>
                <a:gd name="T64" fmla="*/ 133350 w 204"/>
                <a:gd name="T65" fmla="*/ 48843 h 172"/>
                <a:gd name="T66" fmla="*/ 168275 w 204"/>
                <a:gd name="T67" fmla="*/ 31399 h 172"/>
                <a:gd name="T68" fmla="*/ 184150 w 204"/>
                <a:gd name="T69" fmla="*/ 0 h 17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4" h="172">
                  <a:moveTo>
                    <a:pt x="116" y="0"/>
                  </a:moveTo>
                  <a:lnTo>
                    <a:pt x="126" y="8"/>
                  </a:lnTo>
                  <a:lnTo>
                    <a:pt x="140" y="20"/>
                  </a:lnTo>
                  <a:lnTo>
                    <a:pt x="152" y="24"/>
                  </a:lnTo>
                  <a:lnTo>
                    <a:pt x="154" y="28"/>
                  </a:lnTo>
                  <a:lnTo>
                    <a:pt x="162" y="32"/>
                  </a:lnTo>
                  <a:lnTo>
                    <a:pt x="174" y="32"/>
                  </a:lnTo>
                  <a:lnTo>
                    <a:pt x="180" y="36"/>
                  </a:lnTo>
                  <a:lnTo>
                    <a:pt x="184" y="40"/>
                  </a:lnTo>
                  <a:lnTo>
                    <a:pt x="202" y="40"/>
                  </a:lnTo>
                  <a:lnTo>
                    <a:pt x="204" y="44"/>
                  </a:lnTo>
                  <a:lnTo>
                    <a:pt x="198" y="56"/>
                  </a:lnTo>
                  <a:lnTo>
                    <a:pt x="194" y="64"/>
                  </a:lnTo>
                  <a:lnTo>
                    <a:pt x="194" y="70"/>
                  </a:lnTo>
                  <a:lnTo>
                    <a:pt x="192" y="74"/>
                  </a:lnTo>
                  <a:lnTo>
                    <a:pt x="188" y="74"/>
                  </a:lnTo>
                  <a:lnTo>
                    <a:pt x="178" y="84"/>
                  </a:lnTo>
                  <a:lnTo>
                    <a:pt x="170" y="96"/>
                  </a:lnTo>
                  <a:lnTo>
                    <a:pt x="186" y="96"/>
                  </a:lnTo>
                  <a:lnTo>
                    <a:pt x="186" y="106"/>
                  </a:lnTo>
                  <a:lnTo>
                    <a:pt x="186" y="112"/>
                  </a:lnTo>
                  <a:lnTo>
                    <a:pt x="188" y="116"/>
                  </a:lnTo>
                  <a:lnTo>
                    <a:pt x="184" y="124"/>
                  </a:lnTo>
                  <a:lnTo>
                    <a:pt x="186" y="140"/>
                  </a:lnTo>
                  <a:lnTo>
                    <a:pt x="194" y="140"/>
                  </a:lnTo>
                  <a:lnTo>
                    <a:pt x="194" y="148"/>
                  </a:lnTo>
                  <a:lnTo>
                    <a:pt x="186" y="150"/>
                  </a:lnTo>
                  <a:lnTo>
                    <a:pt x="182" y="158"/>
                  </a:lnTo>
                  <a:lnTo>
                    <a:pt x="172" y="162"/>
                  </a:lnTo>
                  <a:lnTo>
                    <a:pt x="160" y="156"/>
                  </a:lnTo>
                  <a:lnTo>
                    <a:pt x="150" y="154"/>
                  </a:lnTo>
                  <a:lnTo>
                    <a:pt x="138" y="152"/>
                  </a:lnTo>
                  <a:lnTo>
                    <a:pt x="128" y="156"/>
                  </a:lnTo>
                  <a:lnTo>
                    <a:pt x="122" y="162"/>
                  </a:lnTo>
                  <a:lnTo>
                    <a:pt x="122" y="172"/>
                  </a:lnTo>
                  <a:lnTo>
                    <a:pt x="106" y="172"/>
                  </a:lnTo>
                  <a:lnTo>
                    <a:pt x="92" y="166"/>
                  </a:lnTo>
                  <a:lnTo>
                    <a:pt x="80" y="168"/>
                  </a:lnTo>
                  <a:lnTo>
                    <a:pt x="64" y="162"/>
                  </a:lnTo>
                  <a:lnTo>
                    <a:pt x="50" y="156"/>
                  </a:lnTo>
                  <a:lnTo>
                    <a:pt x="50" y="144"/>
                  </a:lnTo>
                  <a:lnTo>
                    <a:pt x="56" y="128"/>
                  </a:lnTo>
                  <a:lnTo>
                    <a:pt x="56" y="116"/>
                  </a:lnTo>
                  <a:lnTo>
                    <a:pt x="64" y="116"/>
                  </a:lnTo>
                  <a:lnTo>
                    <a:pt x="56" y="98"/>
                  </a:lnTo>
                  <a:lnTo>
                    <a:pt x="44" y="90"/>
                  </a:lnTo>
                  <a:lnTo>
                    <a:pt x="42" y="82"/>
                  </a:lnTo>
                  <a:lnTo>
                    <a:pt x="36" y="76"/>
                  </a:lnTo>
                  <a:lnTo>
                    <a:pt x="26" y="70"/>
                  </a:lnTo>
                  <a:lnTo>
                    <a:pt x="18" y="66"/>
                  </a:lnTo>
                  <a:lnTo>
                    <a:pt x="6" y="66"/>
                  </a:lnTo>
                  <a:lnTo>
                    <a:pt x="0" y="60"/>
                  </a:lnTo>
                  <a:lnTo>
                    <a:pt x="2" y="52"/>
                  </a:lnTo>
                  <a:lnTo>
                    <a:pt x="8" y="50"/>
                  </a:lnTo>
                  <a:lnTo>
                    <a:pt x="18" y="48"/>
                  </a:lnTo>
                  <a:lnTo>
                    <a:pt x="26" y="48"/>
                  </a:lnTo>
                  <a:lnTo>
                    <a:pt x="32" y="54"/>
                  </a:lnTo>
                  <a:lnTo>
                    <a:pt x="40" y="50"/>
                  </a:lnTo>
                  <a:lnTo>
                    <a:pt x="48" y="52"/>
                  </a:lnTo>
                  <a:lnTo>
                    <a:pt x="54" y="46"/>
                  </a:lnTo>
                  <a:lnTo>
                    <a:pt x="50" y="36"/>
                  </a:lnTo>
                  <a:lnTo>
                    <a:pt x="48" y="30"/>
                  </a:lnTo>
                  <a:lnTo>
                    <a:pt x="54" y="30"/>
                  </a:lnTo>
                  <a:lnTo>
                    <a:pt x="62" y="36"/>
                  </a:lnTo>
                  <a:lnTo>
                    <a:pt x="76" y="34"/>
                  </a:lnTo>
                  <a:lnTo>
                    <a:pt x="84" y="28"/>
                  </a:lnTo>
                  <a:lnTo>
                    <a:pt x="96" y="22"/>
                  </a:lnTo>
                  <a:lnTo>
                    <a:pt x="106" y="18"/>
                  </a:lnTo>
                  <a:lnTo>
                    <a:pt x="106" y="4"/>
                  </a:lnTo>
                  <a:lnTo>
                    <a:pt x="116" y="0"/>
                  </a:lnTo>
                  <a:close/>
                </a:path>
              </a:pathLst>
            </a:custGeom>
            <a:solidFill>
              <a:srgbClr val="DDF53D"/>
            </a:solidFill>
            <a:ln w="7938">
              <a:solidFill>
                <a:schemeClr val="tx1"/>
              </a:solidFill>
              <a:prstDash val="solid"/>
              <a:round/>
              <a:headEnd/>
              <a:tailEnd/>
            </a:ln>
          </p:spPr>
          <p:txBody>
            <a:bodyPr/>
            <a:lstStyle/>
            <a:p>
              <a:endParaRPr lang="en-GB"/>
            </a:p>
          </p:txBody>
        </p:sp>
        <p:sp>
          <p:nvSpPr>
            <p:cNvPr id="2153" name="Freeform 154"/>
            <p:cNvSpPr>
              <a:spLocks/>
            </p:cNvSpPr>
            <p:nvPr/>
          </p:nvSpPr>
          <p:spPr bwMode="auto">
            <a:xfrm>
              <a:off x="4048125" y="3209925"/>
              <a:ext cx="85725" cy="168275"/>
            </a:xfrm>
            <a:custGeom>
              <a:avLst/>
              <a:gdLst>
                <a:gd name="T0" fmla="*/ 57150 w 54"/>
                <a:gd name="T1" fmla="*/ 168275 h 96"/>
                <a:gd name="T2" fmla="*/ 38100 w 54"/>
                <a:gd name="T3" fmla="*/ 168275 h 96"/>
                <a:gd name="T4" fmla="*/ 19050 w 54"/>
                <a:gd name="T5" fmla="*/ 168275 h 96"/>
                <a:gd name="T6" fmla="*/ 19050 w 54"/>
                <a:gd name="T7" fmla="*/ 154252 h 96"/>
                <a:gd name="T8" fmla="*/ 19050 w 54"/>
                <a:gd name="T9" fmla="*/ 126206 h 96"/>
                <a:gd name="T10" fmla="*/ 12700 w 54"/>
                <a:gd name="T11" fmla="*/ 122701 h 96"/>
                <a:gd name="T12" fmla="*/ 0 w 54"/>
                <a:gd name="T13" fmla="*/ 105172 h 96"/>
                <a:gd name="T14" fmla="*/ 12700 w 54"/>
                <a:gd name="T15" fmla="*/ 87643 h 96"/>
                <a:gd name="T16" fmla="*/ 15875 w 54"/>
                <a:gd name="T17" fmla="*/ 70115 h 96"/>
                <a:gd name="T18" fmla="*/ 22225 w 54"/>
                <a:gd name="T19" fmla="*/ 45574 h 96"/>
                <a:gd name="T20" fmla="*/ 19050 w 54"/>
                <a:gd name="T21" fmla="*/ 24540 h 96"/>
                <a:gd name="T22" fmla="*/ 22225 w 54"/>
                <a:gd name="T23" fmla="*/ 0 h 96"/>
                <a:gd name="T24" fmla="*/ 31750 w 54"/>
                <a:gd name="T25" fmla="*/ 3506 h 96"/>
                <a:gd name="T26" fmla="*/ 41275 w 54"/>
                <a:gd name="T27" fmla="*/ 14023 h 96"/>
                <a:gd name="T28" fmla="*/ 60325 w 54"/>
                <a:gd name="T29" fmla="*/ 10517 h 96"/>
                <a:gd name="T30" fmla="*/ 76200 w 54"/>
                <a:gd name="T31" fmla="*/ 10517 h 96"/>
                <a:gd name="T32" fmla="*/ 85725 w 54"/>
                <a:gd name="T33" fmla="*/ 24540 h 96"/>
                <a:gd name="T34" fmla="*/ 82550 w 54"/>
                <a:gd name="T35" fmla="*/ 35057 h 96"/>
                <a:gd name="T36" fmla="*/ 66675 w 54"/>
                <a:gd name="T37" fmla="*/ 38563 h 96"/>
                <a:gd name="T38" fmla="*/ 66675 w 54"/>
                <a:gd name="T39" fmla="*/ 63103 h 96"/>
                <a:gd name="T40" fmla="*/ 66675 w 54"/>
                <a:gd name="T41" fmla="*/ 80632 h 96"/>
                <a:gd name="T42" fmla="*/ 63500 w 54"/>
                <a:gd name="T43" fmla="*/ 87643 h 96"/>
                <a:gd name="T44" fmla="*/ 53975 w 54"/>
                <a:gd name="T45" fmla="*/ 94655 h 96"/>
                <a:gd name="T46" fmla="*/ 53975 w 54"/>
                <a:gd name="T47" fmla="*/ 101666 h 96"/>
                <a:gd name="T48" fmla="*/ 63500 w 54"/>
                <a:gd name="T49" fmla="*/ 115689 h 96"/>
                <a:gd name="T50" fmla="*/ 53975 w 54"/>
                <a:gd name="T51" fmla="*/ 122701 h 96"/>
                <a:gd name="T52" fmla="*/ 57150 w 54"/>
                <a:gd name="T53" fmla="*/ 133218 h 96"/>
                <a:gd name="T54" fmla="*/ 60325 w 54"/>
                <a:gd name="T55" fmla="*/ 143735 h 96"/>
                <a:gd name="T56" fmla="*/ 50800 w 54"/>
                <a:gd name="T57" fmla="*/ 150746 h 96"/>
                <a:gd name="T58" fmla="*/ 57150 w 54"/>
                <a:gd name="T59" fmla="*/ 168275 h 9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4" h="96">
                  <a:moveTo>
                    <a:pt x="36" y="96"/>
                  </a:moveTo>
                  <a:lnTo>
                    <a:pt x="24" y="96"/>
                  </a:lnTo>
                  <a:lnTo>
                    <a:pt x="12" y="96"/>
                  </a:lnTo>
                  <a:lnTo>
                    <a:pt x="12" y="88"/>
                  </a:lnTo>
                  <a:lnTo>
                    <a:pt x="12" y="72"/>
                  </a:lnTo>
                  <a:lnTo>
                    <a:pt x="8" y="70"/>
                  </a:lnTo>
                  <a:lnTo>
                    <a:pt x="0" y="60"/>
                  </a:lnTo>
                  <a:lnTo>
                    <a:pt x="8" y="50"/>
                  </a:lnTo>
                  <a:lnTo>
                    <a:pt x="10" y="40"/>
                  </a:lnTo>
                  <a:lnTo>
                    <a:pt x="14" y="26"/>
                  </a:lnTo>
                  <a:lnTo>
                    <a:pt x="12" y="14"/>
                  </a:lnTo>
                  <a:lnTo>
                    <a:pt x="14" y="0"/>
                  </a:lnTo>
                  <a:lnTo>
                    <a:pt x="20" y="2"/>
                  </a:lnTo>
                  <a:lnTo>
                    <a:pt x="26" y="8"/>
                  </a:lnTo>
                  <a:lnTo>
                    <a:pt x="38" y="6"/>
                  </a:lnTo>
                  <a:lnTo>
                    <a:pt x="48" y="6"/>
                  </a:lnTo>
                  <a:lnTo>
                    <a:pt x="54" y="14"/>
                  </a:lnTo>
                  <a:lnTo>
                    <a:pt x="52" y="20"/>
                  </a:lnTo>
                  <a:lnTo>
                    <a:pt x="42" y="22"/>
                  </a:lnTo>
                  <a:lnTo>
                    <a:pt x="42" y="36"/>
                  </a:lnTo>
                  <a:lnTo>
                    <a:pt x="42" y="46"/>
                  </a:lnTo>
                  <a:lnTo>
                    <a:pt x="40" y="50"/>
                  </a:lnTo>
                  <a:lnTo>
                    <a:pt x="34" y="54"/>
                  </a:lnTo>
                  <a:lnTo>
                    <a:pt x="34" y="58"/>
                  </a:lnTo>
                  <a:lnTo>
                    <a:pt x="40" y="66"/>
                  </a:lnTo>
                  <a:lnTo>
                    <a:pt x="34" y="70"/>
                  </a:lnTo>
                  <a:lnTo>
                    <a:pt x="36" y="76"/>
                  </a:lnTo>
                  <a:lnTo>
                    <a:pt x="38" y="82"/>
                  </a:lnTo>
                  <a:lnTo>
                    <a:pt x="32" y="86"/>
                  </a:lnTo>
                  <a:lnTo>
                    <a:pt x="36" y="96"/>
                  </a:lnTo>
                  <a:close/>
                </a:path>
              </a:pathLst>
            </a:custGeom>
            <a:solidFill>
              <a:srgbClr val="DDF53D"/>
            </a:solidFill>
            <a:ln w="7938">
              <a:solidFill>
                <a:schemeClr val="tx1"/>
              </a:solidFill>
              <a:prstDash val="solid"/>
              <a:round/>
              <a:headEnd/>
              <a:tailEnd/>
            </a:ln>
          </p:spPr>
          <p:txBody>
            <a:bodyPr/>
            <a:lstStyle/>
            <a:p>
              <a:endParaRPr lang="en-GB"/>
            </a:p>
          </p:txBody>
        </p:sp>
        <p:sp>
          <p:nvSpPr>
            <p:cNvPr id="2154" name="Freeform 155"/>
            <p:cNvSpPr>
              <a:spLocks/>
            </p:cNvSpPr>
            <p:nvPr/>
          </p:nvSpPr>
          <p:spPr bwMode="auto">
            <a:xfrm>
              <a:off x="4054475" y="3160713"/>
              <a:ext cx="311150" cy="249237"/>
            </a:xfrm>
            <a:custGeom>
              <a:avLst/>
              <a:gdLst>
                <a:gd name="T0" fmla="*/ 15875 w 196"/>
                <a:gd name="T1" fmla="*/ 49145 h 142"/>
                <a:gd name="T2" fmla="*/ 9525 w 196"/>
                <a:gd name="T3" fmla="*/ 38614 h 142"/>
                <a:gd name="T4" fmla="*/ 0 w 196"/>
                <a:gd name="T5" fmla="*/ 21062 h 142"/>
                <a:gd name="T6" fmla="*/ 6350 w 196"/>
                <a:gd name="T7" fmla="*/ 14042 h 142"/>
                <a:gd name="T8" fmla="*/ 25400 w 196"/>
                <a:gd name="T9" fmla="*/ 7021 h 142"/>
                <a:gd name="T10" fmla="*/ 38100 w 196"/>
                <a:gd name="T11" fmla="*/ 0 h 142"/>
                <a:gd name="T12" fmla="*/ 73025 w 196"/>
                <a:gd name="T13" fmla="*/ 3510 h 142"/>
                <a:gd name="T14" fmla="*/ 104775 w 196"/>
                <a:gd name="T15" fmla="*/ 7021 h 142"/>
                <a:gd name="T16" fmla="*/ 123825 w 196"/>
                <a:gd name="T17" fmla="*/ 14042 h 142"/>
                <a:gd name="T18" fmla="*/ 152400 w 196"/>
                <a:gd name="T19" fmla="*/ 10531 h 142"/>
                <a:gd name="T20" fmla="*/ 180975 w 196"/>
                <a:gd name="T21" fmla="*/ 14042 h 142"/>
                <a:gd name="T22" fmla="*/ 193675 w 196"/>
                <a:gd name="T23" fmla="*/ 14042 h 142"/>
                <a:gd name="T24" fmla="*/ 215900 w 196"/>
                <a:gd name="T25" fmla="*/ 24573 h 142"/>
                <a:gd name="T26" fmla="*/ 241300 w 196"/>
                <a:gd name="T27" fmla="*/ 35104 h 142"/>
                <a:gd name="T28" fmla="*/ 260350 w 196"/>
                <a:gd name="T29" fmla="*/ 31593 h 142"/>
                <a:gd name="T30" fmla="*/ 282575 w 196"/>
                <a:gd name="T31" fmla="*/ 42125 h 142"/>
                <a:gd name="T32" fmla="*/ 307975 w 196"/>
                <a:gd name="T33" fmla="*/ 42125 h 142"/>
                <a:gd name="T34" fmla="*/ 311150 w 196"/>
                <a:gd name="T35" fmla="*/ 49145 h 142"/>
                <a:gd name="T36" fmla="*/ 307975 w 196"/>
                <a:gd name="T37" fmla="*/ 66697 h 142"/>
                <a:gd name="T38" fmla="*/ 298450 w 196"/>
                <a:gd name="T39" fmla="*/ 73718 h 142"/>
                <a:gd name="T40" fmla="*/ 282575 w 196"/>
                <a:gd name="T41" fmla="*/ 84249 h 142"/>
                <a:gd name="T42" fmla="*/ 263525 w 196"/>
                <a:gd name="T43" fmla="*/ 84249 h 142"/>
                <a:gd name="T44" fmla="*/ 254000 w 196"/>
                <a:gd name="T45" fmla="*/ 101801 h 142"/>
                <a:gd name="T46" fmla="*/ 238125 w 196"/>
                <a:gd name="T47" fmla="*/ 119353 h 142"/>
                <a:gd name="T48" fmla="*/ 228600 w 196"/>
                <a:gd name="T49" fmla="*/ 133394 h 142"/>
                <a:gd name="T50" fmla="*/ 225425 w 196"/>
                <a:gd name="T51" fmla="*/ 150946 h 142"/>
                <a:gd name="T52" fmla="*/ 231775 w 196"/>
                <a:gd name="T53" fmla="*/ 168498 h 142"/>
                <a:gd name="T54" fmla="*/ 222250 w 196"/>
                <a:gd name="T55" fmla="*/ 179029 h 142"/>
                <a:gd name="T56" fmla="*/ 209550 w 196"/>
                <a:gd name="T57" fmla="*/ 200092 h 142"/>
                <a:gd name="T58" fmla="*/ 193675 w 196"/>
                <a:gd name="T59" fmla="*/ 203602 h 142"/>
                <a:gd name="T60" fmla="*/ 184150 w 196"/>
                <a:gd name="T61" fmla="*/ 221154 h 142"/>
                <a:gd name="T62" fmla="*/ 161925 w 196"/>
                <a:gd name="T63" fmla="*/ 231685 h 142"/>
                <a:gd name="T64" fmla="*/ 136525 w 196"/>
                <a:gd name="T65" fmla="*/ 231685 h 142"/>
                <a:gd name="T66" fmla="*/ 117475 w 196"/>
                <a:gd name="T67" fmla="*/ 235195 h 142"/>
                <a:gd name="T68" fmla="*/ 98425 w 196"/>
                <a:gd name="T69" fmla="*/ 245727 h 142"/>
                <a:gd name="T70" fmla="*/ 88900 w 196"/>
                <a:gd name="T71" fmla="*/ 249237 h 142"/>
                <a:gd name="T72" fmla="*/ 73025 w 196"/>
                <a:gd name="T73" fmla="*/ 238706 h 142"/>
                <a:gd name="T74" fmla="*/ 69850 w 196"/>
                <a:gd name="T75" fmla="*/ 224664 h 142"/>
                <a:gd name="T76" fmla="*/ 60325 w 196"/>
                <a:gd name="T77" fmla="*/ 217644 h 142"/>
                <a:gd name="T78" fmla="*/ 50800 w 196"/>
                <a:gd name="T79" fmla="*/ 217644 h 142"/>
                <a:gd name="T80" fmla="*/ 44450 w 196"/>
                <a:gd name="T81" fmla="*/ 200092 h 142"/>
                <a:gd name="T82" fmla="*/ 53975 w 196"/>
                <a:gd name="T83" fmla="*/ 193071 h 142"/>
                <a:gd name="T84" fmla="*/ 47625 w 196"/>
                <a:gd name="T85" fmla="*/ 172009 h 142"/>
                <a:gd name="T86" fmla="*/ 57150 w 196"/>
                <a:gd name="T87" fmla="*/ 164988 h 142"/>
                <a:gd name="T88" fmla="*/ 47625 w 196"/>
                <a:gd name="T89" fmla="*/ 150946 h 142"/>
                <a:gd name="T90" fmla="*/ 47625 w 196"/>
                <a:gd name="T91" fmla="*/ 143926 h 142"/>
                <a:gd name="T92" fmla="*/ 57150 w 196"/>
                <a:gd name="T93" fmla="*/ 136905 h 142"/>
                <a:gd name="T94" fmla="*/ 60325 w 196"/>
                <a:gd name="T95" fmla="*/ 129884 h 142"/>
                <a:gd name="T96" fmla="*/ 60325 w 196"/>
                <a:gd name="T97" fmla="*/ 87760 h 142"/>
                <a:gd name="T98" fmla="*/ 76200 w 196"/>
                <a:gd name="T99" fmla="*/ 84249 h 142"/>
                <a:gd name="T100" fmla="*/ 79375 w 196"/>
                <a:gd name="T101" fmla="*/ 73718 h 142"/>
                <a:gd name="T102" fmla="*/ 69850 w 196"/>
                <a:gd name="T103" fmla="*/ 59676 h 142"/>
                <a:gd name="T104" fmla="*/ 34925 w 196"/>
                <a:gd name="T105" fmla="*/ 63187 h 142"/>
                <a:gd name="T106" fmla="*/ 25400 w 196"/>
                <a:gd name="T107" fmla="*/ 52656 h 142"/>
                <a:gd name="T108" fmla="*/ 15875 w 196"/>
                <a:gd name="T109" fmla="*/ 49145 h 14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96" h="142">
                  <a:moveTo>
                    <a:pt x="10" y="28"/>
                  </a:moveTo>
                  <a:lnTo>
                    <a:pt x="6" y="22"/>
                  </a:lnTo>
                  <a:lnTo>
                    <a:pt x="0" y="12"/>
                  </a:lnTo>
                  <a:lnTo>
                    <a:pt x="4" y="8"/>
                  </a:lnTo>
                  <a:lnTo>
                    <a:pt x="16" y="4"/>
                  </a:lnTo>
                  <a:lnTo>
                    <a:pt x="24" y="0"/>
                  </a:lnTo>
                  <a:lnTo>
                    <a:pt x="46" y="2"/>
                  </a:lnTo>
                  <a:lnTo>
                    <a:pt x="66" y="4"/>
                  </a:lnTo>
                  <a:lnTo>
                    <a:pt x="78" y="8"/>
                  </a:lnTo>
                  <a:lnTo>
                    <a:pt x="96" y="6"/>
                  </a:lnTo>
                  <a:lnTo>
                    <a:pt x="114" y="8"/>
                  </a:lnTo>
                  <a:lnTo>
                    <a:pt x="122" y="8"/>
                  </a:lnTo>
                  <a:lnTo>
                    <a:pt x="136" y="14"/>
                  </a:lnTo>
                  <a:lnTo>
                    <a:pt x="152" y="20"/>
                  </a:lnTo>
                  <a:lnTo>
                    <a:pt x="164" y="18"/>
                  </a:lnTo>
                  <a:lnTo>
                    <a:pt x="178" y="24"/>
                  </a:lnTo>
                  <a:lnTo>
                    <a:pt x="194" y="24"/>
                  </a:lnTo>
                  <a:lnTo>
                    <a:pt x="196" y="28"/>
                  </a:lnTo>
                  <a:lnTo>
                    <a:pt x="194" y="38"/>
                  </a:lnTo>
                  <a:lnTo>
                    <a:pt x="188" y="42"/>
                  </a:lnTo>
                  <a:lnTo>
                    <a:pt x="178" y="48"/>
                  </a:lnTo>
                  <a:lnTo>
                    <a:pt x="166" y="48"/>
                  </a:lnTo>
                  <a:lnTo>
                    <a:pt x="160" y="58"/>
                  </a:lnTo>
                  <a:lnTo>
                    <a:pt x="150" y="68"/>
                  </a:lnTo>
                  <a:lnTo>
                    <a:pt x="144" y="76"/>
                  </a:lnTo>
                  <a:lnTo>
                    <a:pt x="142" y="86"/>
                  </a:lnTo>
                  <a:lnTo>
                    <a:pt x="146" y="96"/>
                  </a:lnTo>
                  <a:lnTo>
                    <a:pt x="140" y="102"/>
                  </a:lnTo>
                  <a:lnTo>
                    <a:pt x="132" y="114"/>
                  </a:lnTo>
                  <a:lnTo>
                    <a:pt x="122" y="116"/>
                  </a:lnTo>
                  <a:lnTo>
                    <a:pt x="116" y="126"/>
                  </a:lnTo>
                  <a:lnTo>
                    <a:pt x="102" y="132"/>
                  </a:lnTo>
                  <a:lnTo>
                    <a:pt x="86" y="132"/>
                  </a:lnTo>
                  <a:lnTo>
                    <a:pt x="74" y="134"/>
                  </a:lnTo>
                  <a:lnTo>
                    <a:pt x="62" y="140"/>
                  </a:lnTo>
                  <a:lnTo>
                    <a:pt x="56" y="142"/>
                  </a:lnTo>
                  <a:lnTo>
                    <a:pt x="46" y="136"/>
                  </a:lnTo>
                  <a:lnTo>
                    <a:pt x="44" y="128"/>
                  </a:lnTo>
                  <a:lnTo>
                    <a:pt x="38" y="124"/>
                  </a:lnTo>
                  <a:lnTo>
                    <a:pt x="32" y="124"/>
                  </a:lnTo>
                  <a:lnTo>
                    <a:pt x="28" y="114"/>
                  </a:lnTo>
                  <a:lnTo>
                    <a:pt x="34" y="110"/>
                  </a:lnTo>
                  <a:lnTo>
                    <a:pt x="30" y="98"/>
                  </a:lnTo>
                  <a:lnTo>
                    <a:pt x="36" y="94"/>
                  </a:lnTo>
                  <a:lnTo>
                    <a:pt x="30" y="86"/>
                  </a:lnTo>
                  <a:lnTo>
                    <a:pt x="30" y="82"/>
                  </a:lnTo>
                  <a:lnTo>
                    <a:pt x="36" y="78"/>
                  </a:lnTo>
                  <a:lnTo>
                    <a:pt x="38" y="74"/>
                  </a:lnTo>
                  <a:lnTo>
                    <a:pt x="38" y="50"/>
                  </a:lnTo>
                  <a:lnTo>
                    <a:pt x="48" y="48"/>
                  </a:lnTo>
                  <a:lnTo>
                    <a:pt x="50" y="42"/>
                  </a:lnTo>
                  <a:lnTo>
                    <a:pt x="44" y="34"/>
                  </a:lnTo>
                  <a:lnTo>
                    <a:pt x="22" y="36"/>
                  </a:lnTo>
                  <a:lnTo>
                    <a:pt x="16" y="30"/>
                  </a:lnTo>
                  <a:lnTo>
                    <a:pt x="10" y="28"/>
                  </a:lnTo>
                  <a:close/>
                </a:path>
              </a:pathLst>
            </a:custGeom>
            <a:solidFill>
              <a:srgbClr val="DDF53D"/>
            </a:solidFill>
            <a:ln w="7938">
              <a:solidFill>
                <a:schemeClr val="tx1"/>
              </a:solidFill>
              <a:prstDash val="solid"/>
              <a:round/>
              <a:headEnd/>
              <a:tailEnd/>
            </a:ln>
          </p:spPr>
          <p:txBody>
            <a:bodyPr/>
            <a:lstStyle/>
            <a:p>
              <a:endParaRPr lang="en-GB"/>
            </a:p>
          </p:txBody>
        </p:sp>
        <p:sp>
          <p:nvSpPr>
            <p:cNvPr id="2155" name="Freeform 156"/>
            <p:cNvSpPr>
              <a:spLocks/>
            </p:cNvSpPr>
            <p:nvPr/>
          </p:nvSpPr>
          <p:spPr bwMode="auto">
            <a:xfrm>
              <a:off x="4508500" y="3192463"/>
              <a:ext cx="22225" cy="46037"/>
            </a:xfrm>
            <a:custGeom>
              <a:avLst/>
              <a:gdLst>
                <a:gd name="T0" fmla="*/ 15875 w 14"/>
                <a:gd name="T1" fmla="*/ 0 h 26"/>
                <a:gd name="T2" fmla="*/ 6350 w 14"/>
                <a:gd name="T3" fmla="*/ 3541 h 26"/>
                <a:gd name="T4" fmla="*/ 0 w 14"/>
                <a:gd name="T5" fmla="*/ 10624 h 26"/>
                <a:gd name="T6" fmla="*/ 0 w 14"/>
                <a:gd name="T7" fmla="*/ 24789 h 26"/>
                <a:gd name="T8" fmla="*/ 0 w 14"/>
                <a:gd name="T9" fmla="*/ 38954 h 26"/>
                <a:gd name="T10" fmla="*/ 9525 w 14"/>
                <a:gd name="T11" fmla="*/ 46037 h 26"/>
                <a:gd name="T12" fmla="*/ 15875 w 14"/>
                <a:gd name="T13" fmla="*/ 31872 h 26"/>
                <a:gd name="T14" fmla="*/ 12700 w 14"/>
                <a:gd name="T15" fmla="*/ 21248 h 26"/>
                <a:gd name="T16" fmla="*/ 22225 w 14"/>
                <a:gd name="T17" fmla="*/ 17707 h 26"/>
                <a:gd name="T18" fmla="*/ 15875 w 14"/>
                <a:gd name="T19" fmla="*/ 0 h 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4" h="26">
                  <a:moveTo>
                    <a:pt x="10" y="0"/>
                  </a:moveTo>
                  <a:lnTo>
                    <a:pt x="4" y="2"/>
                  </a:lnTo>
                  <a:lnTo>
                    <a:pt x="0" y="6"/>
                  </a:lnTo>
                  <a:lnTo>
                    <a:pt x="0" y="14"/>
                  </a:lnTo>
                  <a:lnTo>
                    <a:pt x="0" y="22"/>
                  </a:lnTo>
                  <a:lnTo>
                    <a:pt x="6" y="26"/>
                  </a:lnTo>
                  <a:lnTo>
                    <a:pt x="10" y="18"/>
                  </a:lnTo>
                  <a:lnTo>
                    <a:pt x="8" y="12"/>
                  </a:lnTo>
                  <a:lnTo>
                    <a:pt x="14" y="10"/>
                  </a:lnTo>
                  <a:lnTo>
                    <a:pt x="10" y="0"/>
                  </a:lnTo>
                  <a:close/>
                </a:path>
              </a:pathLst>
            </a:custGeom>
            <a:solidFill>
              <a:srgbClr val="DDF53D"/>
            </a:solidFill>
            <a:ln w="7938">
              <a:solidFill>
                <a:schemeClr val="tx1"/>
              </a:solidFill>
              <a:prstDash val="solid"/>
              <a:round/>
              <a:headEnd/>
              <a:tailEnd/>
            </a:ln>
          </p:spPr>
          <p:txBody>
            <a:bodyPr/>
            <a:lstStyle/>
            <a:p>
              <a:endParaRPr lang="en-GB"/>
            </a:p>
          </p:txBody>
        </p:sp>
        <p:sp>
          <p:nvSpPr>
            <p:cNvPr id="2156" name="Freeform 157"/>
            <p:cNvSpPr>
              <a:spLocks/>
            </p:cNvSpPr>
            <p:nvPr/>
          </p:nvSpPr>
          <p:spPr bwMode="auto">
            <a:xfrm>
              <a:off x="4498975" y="3251200"/>
              <a:ext cx="31750" cy="66675"/>
            </a:xfrm>
            <a:custGeom>
              <a:avLst/>
              <a:gdLst>
                <a:gd name="T0" fmla="*/ 15875 w 20"/>
                <a:gd name="T1" fmla="*/ 0 h 38"/>
                <a:gd name="T2" fmla="*/ 12700 w 20"/>
                <a:gd name="T3" fmla="*/ 7018 h 38"/>
                <a:gd name="T4" fmla="*/ 3175 w 20"/>
                <a:gd name="T5" fmla="*/ 7018 h 38"/>
                <a:gd name="T6" fmla="*/ 0 w 20"/>
                <a:gd name="T7" fmla="*/ 21055 h 38"/>
                <a:gd name="T8" fmla="*/ 6350 w 20"/>
                <a:gd name="T9" fmla="*/ 28074 h 38"/>
                <a:gd name="T10" fmla="*/ 6350 w 20"/>
                <a:gd name="T11" fmla="*/ 45620 h 38"/>
                <a:gd name="T12" fmla="*/ 6350 w 20"/>
                <a:gd name="T13" fmla="*/ 63166 h 38"/>
                <a:gd name="T14" fmla="*/ 15875 w 20"/>
                <a:gd name="T15" fmla="*/ 66675 h 38"/>
                <a:gd name="T16" fmla="*/ 22225 w 20"/>
                <a:gd name="T17" fmla="*/ 59657 h 38"/>
                <a:gd name="T18" fmla="*/ 31750 w 20"/>
                <a:gd name="T19" fmla="*/ 49129 h 38"/>
                <a:gd name="T20" fmla="*/ 28575 w 20"/>
                <a:gd name="T21" fmla="*/ 24564 h 38"/>
                <a:gd name="T22" fmla="*/ 31750 w 20"/>
                <a:gd name="T23" fmla="*/ 10528 h 38"/>
                <a:gd name="T24" fmla="*/ 28575 w 20"/>
                <a:gd name="T25" fmla="*/ 3509 h 38"/>
                <a:gd name="T26" fmla="*/ 15875 w 20"/>
                <a:gd name="T27" fmla="*/ 0 h 3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0" h="38">
                  <a:moveTo>
                    <a:pt x="10" y="0"/>
                  </a:moveTo>
                  <a:lnTo>
                    <a:pt x="8" y="4"/>
                  </a:lnTo>
                  <a:lnTo>
                    <a:pt x="2" y="4"/>
                  </a:lnTo>
                  <a:lnTo>
                    <a:pt x="0" y="12"/>
                  </a:lnTo>
                  <a:lnTo>
                    <a:pt x="4" y="16"/>
                  </a:lnTo>
                  <a:lnTo>
                    <a:pt x="4" y="26"/>
                  </a:lnTo>
                  <a:lnTo>
                    <a:pt x="4" y="36"/>
                  </a:lnTo>
                  <a:lnTo>
                    <a:pt x="10" y="38"/>
                  </a:lnTo>
                  <a:lnTo>
                    <a:pt x="14" y="34"/>
                  </a:lnTo>
                  <a:lnTo>
                    <a:pt x="20" y="28"/>
                  </a:lnTo>
                  <a:lnTo>
                    <a:pt x="18" y="14"/>
                  </a:lnTo>
                  <a:lnTo>
                    <a:pt x="20" y="6"/>
                  </a:lnTo>
                  <a:lnTo>
                    <a:pt x="18" y="2"/>
                  </a:lnTo>
                  <a:lnTo>
                    <a:pt x="10" y="0"/>
                  </a:lnTo>
                  <a:close/>
                </a:path>
              </a:pathLst>
            </a:custGeom>
            <a:solidFill>
              <a:srgbClr val="DDF53D"/>
            </a:solidFill>
            <a:ln w="7938">
              <a:solidFill>
                <a:schemeClr val="tx1"/>
              </a:solidFill>
              <a:prstDash val="solid"/>
              <a:round/>
              <a:headEnd/>
              <a:tailEnd/>
            </a:ln>
          </p:spPr>
          <p:txBody>
            <a:bodyPr/>
            <a:lstStyle/>
            <a:p>
              <a:endParaRPr lang="en-GB"/>
            </a:p>
          </p:txBody>
        </p:sp>
        <p:sp>
          <p:nvSpPr>
            <p:cNvPr id="2157" name="Freeform 158"/>
            <p:cNvSpPr>
              <a:spLocks/>
            </p:cNvSpPr>
            <p:nvPr/>
          </p:nvSpPr>
          <p:spPr bwMode="auto">
            <a:xfrm>
              <a:off x="4352925" y="2890838"/>
              <a:ext cx="95250" cy="66675"/>
            </a:xfrm>
            <a:custGeom>
              <a:avLst/>
              <a:gdLst>
                <a:gd name="T0" fmla="*/ 0 w 60"/>
                <a:gd name="T1" fmla="*/ 10528 h 38"/>
                <a:gd name="T2" fmla="*/ 19050 w 60"/>
                <a:gd name="T3" fmla="*/ 3509 h 38"/>
                <a:gd name="T4" fmla="*/ 41275 w 60"/>
                <a:gd name="T5" fmla="*/ 3509 h 38"/>
                <a:gd name="T6" fmla="*/ 60325 w 60"/>
                <a:gd name="T7" fmla="*/ 0 h 38"/>
                <a:gd name="T8" fmla="*/ 73025 w 60"/>
                <a:gd name="T9" fmla="*/ 3509 h 38"/>
                <a:gd name="T10" fmla="*/ 79375 w 60"/>
                <a:gd name="T11" fmla="*/ 7018 h 38"/>
                <a:gd name="T12" fmla="*/ 88900 w 60"/>
                <a:gd name="T13" fmla="*/ 21055 h 38"/>
                <a:gd name="T14" fmla="*/ 95250 w 60"/>
                <a:gd name="T15" fmla="*/ 35092 h 38"/>
                <a:gd name="T16" fmla="*/ 92075 w 60"/>
                <a:gd name="T17" fmla="*/ 45620 h 38"/>
                <a:gd name="T18" fmla="*/ 82550 w 60"/>
                <a:gd name="T19" fmla="*/ 45620 h 38"/>
                <a:gd name="T20" fmla="*/ 82550 w 60"/>
                <a:gd name="T21" fmla="*/ 66675 h 38"/>
                <a:gd name="T22" fmla="*/ 73025 w 60"/>
                <a:gd name="T23" fmla="*/ 66675 h 38"/>
                <a:gd name="T24" fmla="*/ 60325 w 60"/>
                <a:gd name="T25" fmla="*/ 59657 h 38"/>
                <a:gd name="T26" fmla="*/ 57150 w 60"/>
                <a:gd name="T27" fmla="*/ 52638 h 38"/>
                <a:gd name="T28" fmla="*/ 38100 w 60"/>
                <a:gd name="T29" fmla="*/ 45620 h 38"/>
                <a:gd name="T30" fmla="*/ 15875 w 60"/>
                <a:gd name="T31" fmla="*/ 24564 h 38"/>
                <a:gd name="T32" fmla="*/ 0 w 60"/>
                <a:gd name="T33" fmla="*/ 10528 h 3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60" h="38">
                  <a:moveTo>
                    <a:pt x="0" y="6"/>
                  </a:moveTo>
                  <a:lnTo>
                    <a:pt x="12" y="2"/>
                  </a:lnTo>
                  <a:lnTo>
                    <a:pt x="26" y="2"/>
                  </a:lnTo>
                  <a:lnTo>
                    <a:pt x="38" y="0"/>
                  </a:lnTo>
                  <a:lnTo>
                    <a:pt x="46" y="2"/>
                  </a:lnTo>
                  <a:lnTo>
                    <a:pt x="50" y="4"/>
                  </a:lnTo>
                  <a:lnTo>
                    <a:pt x="56" y="12"/>
                  </a:lnTo>
                  <a:lnTo>
                    <a:pt x="60" y="20"/>
                  </a:lnTo>
                  <a:lnTo>
                    <a:pt x="58" y="26"/>
                  </a:lnTo>
                  <a:lnTo>
                    <a:pt x="52" y="26"/>
                  </a:lnTo>
                  <a:lnTo>
                    <a:pt x="52" y="38"/>
                  </a:lnTo>
                  <a:lnTo>
                    <a:pt x="46" y="38"/>
                  </a:lnTo>
                  <a:lnTo>
                    <a:pt x="38" y="34"/>
                  </a:lnTo>
                  <a:lnTo>
                    <a:pt x="36" y="30"/>
                  </a:lnTo>
                  <a:lnTo>
                    <a:pt x="24" y="26"/>
                  </a:lnTo>
                  <a:lnTo>
                    <a:pt x="10" y="14"/>
                  </a:lnTo>
                  <a:lnTo>
                    <a:pt x="0" y="6"/>
                  </a:lnTo>
                  <a:close/>
                </a:path>
              </a:pathLst>
            </a:custGeom>
            <a:solidFill>
              <a:srgbClr val="DDF53D"/>
            </a:solidFill>
            <a:ln w="7938">
              <a:solidFill>
                <a:schemeClr val="tx1"/>
              </a:solidFill>
              <a:prstDash val="solid"/>
              <a:round/>
              <a:headEnd/>
              <a:tailEnd/>
            </a:ln>
          </p:spPr>
          <p:txBody>
            <a:bodyPr/>
            <a:lstStyle/>
            <a:p>
              <a:endParaRPr lang="en-GB"/>
            </a:p>
          </p:txBody>
        </p:sp>
        <p:sp>
          <p:nvSpPr>
            <p:cNvPr id="2158" name="Freeform 159"/>
            <p:cNvSpPr>
              <a:spLocks/>
            </p:cNvSpPr>
            <p:nvPr/>
          </p:nvSpPr>
          <p:spPr bwMode="auto">
            <a:xfrm>
              <a:off x="4371975" y="2809875"/>
              <a:ext cx="95250" cy="98425"/>
            </a:xfrm>
            <a:custGeom>
              <a:avLst/>
              <a:gdLst>
                <a:gd name="T0" fmla="*/ 69850 w 60"/>
                <a:gd name="T1" fmla="*/ 98425 h 56"/>
                <a:gd name="T2" fmla="*/ 60325 w 60"/>
                <a:gd name="T3" fmla="*/ 87879 h 56"/>
                <a:gd name="T4" fmla="*/ 41275 w 60"/>
                <a:gd name="T5" fmla="*/ 80849 h 56"/>
                <a:gd name="T6" fmla="*/ 22225 w 60"/>
                <a:gd name="T7" fmla="*/ 84364 h 56"/>
                <a:gd name="T8" fmla="*/ 0 w 60"/>
                <a:gd name="T9" fmla="*/ 84364 h 56"/>
                <a:gd name="T10" fmla="*/ 15875 w 60"/>
                <a:gd name="T11" fmla="*/ 70304 h 56"/>
                <a:gd name="T12" fmla="*/ 25400 w 60"/>
                <a:gd name="T13" fmla="*/ 56243 h 56"/>
                <a:gd name="T14" fmla="*/ 25400 w 60"/>
                <a:gd name="T15" fmla="*/ 38667 h 56"/>
                <a:gd name="T16" fmla="*/ 28575 w 60"/>
                <a:gd name="T17" fmla="*/ 28121 h 56"/>
                <a:gd name="T18" fmla="*/ 41275 w 60"/>
                <a:gd name="T19" fmla="*/ 21091 h 56"/>
                <a:gd name="T20" fmla="*/ 47625 w 60"/>
                <a:gd name="T21" fmla="*/ 31637 h 56"/>
                <a:gd name="T22" fmla="*/ 50800 w 60"/>
                <a:gd name="T23" fmla="*/ 42182 h 56"/>
                <a:gd name="T24" fmla="*/ 60325 w 60"/>
                <a:gd name="T25" fmla="*/ 35152 h 56"/>
                <a:gd name="T26" fmla="*/ 53975 w 60"/>
                <a:gd name="T27" fmla="*/ 14061 h 56"/>
                <a:gd name="T28" fmla="*/ 66675 w 60"/>
                <a:gd name="T29" fmla="*/ 3515 h 56"/>
                <a:gd name="T30" fmla="*/ 85725 w 60"/>
                <a:gd name="T31" fmla="*/ 0 h 56"/>
                <a:gd name="T32" fmla="*/ 95250 w 60"/>
                <a:gd name="T33" fmla="*/ 24606 h 56"/>
                <a:gd name="T34" fmla="*/ 88900 w 60"/>
                <a:gd name="T35" fmla="*/ 35152 h 56"/>
                <a:gd name="T36" fmla="*/ 88900 w 60"/>
                <a:gd name="T37" fmla="*/ 52728 h 56"/>
                <a:gd name="T38" fmla="*/ 79375 w 60"/>
                <a:gd name="T39" fmla="*/ 59758 h 56"/>
                <a:gd name="T40" fmla="*/ 69850 w 60"/>
                <a:gd name="T41" fmla="*/ 66788 h 56"/>
                <a:gd name="T42" fmla="*/ 69850 w 60"/>
                <a:gd name="T43" fmla="*/ 80849 h 56"/>
                <a:gd name="T44" fmla="*/ 69850 w 60"/>
                <a:gd name="T45" fmla="*/ 98425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0" h="56">
                  <a:moveTo>
                    <a:pt x="44" y="56"/>
                  </a:moveTo>
                  <a:lnTo>
                    <a:pt x="38" y="50"/>
                  </a:lnTo>
                  <a:lnTo>
                    <a:pt x="26" y="46"/>
                  </a:lnTo>
                  <a:lnTo>
                    <a:pt x="14" y="48"/>
                  </a:lnTo>
                  <a:lnTo>
                    <a:pt x="0" y="48"/>
                  </a:lnTo>
                  <a:lnTo>
                    <a:pt x="10" y="40"/>
                  </a:lnTo>
                  <a:lnTo>
                    <a:pt x="16" y="32"/>
                  </a:lnTo>
                  <a:lnTo>
                    <a:pt x="16" y="22"/>
                  </a:lnTo>
                  <a:lnTo>
                    <a:pt x="18" y="16"/>
                  </a:lnTo>
                  <a:lnTo>
                    <a:pt x="26" y="12"/>
                  </a:lnTo>
                  <a:lnTo>
                    <a:pt x="30" y="18"/>
                  </a:lnTo>
                  <a:lnTo>
                    <a:pt x="32" y="24"/>
                  </a:lnTo>
                  <a:lnTo>
                    <a:pt x="38" y="20"/>
                  </a:lnTo>
                  <a:lnTo>
                    <a:pt x="34" y="8"/>
                  </a:lnTo>
                  <a:lnTo>
                    <a:pt x="42" y="2"/>
                  </a:lnTo>
                  <a:lnTo>
                    <a:pt x="54" y="0"/>
                  </a:lnTo>
                  <a:lnTo>
                    <a:pt x="60" y="14"/>
                  </a:lnTo>
                  <a:lnTo>
                    <a:pt x="56" y="20"/>
                  </a:lnTo>
                  <a:lnTo>
                    <a:pt x="56" y="30"/>
                  </a:lnTo>
                  <a:lnTo>
                    <a:pt x="50" y="34"/>
                  </a:lnTo>
                  <a:lnTo>
                    <a:pt x="44" y="38"/>
                  </a:lnTo>
                  <a:lnTo>
                    <a:pt x="44" y="46"/>
                  </a:lnTo>
                  <a:lnTo>
                    <a:pt x="44" y="56"/>
                  </a:lnTo>
                  <a:close/>
                </a:path>
              </a:pathLst>
            </a:custGeom>
            <a:solidFill>
              <a:srgbClr val="FFFFFF"/>
            </a:solidFill>
            <a:ln w="7938">
              <a:solidFill>
                <a:schemeClr val="tx1"/>
              </a:solidFill>
              <a:prstDash val="solid"/>
              <a:round/>
              <a:headEnd/>
              <a:tailEnd/>
            </a:ln>
          </p:spPr>
          <p:txBody>
            <a:bodyPr/>
            <a:lstStyle/>
            <a:p>
              <a:endParaRPr lang="en-GB"/>
            </a:p>
          </p:txBody>
        </p:sp>
        <p:sp>
          <p:nvSpPr>
            <p:cNvPr id="2159" name="Freeform 160"/>
            <p:cNvSpPr>
              <a:spLocks/>
            </p:cNvSpPr>
            <p:nvPr/>
          </p:nvSpPr>
          <p:spPr bwMode="auto">
            <a:xfrm>
              <a:off x="4492625" y="2652713"/>
              <a:ext cx="66675" cy="107950"/>
            </a:xfrm>
            <a:custGeom>
              <a:avLst/>
              <a:gdLst>
                <a:gd name="T0" fmla="*/ 38100 w 42"/>
                <a:gd name="T1" fmla="*/ 104468 h 62"/>
                <a:gd name="T2" fmla="*/ 22225 w 42"/>
                <a:gd name="T3" fmla="*/ 107950 h 62"/>
                <a:gd name="T4" fmla="*/ 12700 w 42"/>
                <a:gd name="T5" fmla="*/ 94021 h 62"/>
                <a:gd name="T6" fmla="*/ 6350 w 42"/>
                <a:gd name="T7" fmla="*/ 80092 h 62"/>
                <a:gd name="T8" fmla="*/ 0 w 42"/>
                <a:gd name="T9" fmla="*/ 59198 h 62"/>
                <a:gd name="T10" fmla="*/ 0 w 42"/>
                <a:gd name="T11" fmla="*/ 34823 h 62"/>
                <a:gd name="T12" fmla="*/ 12700 w 42"/>
                <a:gd name="T13" fmla="*/ 20894 h 62"/>
                <a:gd name="T14" fmla="*/ 22225 w 42"/>
                <a:gd name="T15" fmla="*/ 31340 h 62"/>
                <a:gd name="T16" fmla="*/ 34925 w 42"/>
                <a:gd name="T17" fmla="*/ 20894 h 62"/>
                <a:gd name="T18" fmla="*/ 41275 w 42"/>
                <a:gd name="T19" fmla="*/ 10447 h 62"/>
                <a:gd name="T20" fmla="*/ 53975 w 42"/>
                <a:gd name="T21" fmla="*/ 0 h 62"/>
                <a:gd name="T22" fmla="*/ 60325 w 42"/>
                <a:gd name="T23" fmla="*/ 6965 h 62"/>
                <a:gd name="T24" fmla="*/ 57150 w 42"/>
                <a:gd name="T25" fmla="*/ 20894 h 62"/>
                <a:gd name="T26" fmla="*/ 50800 w 42"/>
                <a:gd name="T27" fmla="*/ 27858 h 62"/>
                <a:gd name="T28" fmla="*/ 53975 w 42"/>
                <a:gd name="T29" fmla="*/ 38305 h 62"/>
                <a:gd name="T30" fmla="*/ 66675 w 42"/>
                <a:gd name="T31" fmla="*/ 45269 h 62"/>
                <a:gd name="T32" fmla="*/ 66675 w 42"/>
                <a:gd name="T33" fmla="*/ 55716 h 62"/>
                <a:gd name="T34" fmla="*/ 50800 w 42"/>
                <a:gd name="T35" fmla="*/ 59198 h 62"/>
                <a:gd name="T36" fmla="*/ 38100 w 42"/>
                <a:gd name="T37" fmla="*/ 66163 h 62"/>
                <a:gd name="T38" fmla="*/ 34925 w 42"/>
                <a:gd name="T39" fmla="*/ 76610 h 62"/>
                <a:gd name="T40" fmla="*/ 31750 w 42"/>
                <a:gd name="T41" fmla="*/ 90539 h 62"/>
                <a:gd name="T42" fmla="*/ 38100 w 42"/>
                <a:gd name="T43" fmla="*/ 104468 h 6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2" h="62">
                  <a:moveTo>
                    <a:pt x="24" y="60"/>
                  </a:moveTo>
                  <a:lnTo>
                    <a:pt x="14" y="62"/>
                  </a:lnTo>
                  <a:lnTo>
                    <a:pt x="8" y="54"/>
                  </a:lnTo>
                  <a:lnTo>
                    <a:pt x="4" y="46"/>
                  </a:lnTo>
                  <a:lnTo>
                    <a:pt x="0" y="34"/>
                  </a:lnTo>
                  <a:lnTo>
                    <a:pt x="0" y="20"/>
                  </a:lnTo>
                  <a:lnTo>
                    <a:pt x="8" y="12"/>
                  </a:lnTo>
                  <a:lnTo>
                    <a:pt x="14" y="18"/>
                  </a:lnTo>
                  <a:lnTo>
                    <a:pt x="22" y="12"/>
                  </a:lnTo>
                  <a:lnTo>
                    <a:pt x="26" y="6"/>
                  </a:lnTo>
                  <a:lnTo>
                    <a:pt x="34" y="0"/>
                  </a:lnTo>
                  <a:lnTo>
                    <a:pt x="38" y="4"/>
                  </a:lnTo>
                  <a:lnTo>
                    <a:pt x="36" y="12"/>
                  </a:lnTo>
                  <a:lnTo>
                    <a:pt x="32" y="16"/>
                  </a:lnTo>
                  <a:lnTo>
                    <a:pt x="34" y="22"/>
                  </a:lnTo>
                  <a:lnTo>
                    <a:pt x="42" y="26"/>
                  </a:lnTo>
                  <a:lnTo>
                    <a:pt x="42" y="32"/>
                  </a:lnTo>
                  <a:lnTo>
                    <a:pt x="32" y="34"/>
                  </a:lnTo>
                  <a:lnTo>
                    <a:pt x="24" y="38"/>
                  </a:lnTo>
                  <a:lnTo>
                    <a:pt x="22" y="44"/>
                  </a:lnTo>
                  <a:lnTo>
                    <a:pt x="20" y="52"/>
                  </a:lnTo>
                  <a:lnTo>
                    <a:pt x="24" y="60"/>
                  </a:lnTo>
                  <a:close/>
                </a:path>
              </a:pathLst>
            </a:custGeom>
            <a:solidFill>
              <a:srgbClr val="DDF53D"/>
            </a:solidFill>
            <a:ln w="7938">
              <a:solidFill>
                <a:schemeClr val="tx1"/>
              </a:solidFill>
              <a:prstDash val="solid"/>
              <a:round/>
              <a:headEnd/>
              <a:tailEnd/>
            </a:ln>
          </p:spPr>
          <p:txBody>
            <a:bodyPr/>
            <a:lstStyle/>
            <a:p>
              <a:endParaRPr lang="en-GB"/>
            </a:p>
          </p:txBody>
        </p:sp>
        <p:sp>
          <p:nvSpPr>
            <p:cNvPr id="2160" name="Freeform 161"/>
            <p:cNvSpPr>
              <a:spLocks/>
            </p:cNvSpPr>
            <p:nvPr/>
          </p:nvSpPr>
          <p:spPr bwMode="auto">
            <a:xfrm>
              <a:off x="4540250" y="2730500"/>
              <a:ext cx="19050" cy="23813"/>
            </a:xfrm>
            <a:custGeom>
              <a:avLst/>
              <a:gdLst>
                <a:gd name="T0" fmla="*/ 3175 w 12"/>
                <a:gd name="T1" fmla="*/ 0 h 14"/>
                <a:gd name="T2" fmla="*/ 19050 w 12"/>
                <a:gd name="T3" fmla="*/ 0 h 14"/>
                <a:gd name="T4" fmla="*/ 19050 w 12"/>
                <a:gd name="T5" fmla="*/ 13607 h 14"/>
                <a:gd name="T6" fmla="*/ 19050 w 12"/>
                <a:gd name="T7" fmla="*/ 23812 h 14"/>
                <a:gd name="T8" fmla="*/ 6350 w 12"/>
                <a:gd name="T9" fmla="*/ 23812 h 14"/>
                <a:gd name="T10" fmla="*/ 0 w 12"/>
                <a:gd name="T11" fmla="*/ 13607 h 14"/>
                <a:gd name="T12" fmla="*/ 3175 w 12"/>
                <a:gd name="T13" fmla="*/ 0 h 1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 h="14">
                  <a:moveTo>
                    <a:pt x="2" y="0"/>
                  </a:moveTo>
                  <a:lnTo>
                    <a:pt x="12" y="0"/>
                  </a:lnTo>
                  <a:lnTo>
                    <a:pt x="12" y="8"/>
                  </a:lnTo>
                  <a:lnTo>
                    <a:pt x="12" y="14"/>
                  </a:lnTo>
                  <a:lnTo>
                    <a:pt x="4" y="14"/>
                  </a:lnTo>
                  <a:lnTo>
                    <a:pt x="0" y="8"/>
                  </a:lnTo>
                  <a:lnTo>
                    <a:pt x="2" y="0"/>
                  </a:lnTo>
                  <a:close/>
                </a:path>
              </a:pathLst>
            </a:custGeom>
            <a:solidFill>
              <a:srgbClr val="DDF53D"/>
            </a:solidFill>
            <a:ln w="7938">
              <a:solidFill>
                <a:schemeClr val="tx1"/>
              </a:solidFill>
              <a:prstDash val="solid"/>
              <a:round/>
              <a:headEnd/>
              <a:tailEnd/>
            </a:ln>
          </p:spPr>
          <p:txBody>
            <a:bodyPr/>
            <a:lstStyle/>
            <a:p>
              <a:endParaRPr lang="en-GB"/>
            </a:p>
          </p:txBody>
        </p:sp>
        <p:sp>
          <p:nvSpPr>
            <p:cNvPr id="2161" name="Freeform 162"/>
            <p:cNvSpPr>
              <a:spLocks/>
            </p:cNvSpPr>
            <p:nvPr/>
          </p:nvSpPr>
          <p:spPr bwMode="auto">
            <a:xfrm>
              <a:off x="4568825" y="2711450"/>
              <a:ext cx="39688" cy="42863"/>
            </a:xfrm>
            <a:custGeom>
              <a:avLst/>
              <a:gdLst>
                <a:gd name="T0" fmla="*/ 0 w 25"/>
                <a:gd name="T1" fmla="*/ 10716 h 24"/>
                <a:gd name="T2" fmla="*/ 11113 w 25"/>
                <a:gd name="T3" fmla="*/ 10716 h 24"/>
                <a:gd name="T4" fmla="*/ 23813 w 25"/>
                <a:gd name="T5" fmla="*/ 14287 h 24"/>
                <a:gd name="T6" fmla="*/ 23813 w 25"/>
                <a:gd name="T7" fmla="*/ 3572 h 24"/>
                <a:gd name="T8" fmla="*/ 36513 w 25"/>
                <a:gd name="T9" fmla="*/ 0 h 24"/>
                <a:gd name="T10" fmla="*/ 39688 w 25"/>
                <a:gd name="T11" fmla="*/ 7144 h 24"/>
                <a:gd name="T12" fmla="*/ 33338 w 25"/>
                <a:gd name="T13" fmla="*/ 17859 h 24"/>
                <a:gd name="T14" fmla="*/ 23813 w 25"/>
                <a:gd name="T15" fmla="*/ 21431 h 24"/>
                <a:gd name="T16" fmla="*/ 23813 w 25"/>
                <a:gd name="T17" fmla="*/ 32147 h 24"/>
                <a:gd name="T18" fmla="*/ 23813 w 25"/>
                <a:gd name="T19" fmla="*/ 42862 h 24"/>
                <a:gd name="T20" fmla="*/ 4763 w 25"/>
                <a:gd name="T21" fmla="*/ 35718 h 24"/>
                <a:gd name="T22" fmla="*/ 0 w 25"/>
                <a:gd name="T23" fmla="*/ 25003 h 24"/>
                <a:gd name="T24" fmla="*/ 0 w 25"/>
                <a:gd name="T25" fmla="*/ 10716 h 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5" h="24">
                  <a:moveTo>
                    <a:pt x="0" y="6"/>
                  </a:moveTo>
                  <a:lnTo>
                    <a:pt x="7" y="6"/>
                  </a:lnTo>
                  <a:lnTo>
                    <a:pt x="15" y="8"/>
                  </a:lnTo>
                  <a:lnTo>
                    <a:pt x="15" y="2"/>
                  </a:lnTo>
                  <a:lnTo>
                    <a:pt x="23" y="0"/>
                  </a:lnTo>
                  <a:lnTo>
                    <a:pt x="25" y="4"/>
                  </a:lnTo>
                  <a:lnTo>
                    <a:pt x="21" y="10"/>
                  </a:lnTo>
                  <a:lnTo>
                    <a:pt x="15" y="12"/>
                  </a:lnTo>
                  <a:lnTo>
                    <a:pt x="15" y="18"/>
                  </a:lnTo>
                  <a:lnTo>
                    <a:pt x="15" y="24"/>
                  </a:lnTo>
                  <a:lnTo>
                    <a:pt x="3" y="20"/>
                  </a:lnTo>
                  <a:lnTo>
                    <a:pt x="0" y="14"/>
                  </a:lnTo>
                  <a:lnTo>
                    <a:pt x="0" y="6"/>
                  </a:lnTo>
                  <a:close/>
                </a:path>
              </a:pathLst>
            </a:custGeom>
            <a:solidFill>
              <a:srgbClr val="DDF53D"/>
            </a:solidFill>
            <a:ln w="7938">
              <a:solidFill>
                <a:schemeClr val="tx1"/>
              </a:solidFill>
              <a:prstDash val="solid"/>
              <a:round/>
              <a:headEnd/>
              <a:tailEnd/>
            </a:ln>
          </p:spPr>
          <p:txBody>
            <a:bodyPr/>
            <a:lstStyle/>
            <a:p>
              <a:endParaRPr lang="en-GB"/>
            </a:p>
          </p:txBody>
        </p:sp>
        <p:sp>
          <p:nvSpPr>
            <p:cNvPr id="2162" name="Freeform 163"/>
            <p:cNvSpPr>
              <a:spLocks/>
            </p:cNvSpPr>
            <p:nvPr/>
          </p:nvSpPr>
          <p:spPr bwMode="auto">
            <a:xfrm>
              <a:off x="4441825" y="2757488"/>
              <a:ext cx="227013" cy="277812"/>
            </a:xfrm>
            <a:custGeom>
              <a:avLst/>
              <a:gdLst>
                <a:gd name="T0" fmla="*/ 15875 w 143"/>
                <a:gd name="T1" fmla="*/ 52749 h 158"/>
                <a:gd name="T2" fmla="*/ 28575 w 143"/>
                <a:gd name="T3" fmla="*/ 49233 h 158"/>
                <a:gd name="T4" fmla="*/ 41275 w 143"/>
                <a:gd name="T5" fmla="*/ 49233 h 158"/>
                <a:gd name="T6" fmla="*/ 57150 w 143"/>
                <a:gd name="T7" fmla="*/ 56266 h 158"/>
                <a:gd name="T8" fmla="*/ 63500 w 143"/>
                <a:gd name="T9" fmla="*/ 45716 h 158"/>
                <a:gd name="T10" fmla="*/ 76200 w 143"/>
                <a:gd name="T11" fmla="*/ 38683 h 158"/>
                <a:gd name="T12" fmla="*/ 73025 w 143"/>
                <a:gd name="T13" fmla="*/ 28133 h 158"/>
                <a:gd name="T14" fmla="*/ 69850 w 143"/>
                <a:gd name="T15" fmla="*/ 14066 h 158"/>
                <a:gd name="T16" fmla="*/ 73025 w 143"/>
                <a:gd name="T17" fmla="*/ 3517 h 158"/>
                <a:gd name="T18" fmla="*/ 88900 w 143"/>
                <a:gd name="T19" fmla="*/ 0 h 158"/>
                <a:gd name="T20" fmla="*/ 98425 w 143"/>
                <a:gd name="T21" fmla="*/ 10550 h 158"/>
                <a:gd name="T22" fmla="*/ 101600 w 143"/>
                <a:gd name="T23" fmla="*/ 21100 h 158"/>
                <a:gd name="T24" fmla="*/ 117475 w 143"/>
                <a:gd name="T25" fmla="*/ 28133 h 158"/>
                <a:gd name="T26" fmla="*/ 127000 w 143"/>
                <a:gd name="T27" fmla="*/ 35166 h 158"/>
                <a:gd name="T28" fmla="*/ 141288 w 143"/>
                <a:gd name="T29" fmla="*/ 38683 h 158"/>
                <a:gd name="T30" fmla="*/ 150813 w 143"/>
                <a:gd name="T31" fmla="*/ 28133 h 158"/>
                <a:gd name="T32" fmla="*/ 173038 w 143"/>
                <a:gd name="T33" fmla="*/ 21100 h 158"/>
                <a:gd name="T34" fmla="*/ 185738 w 143"/>
                <a:gd name="T35" fmla="*/ 17583 h 158"/>
                <a:gd name="T36" fmla="*/ 188913 w 143"/>
                <a:gd name="T37" fmla="*/ 28133 h 158"/>
                <a:gd name="T38" fmla="*/ 207963 w 143"/>
                <a:gd name="T39" fmla="*/ 42199 h 158"/>
                <a:gd name="T40" fmla="*/ 214313 w 143"/>
                <a:gd name="T41" fmla="*/ 59782 h 158"/>
                <a:gd name="T42" fmla="*/ 207963 w 143"/>
                <a:gd name="T43" fmla="*/ 80882 h 158"/>
                <a:gd name="T44" fmla="*/ 220663 w 143"/>
                <a:gd name="T45" fmla="*/ 87915 h 158"/>
                <a:gd name="T46" fmla="*/ 217488 w 143"/>
                <a:gd name="T47" fmla="*/ 105498 h 158"/>
                <a:gd name="T48" fmla="*/ 220663 w 143"/>
                <a:gd name="T49" fmla="*/ 130114 h 158"/>
                <a:gd name="T50" fmla="*/ 227013 w 143"/>
                <a:gd name="T51" fmla="*/ 144181 h 158"/>
                <a:gd name="T52" fmla="*/ 217488 w 143"/>
                <a:gd name="T53" fmla="*/ 147698 h 158"/>
                <a:gd name="T54" fmla="*/ 204788 w 143"/>
                <a:gd name="T55" fmla="*/ 151214 h 158"/>
                <a:gd name="T56" fmla="*/ 188913 w 143"/>
                <a:gd name="T57" fmla="*/ 158247 h 158"/>
                <a:gd name="T58" fmla="*/ 169863 w 143"/>
                <a:gd name="T59" fmla="*/ 165281 h 158"/>
                <a:gd name="T60" fmla="*/ 150813 w 143"/>
                <a:gd name="T61" fmla="*/ 175830 h 158"/>
                <a:gd name="T62" fmla="*/ 163513 w 143"/>
                <a:gd name="T63" fmla="*/ 193413 h 158"/>
                <a:gd name="T64" fmla="*/ 176213 w 143"/>
                <a:gd name="T65" fmla="*/ 210996 h 158"/>
                <a:gd name="T66" fmla="*/ 195263 w 143"/>
                <a:gd name="T67" fmla="*/ 225063 h 158"/>
                <a:gd name="T68" fmla="*/ 195263 w 143"/>
                <a:gd name="T69" fmla="*/ 235613 h 158"/>
                <a:gd name="T70" fmla="*/ 182563 w 143"/>
                <a:gd name="T71" fmla="*/ 242646 h 158"/>
                <a:gd name="T72" fmla="*/ 169863 w 143"/>
                <a:gd name="T73" fmla="*/ 249679 h 158"/>
                <a:gd name="T74" fmla="*/ 169863 w 143"/>
                <a:gd name="T75" fmla="*/ 263746 h 158"/>
                <a:gd name="T76" fmla="*/ 150813 w 143"/>
                <a:gd name="T77" fmla="*/ 263746 h 158"/>
                <a:gd name="T78" fmla="*/ 134938 w 143"/>
                <a:gd name="T79" fmla="*/ 274295 h 158"/>
                <a:gd name="T80" fmla="*/ 88900 w 143"/>
                <a:gd name="T81" fmla="*/ 277812 h 158"/>
                <a:gd name="T82" fmla="*/ 92075 w 143"/>
                <a:gd name="T83" fmla="*/ 270779 h 158"/>
                <a:gd name="T84" fmla="*/ 88900 w 143"/>
                <a:gd name="T85" fmla="*/ 267262 h 158"/>
                <a:gd name="T86" fmla="*/ 76200 w 143"/>
                <a:gd name="T87" fmla="*/ 263746 h 158"/>
                <a:gd name="T88" fmla="*/ 60325 w 143"/>
                <a:gd name="T89" fmla="*/ 267262 h 158"/>
                <a:gd name="T90" fmla="*/ 44450 w 143"/>
                <a:gd name="T91" fmla="*/ 267262 h 158"/>
                <a:gd name="T92" fmla="*/ 34925 w 143"/>
                <a:gd name="T93" fmla="*/ 267262 h 158"/>
                <a:gd name="T94" fmla="*/ 34925 w 143"/>
                <a:gd name="T95" fmla="*/ 256712 h 158"/>
                <a:gd name="T96" fmla="*/ 50800 w 143"/>
                <a:gd name="T97" fmla="*/ 221546 h 158"/>
                <a:gd name="T98" fmla="*/ 47625 w 143"/>
                <a:gd name="T99" fmla="*/ 214513 h 158"/>
                <a:gd name="T100" fmla="*/ 19050 w 143"/>
                <a:gd name="T101" fmla="*/ 214513 h 158"/>
                <a:gd name="T102" fmla="*/ 12700 w 143"/>
                <a:gd name="T103" fmla="*/ 207480 h 158"/>
                <a:gd name="T104" fmla="*/ 3175 w 143"/>
                <a:gd name="T105" fmla="*/ 200447 h 158"/>
                <a:gd name="T106" fmla="*/ 6350 w 143"/>
                <a:gd name="T107" fmla="*/ 186380 h 158"/>
                <a:gd name="T108" fmla="*/ 3175 w 143"/>
                <a:gd name="T109" fmla="*/ 179347 h 158"/>
                <a:gd name="T110" fmla="*/ 6350 w 143"/>
                <a:gd name="T111" fmla="*/ 168797 h 158"/>
                <a:gd name="T112" fmla="*/ 0 w 143"/>
                <a:gd name="T113" fmla="*/ 151214 h 158"/>
                <a:gd name="T114" fmla="*/ 0 w 143"/>
                <a:gd name="T115" fmla="*/ 119565 h 158"/>
                <a:gd name="T116" fmla="*/ 19050 w 143"/>
                <a:gd name="T117" fmla="*/ 105498 h 158"/>
                <a:gd name="T118" fmla="*/ 19050 w 143"/>
                <a:gd name="T119" fmla="*/ 87915 h 158"/>
                <a:gd name="T120" fmla="*/ 25400 w 143"/>
                <a:gd name="T121" fmla="*/ 77365 h 158"/>
                <a:gd name="T122" fmla="*/ 15875 w 143"/>
                <a:gd name="T123" fmla="*/ 52749 h 1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43" h="158">
                  <a:moveTo>
                    <a:pt x="10" y="30"/>
                  </a:moveTo>
                  <a:lnTo>
                    <a:pt x="18" y="28"/>
                  </a:lnTo>
                  <a:lnTo>
                    <a:pt x="26" y="28"/>
                  </a:lnTo>
                  <a:lnTo>
                    <a:pt x="36" y="32"/>
                  </a:lnTo>
                  <a:lnTo>
                    <a:pt x="40" y="26"/>
                  </a:lnTo>
                  <a:lnTo>
                    <a:pt x="48" y="22"/>
                  </a:lnTo>
                  <a:lnTo>
                    <a:pt x="46" y="16"/>
                  </a:lnTo>
                  <a:lnTo>
                    <a:pt x="44" y="8"/>
                  </a:lnTo>
                  <a:lnTo>
                    <a:pt x="46" y="2"/>
                  </a:lnTo>
                  <a:lnTo>
                    <a:pt x="56" y="0"/>
                  </a:lnTo>
                  <a:lnTo>
                    <a:pt x="62" y="6"/>
                  </a:lnTo>
                  <a:lnTo>
                    <a:pt x="64" y="12"/>
                  </a:lnTo>
                  <a:lnTo>
                    <a:pt x="74" y="16"/>
                  </a:lnTo>
                  <a:lnTo>
                    <a:pt x="80" y="20"/>
                  </a:lnTo>
                  <a:lnTo>
                    <a:pt x="89" y="22"/>
                  </a:lnTo>
                  <a:lnTo>
                    <a:pt x="95" y="16"/>
                  </a:lnTo>
                  <a:lnTo>
                    <a:pt x="109" y="12"/>
                  </a:lnTo>
                  <a:lnTo>
                    <a:pt x="117" y="10"/>
                  </a:lnTo>
                  <a:lnTo>
                    <a:pt x="119" y="16"/>
                  </a:lnTo>
                  <a:lnTo>
                    <a:pt x="131" y="24"/>
                  </a:lnTo>
                  <a:lnTo>
                    <a:pt x="135" y="34"/>
                  </a:lnTo>
                  <a:lnTo>
                    <a:pt x="131" y="46"/>
                  </a:lnTo>
                  <a:lnTo>
                    <a:pt x="139" y="50"/>
                  </a:lnTo>
                  <a:lnTo>
                    <a:pt x="137" y="60"/>
                  </a:lnTo>
                  <a:lnTo>
                    <a:pt x="139" y="74"/>
                  </a:lnTo>
                  <a:lnTo>
                    <a:pt x="143" y="82"/>
                  </a:lnTo>
                  <a:lnTo>
                    <a:pt x="137" y="84"/>
                  </a:lnTo>
                  <a:lnTo>
                    <a:pt x="129" y="86"/>
                  </a:lnTo>
                  <a:lnTo>
                    <a:pt x="119" y="90"/>
                  </a:lnTo>
                  <a:lnTo>
                    <a:pt x="107" y="94"/>
                  </a:lnTo>
                  <a:lnTo>
                    <a:pt x="95" y="100"/>
                  </a:lnTo>
                  <a:lnTo>
                    <a:pt x="103" y="110"/>
                  </a:lnTo>
                  <a:lnTo>
                    <a:pt x="111" y="120"/>
                  </a:lnTo>
                  <a:lnTo>
                    <a:pt x="123" y="128"/>
                  </a:lnTo>
                  <a:lnTo>
                    <a:pt x="123" y="134"/>
                  </a:lnTo>
                  <a:lnTo>
                    <a:pt x="115" y="138"/>
                  </a:lnTo>
                  <a:lnTo>
                    <a:pt x="107" y="142"/>
                  </a:lnTo>
                  <a:lnTo>
                    <a:pt x="107" y="150"/>
                  </a:lnTo>
                  <a:lnTo>
                    <a:pt x="95" y="150"/>
                  </a:lnTo>
                  <a:lnTo>
                    <a:pt x="85" y="156"/>
                  </a:lnTo>
                  <a:lnTo>
                    <a:pt x="56" y="158"/>
                  </a:lnTo>
                  <a:lnTo>
                    <a:pt x="58" y="154"/>
                  </a:lnTo>
                  <a:lnTo>
                    <a:pt x="56" y="152"/>
                  </a:lnTo>
                  <a:lnTo>
                    <a:pt x="48" y="150"/>
                  </a:lnTo>
                  <a:lnTo>
                    <a:pt x="38" y="152"/>
                  </a:lnTo>
                  <a:lnTo>
                    <a:pt x="28" y="152"/>
                  </a:lnTo>
                  <a:lnTo>
                    <a:pt x="22" y="152"/>
                  </a:lnTo>
                  <a:lnTo>
                    <a:pt x="22" y="146"/>
                  </a:lnTo>
                  <a:lnTo>
                    <a:pt x="32" y="126"/>
                  </a:lnTo>
                  <a:lnTo>
                    <a:pt x="30" y="122"/>
                  </a:lnTo>
                  <a:lnTo>
                    <a:pt x="12" y="122"/>
                  </a:lnTo>
                  <a:lnTo>
                    <a:pt x="8" y="118"/>
                  </a:lnTo>
                  <a:lnTo>
                    <a:pt x="2" y="114"/>
                  </a:lnTo>
                  <a:lnTo>
                    <a:pt x="4" y="106"/>
                  </a:lnTo>
                  <a:lnTo>
                    <a:pt x="2" y="102"/>
                  </a:lnTo>
                  <a:lnTo>
                    <a:pt x="4" y="96"/>
                  </a:lnTo>
                  <a:lnTo>
                    <a:pt x="0" y="86"/>
                  </a:lnTo>
                  <a:lnTo>
                    <a:pt x="0" y="68"/>
                  </a:lnTo>
                  <a:lnTo>
                    <a:pt x="12" y="60"/>
                  </a:lnTo>
                  <a:lnTo>
                    <a:pt x="12" y="50"/>
                  </a:lnTo>
                  <a:lnTo>
                    <a:pt x="16" y="44"/>
                  </a:lnTo>
                  <a:lnTo>
                    <a:pt x="10" y="30"/>
                  </a:lnTo>
                  <a:close/>
                </a:path>
              </a:pathLst>
            </a:custGeom>
            <a:solidFill>
              <a:srgbClr val="DDF53D"/>
            </a:solidFill>
            <a:ln w="7938">
              <a:solidFill>
                <a:schemeClr val="tx1"/>
              </a:solidFill>
              <a:prstDash val="solid"/>
              <a:round/>
              <a:headEnd/>
              <a:tailEnd/>
            </a:ln>
          </p:spPr>
          <p:txBody>
            <a:bodyPr/>
            <a:lstStyle/>
            <a:p>
              <a:endParaRPr lang="en-GB"/>
            </a:p>
          </p:txBody>
        </p:sp>
        <p:sp>
          <p:nvSpPr>
            <p:cNvPr id="2163" name="Freeform 164"/>
            <p:cNvSpPr>
              <a:spLocks/>
            </p:cNvSpPr>
            <p:nvPr/>
          </p:nvSpPr>
          <p:spPr bwMode="auto">
            <a:xfrm>
              <a:off x="4592638" y="2901950"/>
              <a:ext cx="174625" cy="87313"/>
            </a:xfrm>
            <a:custGeom>
              <a:avLst/>
              <a:gdLst>
                <a:gd name="T0" fmla="*/ 76200 w 110"/>
                <a:gd name="T1" fmla="*/ 0 h 50"/>
                <a:gd name="T2" fmla="*/ 88900 w 110"/>
                <a:gd name="T3" fmla="*/ 6985 h 50"/>
                <a:gd name="T4" fmla="*/ 107950 w 110"/>
                <a:gd name="T5" fmla="*/ 13970 h 50"/>
                <a:gd name="T6" fmla="*/ 111125 w 110"/>
                <a:gd name="T7" fmla="*/ 27940 h 50"/>
                <a:gd name="T8" fmla="*/ 123825 w 110"/>
                <a:gd name="T9" fmla="*/ 31432 h 50"/>
                <a:gd name="T10" fmla="*/ 127000 w 110"/>
                <a:gd name="T11" fmla="*/ 24447 h 50"/>
                <a:gd name="T12" fmla="*/ 139700 w 110"/>
                <a:gd name="T13" fmla="*/ 27940 h 50"/>
                <a:gd name="T14" fmla="*/ 149225 w 110"/>
                <a:gd name="T15" fmla="*/ 34925 h 50"/>
                <a:gd name="T16" fmla="*/ 161925 w 110"/>
                <a:gd name="T17" fmla="*/ 41910 h 50"/>
                <a:gd name="T18" fmla="*/ 174625 w 110"/>
                <a:gd name="T19" fmla="*/ 52387 h 50"/>
                <a:gd name="T20" fmla="*/ 158750 w 110"/>
                <a:gd name="T21" fmla="*/ 62865 h 50"/>
                <a:gd name="T22" fmla="*/ 146050 w 110"/>
                <a:gd name="T23" fmla="*/ 76835 h 50"/>
                <a:gd name="T24" fmla="*/ 130175 w 110"/>
                <a:gd name="T25" fmla="*/ 80327 h 50"/>
                <a:gd name="T26" fmla="*/ 120650 w 110"/>
                <a:gd name="T27" fmla="*/ 87312 h 50"/>
                <a:gd name="T28" fmla="*/ 104775 w 110"/>
                <a:gd name="T29" fmla="*/ 87312 h 50"/>
                <a:gd name="T30" fmla="*/ 73025 w 110"/>
                <a:gd name="T31" fmla="*/ 73342 h 50"/>
                <a:gd name="T32" fmla="*/ 69850 w 110"/>
                <a:gd name="T33" fmla="*/ 83820 h 50"/>
                <a:gd name="T34" fmla="*/ 44450 w 110"/>
                <a:gd name="T35" fmla="*/ 80327 h 50"/>
                <a:gd name="T36" fmla="*/ 31750 w 110"/>
                <a:gd name="T37" fmla="*/ 69850 h 50"/>
                <a:gd name="T38" fmla="*/ 22225 w 110"/>
                <a:gd name="T39" fmla="*/ 59372 h 50"/>
                <a:gd name="T40" fmla="*/ 0 w 110"/>
                <a:gd name="T41" fmla="*/ 31432 h 50"/>
                <a:gd name="T42" fmla="*/ 19050 w 110"/>
                <a:gd name="T43" fmla="*/ 20955 h 50"/>
                <a:gd name="T44" fmla="*/ 38100 w 110"/>
                <a:gd name="T45" fmla="*/ 13970 h 50"/>
                <a:gd name="T46" fmla="*/ 53975 w 110"/>
                <a:gd name="T47" fmla="*/ 6985 h 50"/>
                <a:gd name="T48" fmla="*/ 66675 w 110"/>
                <a:gd name="T49" fmla="*/ 3492 h 50"/>
                <a:gd name="T50" fmla="*/ 76200 w 110"/>
                <a:gd name="T51" fmla="*/ 0 h 5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10" h="50">
                  <a:moveTo>
                    <a:pt x="48" y="0"/>
                  </a:moveTo>
                  <a:lnTo>
                    <a:pt x="56" y="4"/>
                  </a:lnTo>
                  <a:lnTo>
                    <a:pt x="68" y="8"/>
                  </a:lnTo>
                  <a:lnTo>
                    <a:pt x="70" y="16"/>
                  </a:lnTo>
                  <a:lnTo>
                    <a:pt x="78" y="18"/>
                  </a:lnTo>
                  <a:lnTo>
                    <a:pt x="80" y="14"/>
                  </a:lnTo>
                  <a:lnTo>
                    <a:pt x="88" y="16"/>
                  </a:lnTo>
                  <a:lnTo>
                    <a:pt x="94" y="20"/>
                  </a:lnTo>
                  <a:lnTo>
                    <a:pt x="102" y="24"/>
                  </a:lnTo>
                  <a:lnTo>
                    <a:pt x="110" y="30"/>
                  </a:lnTo>
                  <a:lnTo>
                    <a:pt x="100" y="36"/>
                  </a:lnTo>
                  <a:lnTo>
                    <a:pt x="92" y="44"/>
                  </a:lnTo>
                  <a:lnTo>
                    <a:pt x="82" y="46"/>
                  </a:lnTo>
                  <a:lnTo>
                    <a:pt x="76" y="50"/>
                  </a:lnTo>
                  <a:lnTo>
                    <a:pt x="66" y="50"/>
                  </a:lnTo>
                  <a:lnTo>
                    <a:pt x="46" y="42"/>
                  </a:lnTo>
                  <a:lnTo>
                    <a:pt x="44" y="48"/>
                  </a:lnTo>
                  <a:lnTo>
                    <a:pt x="28" y="46"/>
                  </a:lnTo>
                  <a:lnTo>
                    <a:pt x="20" y="40"/>
                  </a:lnTo>
                  <a:lnTo>
                    <a:pt x="14" y="34"/>
                  </a:lnTo>
                  <a:lnTo>
                    <a:pt x="0" y="18"/>
                  </a:lnTo>
                  <a:lnTo>
                    <a:pt x="12" y="12"/>
                  </a:lnTo>
                  <a:lnTo>
                    <a:pt x="24" y="8"/>
                  </a:lnTo>
                  <a:lnTo>
                    <a:pt x="34" y="4"/>
                  </a:lnTo>
                  <a:lnTo>
                    <a:pt x="42" y="2"/>
                  </a:lnTo>
                  <a:lnTo>
                    <a:pt x="48" y="0"/>
                  </a:lnTo>
                  <a:close/>
                </a:path>
              </a:pathLst>
            </a:custGeom>
            <a:solidFill>
              <a:srgbClr val="DDF53D"/>
            </a:solidFill>
            <a:ln w="7938">
              <a:solidFill>
                <a:schemeClr val="tx1"/>
              </a:solidFill>
              <a:prstDash val="solid"/>
              <a:round/>
              <a:headEnd/>
              <a:tailEnd/>
            </a:ln>
          </p:spPr>
          <p:txBody>
            <a:bodyPr/>
            <a:lstStyle/>
            <a:p>
              <a:endParaRPr lang="en-GB"/>
            </a:p>
          </p:txBody>
        </p:sp>
        <p:sp>
          <p:nvSpPr>
            <p:cNvPr id="2164" name="Freeform 165"/>
            <p:cNvSpPr>
              <a:spLocks/>
            </p:cNvSpPr>
            <p:nvPr/>
          </p:nvSpPr>
          <p:spPr bwMode="auto">
            <a:xfrm>
              <a:off x="4713288" y="2954338"/>
              <a:ext cx="142875" cy="66675"/>
            </a:xfrm>
            <a:custGeom>
              <a:avLst/>
              <a:gdLst>
                <a:gd name="T0" fmla="*/ 69850 w 90"/>
                <a:gd name="T1" fmla="*/ 3509 h 38"/>
                <a:gd name="T2" fmla="*/ 76200 w 90"/>
                <a:gd name="T3" fmla="*/ 17546 h 38"/>
                <a:gd name="T4" fmla="*/ 92075 w 90"/>
                <a:gd name="T5" fmla="*/ 14037 h 38"/>
                <a:gd name="T6" fmla="*/ 107950 w 90"/>
                <a:gd name="T7" fmla="*/ 7018 h 38"/>
                <a:gd name="T8" fmla="*/ 120650 w 90"/>
                <a:gd name="T9" fmla="*/ 7018 h 38"/>
                <a:gd name="T10" fmla="*/ 136525 w 90"/>
                <a:gd name="T11" fmla="*/ 14037 h 38"/>
                <a:gd name="T12" fmla="*/ 142875 w 90"/>
                <a:gd name="T13" fmla="*/ 21055 h 38"/>
                <a:gd name="T14" fmla="*/ 136525 w 90"/>
                <a:gd name="T15" fmla="*/ 35092 h 38"/>
                <a:gd name="T16" fmla="*/ 130175 w 90"/>
                <a:gd name="T17" fmla="*/ 45620 h 38"/>
                <a:gd name="T18" fmla="*/ 114300 w 90"/>
                <a:gd name="T19" fmla="*/ 42111 h 38"/>
                <a:gd name="T20" fmla="*/ 98425 w 90"/>
                <a:gd name="T21" fmla="*/ 38601 h 38"/>
                <a:gd name="T22" fmla="*/ 88900 w 90"/>
                <a:gd name="T23" fmla="*/ 45620 h 38"/>
                <a:gd name="T24" fmla="*/ 85725 w 90"/>
                <a:gd name="T25" fmla="*/ 49129 h 38"/>
                <a:gd name="T26" fmla="*/ 69850 w 90"/>
                <a:gd name="T27" fmla="*/ 49129 h 38"/>
                <a:gd name="T28" fmla="*/ 60325 w 90"/>
                <a:gd name="T29" fmla="*/ 56147 h 38"/>
                <a:gd name="T30" fmla="*/ 47625 w 90"/>
                <a:gd name="T31" fmla="*/ 56147 h 38"/>
                <a:gd name="T32" fmla="*/ 41275 w 90"/>
                <a:gd name="T33" fmla="*/ 66675 h 38"/>
                <a:gd name="T34" fmla="*/ 28575 w 90"/>
                <a:gd name="T35" fmla="*/ 66675 h 38"/>
                <a:gd name="T36" fmla="*/ 15875 w 90"/>
                <a:gd name="T37" fmla="*/ 63166 h 38"/>
                <a:gd name="T38" fmla="*/ 6350 w 90"/>
                <a:gd name="T39" fmla="*/ 56147 h 38"/>
                <a:gd name="T40" fmla="*/ 3175 w 90"/>
                <a:gd name="T41" fmla="*/ 42111 h 38"/>
                <a:gd name="T42" fmla="*/ 0 w 90"/>
                <a:gd name="T43" fmla="*/ 35092 h 38"/>
                <a:gd name="T44" fmla="*/ 9525 w 90"/>
                <a:gd name="T45" fmla="*/ 28074 h 38"/>
                <a:gd name="T46" fmla="*/ 25400 w 90"/>
                <a:gd name="T47" fmla="*/ 24564 h 38"/>
                <a:gd name="T48" fmla="*/ 38100 w 90"/>
                <a:gd name="T49" fmla="*/ 10528 h 38"/>
                <a:gd name="T50" fmla="*/ 53975 w 90"/>
                <a:gd name="T51" fmla="*/ 0 h 38"/>
                <a:gd name="T52" fmla="*/ 69850 w 90"/>
                <a:gd name="T53" fmla="*/ 3509 h 3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90" h="38">
                  <a:moveTo>
                    <a:pt x="44" y="2"/>
                  </a:moveTo>
                  <a:lnTo>
                    <a:pt x="48" y="10"/>
                  </a:lnTo>
                  <a:lnTo>
                    <a:pt x="58" y="8"/>
                  </a:lnTo>
                  <a:lnTo>
                    <a:pt x="68" y="4"/>
                  </a:lnTo>
                  <a:lnTo>
                    <a:pt x="76" y="4"/>
                  </a:lnTo>
                  <a:lnTo>
                    <a:pt x="86" y="8"/>
                  </a:lnTo>
                  <a:lnTo>
                    <a:pt x="90" y="12"/>
                  </a:lnTo>
                  <a:lnTo>
                    <a:pt x="86" y="20"/>
                  </a:lnTo>
                  <a:lnTo>
                    <a:pt x="82" y="26"/>
                  </a:lnTo>
                  <a:lnTo>
                    <a:pt x="72" y="24"/>
                  </a:lnTo>
                  <a:lnTo>
                    <a:pt x="62" y="22"/>
                  </a:lnTo>
                  <a:lnTo>
                    <a:pt x="56" y="26"/>
                  </a:lnTo>
                  <a:lnTo>
                    <a:pt x="54" y="28"/>
                  </a:lnTo>
                  <a:lnTo>
                    <a:pt x="44" y="28"/>
                  </a:lnTo>
                  <a:lnTo>
                    <a:pt x="38" y="32"/>
                  </a:lnTo>
                  <a:lnTo>
                    <a:pt x="30" y="32"/>
                  </a:lnTo>
                  <a:lnTo>
                    <a:pt x="26" y="38"/>
                  </a:lnTo>
                  <a:lnTo>
                    <a:pt x="18" y="38"/>
                  </a:lnTo>
                  <a:lnTo>
                    <a:pt x="10" y="36"/>
                  </a:lnTo>
                  <a:lnTo>
                    <a:pt x="4" y="32"/>
                  </a:lnTo>
                  <a:lnTo>
                    <a:pt x="2" y="24"/>
                  </a:lnTo>
                  <a:lnTo>
                    <a:pt x="0" y="20"/>
                  </a:lnTo>
                  <a:lnTo>
                    <a:pt x="6" y="16"/>
                  </a:lnTo>
                  <a:lnTo>
                    <a:pt x="16" y="14"/>
                  </a:lnTo>
                  <a:lnTo>
                    <a:pt x="24" y="6"/>
                  </a:lnTo>
                  <a:lnTo>
                    <a:pt x="34" y="0"/>
                  </a:lnTo>
                  <a:lnTo>
                    <a:pt x="44" y="2"/>
                  </a:lnTo>
                  <a:close/>
                </a:path>
              </a:pathLst>
            </a:custGeom>
            <a:solidFill>
              <a:srgbClr val="DDF53D"/>
            </a:solidFill>
            <a:ln w="7938">
              <a:solidFill>
                <a:schemeClr val="tx1"/>
              </a:solidFill>
              <a:prstDash val="solid"/>
              <a:round/>
              <a:headEnd/>
              <a:tailEnd/>
            </a:ln>
          </p:spPr>
          <p:txBody>
            <a:bodyPr/>
            <a:lstStyle/>
            <a:p>
              <a:endParaRPr lang="en-GB"/>
            </a:p>
          </p:txBody>
        </p:sp>
        <p:sp>
          <p:nvSpPr>
            <p:cNvPr id="2165" name="Freeform 166"/>
            <p:cNvSpPr>
              <a:spLocks/>
            </p:cNvSpPr>
            <p:nvPr/>
          </p:nvSpPr>
          <p:spPr bwMode="auto">
            <a:xfrm>
              <a:off x="4527550" y="2974975"/>
              <a:ext cx="201613" cy="90488"/>
            </a:xfrm>
            <a:custGeom>
              <a:avLst/>
              <a:gdLst>
                <a:gd name="T0" fmla="*/ 22225 w 127"/>
                <a:gd name="T1" fmla="*/ 80046 h 52"/>
                <a:gd name="T2" fmla="*/ 19050 w 127"/>
                <a:gd name="T3" fmla="*/ 73086 h 52"/>
                <a:gd name="T4" fmla="*/ 12700 w 127"/>
                <a:gd name="T5" fmla="*/ 73086 h 52"/>
                <a:gd name="T6" fmla="*/ 0 w 127"/>
                <a:gd name="T7" fmla="*/ 69605 h 52"/>
                <a:gd name="T8" fmla="*/ 3175 w 127"/>
                <a:gd name="T9" fmla="*/ 59165 h 52"/>
                <a:gd name="T10" fmla="*/ 28575 w 127"/>
                <a:gd name="T11" fmla="*/ 59165 h 52"/>
                <a:gd name="T12" fmla="*/ 49213 w 127"/>
                <a:gd name="T13" fmla="*/ 55684 h 52"/>
                <a:gd name="T14" fmla="*/ 65088 w 127"/>
                <a:gd name="T15" fmla="*/ 45244 h 52"/>
                <a:gd name="T16" fmla="*/ 84138 w 127"/>
                <a:gd name="T17" fmla="*/ 45244 h 52"/>
                <a:gd name="T18" fmla="*/ 84138 w 127"/>
                <a:gd name="T19" fmla="*/ 31322 h 52"/>
                <a:gd name="T20" fmla="*/ 109538 w 127"/>
                <a:gd name="T21" fmla="*/ 17401 h 52"/>
                <a:gd name="T22" fmla="*/ 109538 w 127"/>
                <a:gd name="T23" fmla="*/ 6961 h 52"/>
                <a:gd name="T24" fmla="*/ 134938 w 127"/>
                <a:gd name="T25" fmla="*/ 10441 h 52"/>
                <a:gd name="T26" fmla="*/ 138113 w 127"/>
                <a:gd name="T27" fmla="*/ 0 h 52"/>
                <a:gd name="T28" fmla="*/ 169863 w 127"/>
                <a:gd name="T29" fmla="*/ 13921 h 52"/>
                <a:gd name="T30" fmla="*/ 185738 w 127"/>
                <a:gd name="T31" fmla="*/ 13921 h 52"/>
                <a:gd name="T32" fmla="*/ 188913 w 127"/>
                <a:gd name="T33" fmla="*/ 20882 h 52"/>
                <a:gd name="T34" fmla="*/ 192088 w 127"/>
                <a:gd name="T35" fmla="*/ 34803 h 52"/>
                <a:gd name="T36" fmla="*/ 201613 w 127"/>
                <a:gd name="T37" fmla="*/ 41763 h 52"/>
                <a:gd name="T38" fmla="*/ 185738 w 127"/>
                <a:gd name="T39" fmla="*/ 48724 h 52"/>
                <a:gd name="T40" fmla="*/ 176213 w 127"/>
                <a:gd name="T41" fmla="*/ 59165 h 52"/>
                <a:gd name="T42" fmla="*/ 173038 w 127"/>
                <a:gd name="T43" fmla="*/ 69605 h 52"/>
                <a:gd name="T44" fmla="*/ 163513 w 127"/>
                <a:gd name="T45" fmla="*/ 76566 h 52"/>
                <a:gd name="T46" fmla="*/ 141288 w 127"/>
                <a:gd name="T47" fmla="*/ 87007 h 52"/>
                <a:gd name="T48" fmla="*/ 122238 w 127"/>
                <a:gd name="T49" fmla="*/ 90487 h 52"/>
                <a:gd name="T50" fmla="*/ 106363 w 127"/>
                <a:gd name="T51" fmla="*/ 83526 h 52"/>
                <a:gd name="T52" fmla="*/ 80963 w 127"/>
                <a:gd name="T53" fmla="*/ 87007 h 52"/>
                <a:gd name="T54" fmla="*/ 65088 w 127"/>
                <a:gd name="T55" fmla="*/ 80046 h 52"/>
                <a:gd name="T56" fmla="*/ 65088 w 127"/>
                <a:gd name="T57" fmla="*/ 69605 h 52"/>
                <a:gd name="T58" fmla="*/ 41275 w 127"/>
                <a:gd name="T59" fmla="*/ 69605 h 52"/>
                <a:gd name="T60" fmla="*/ 38100 w 127"/>
                <a:gd name="T61" fmla="*/ 80046 h 52"/>
                <a:gd name="T62" fmla="*/ 22225 w 127"/>
                <a:gd name="T63" fmla="*/ 80046 h 5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27" h="52">
                  <a:moveTo>
                    <a:pt x="14" y="46"/>
                  </a:moveTo>
                  <a:lnTo>
                    <a:pt x="12" y="42"/>
                  </a:lnTo>
                  <a:lnTo>
                    <a:pt x="8" y="42"/>
                  </a:lnTo>
                  <a:lnTo>
                    <a:pt x="0" y="40"/>
                  </a:lnTo>
                  <a:lnTo>
                    <a:pt x="2" y="34"/>
                  </a:lnTo>
                  <a:lnTo>
                    <a:pt x="18" y="34"/>
                  </a:lnTo>
                  <a:lnTo>
                    <a:pt x="31" y="32"/>
                  </a:lnTo>
                  <a:lnTo>
                    <a:pt x="41" y="26"/>
                  </a:lnTo>
                  <a:lnTo>
                    <a:pt x="53" y="26"/>
                  </a:lnTo>
                  <a:lnTo>
                    <a:pt x="53" y="18"/>
                  </a:lnTo>
                  <a:lnTo>
                    <a:pt x="69" y="10"/>
                  </a:lnTo>
                  <a:lnTo>
                    <a:pt x="69" y="4"/>
                  </a:lnTo>
                  <a:lnTo>
                    <a:pt x="85" y="6"/>
                  </a:lnTo>
                  <a:lnTo>
                    <a:pt x="87" y="0"/>
                  </a:lnTo>
                  <a:lnTo>
                    <a:pt x="107" y="8"/>
                  </a:lnTo>
                  <a:lnTo>
                    <a:pt x="117" y="8"/>
                  </a:lnTo>
                  <a:lnTo>
                    <a:pt x="119" y="12"/>
                  </a:lnTo>
                  <a:lnTo>
                    <a:pt x="121" y="20"/>
                  </a:lnTo>
                  <a:lnTo>
                    <a:pt x="127" y="24"/>
                  </a:lnTo>
                  <a:lnTo>
                    <a:pt x="117" y="28"/>
                  </a:lnTo>
                  <a:lnTo>
                    <a:pt x="111" y="34"/>
                  </a:lnTo>
                  <a:lnTo>
                    <a:pt x="109" y="40"/>
                  </a:lnTo>
                  <a:lnTo>
                    <a:pt x="103" y="44"/>
                  </a:lnTo>
                  <a:lnTo>
                    <a:pt x="89" y="50"/>
                  </a:lnTo>
                  <a:lnTo>
                    <a:pt x="77" y="52"/>
                  </a:lnTo>
                  <a:lnTo>
                    <a:pt x="67" y="48"/>
                  </a:lnTo>
                  <a:lnTo>
                    <a:pt x="51" y="50"/>
                  </a:lnTo>
                  <a:lnTo>
                    <a:pt x="41" y="46"/>
                  </a:lnTo>
                  <a:lnTo>
                    <a:pt x="41" y="40"/>
                  </a:lnTo>
                  <a:lnTo>
                    <a:pt x="26" y="40"/>
                  </a:lnTo>
                  <a:lnTo>
                    <a:pt x="24" y="46"/>
                  </a:lnTo>
                  <a:lnTo>
                    <a:pt x="14" y="46"/>
                  </a:lnTo>
                  <a:close/>
                </a:path>
              </a:pathLst>
            </a:custGeom>
            <a:solidFill>
              <a:srgbClr val="DDF53D"/>
            </a:solidFill>
            <a:ln w="7938">
              <a:solidFill>
                <a:schemeClr val="tx1"/>
              </a:solidFill>
              <a:prstDash val="solid"/>
              <a:round/>
              <a:headEnd/>
              <a:tailEnd/>
            </a:ln>
          </p:spPr>
          <p:txBody>
            <a:bodyPr/>
            <a:lstStyle/>
            <a:p>
              <a:endParaRPr lang="en-GB"/>
            </a:p>
          </p:txBody>
        </p:sp>
        <p:sp>
          <p:nvSpPr>
            <p:cNvPr id="2166" name="Freeform 167"/>
            <p:cNvSpPr>
              <a:spLocks/>
            </p:cNvSpPr>
            <p:nvPr/>
          </p:nvSpPr>
          <p:spPr bwMode="auto">
            <a:xfrm>
              <a:off x="4649788" y="2765425"/>
              <a:ext cx="244475" cy="209550"/>
            </a:xfrm>
            <a:custGeom>
              <a:avLst/>
              <a:gdLst>
                <a:gd name="T0" fmla="*/ 0 w 154"/>
                <a:gd name="T1" fmla="*/ 34925 h 120"/>
                <a:gd name="T2" fmla="*/ 25400 w 154"/>
                <a:gd name="T3" fmla="*/ 27940 h 120"/>
                <a:gd name="T4" fmla="*/ 50800 w 154"/>
                <a:gd name="T5" fmla="*/ 17463 h 120"/>
                <a:gd name="T6" fmla="*/ 76200 w 154"/>
                <a:gd name="T7" fmla="*/ 0 h 120"/>
                <a:gd name="T8" fmla="*/ 104775 w 154"/>
                <a:gd name="T9" fmla="*/ 0 h 120"/>
                <a:gd name="T10" fmla="*/ 111125 w 154"/>
                <a:gd name="T11" fmla="*/ 13970 h 120"/>
                <a:gd name="T12" fmla="*/ 139700 w 154"/>
                <a:gd name="T13" fmla="*/ 13970 h 120"/>
                <a:gd name="T14" fmla="*/ 171450 w 154"/>
                <a:gd name="T15" fmla="*/ 13970 h 120"/>
                <a:gd name="T16" fmla="*/ 212725 w 154"/>
                <a:gd name="T17" fmla="*/ 10478 h 120"/>
                <a:gd name="T18" fmla="*/ 222250 w 154"/>
                <a:gd name="T19" fmla="*/ 20955 h 120"/>
                <a:gd name="T20" fmla="*/ 228600 w 154"/>
                <a:gd name="T21" fmla="*/ 27940 h 120"/>
                <a:gd name="T22" fmla="*/ 234950 w 154"/>
                <a:gd name="T23" fmla="*/ 48895 h 120"/>
                <a:gd name="T24" fmla="*/ 241300 w 154"/>
                <a:gd name="T25" fmla="*/ 55880 h 120"/>
                <a:gd name="T26" fmla="*/ 241300 w 154"/>
                <a:gd name="T27" fmla="*/ 80328 h 120"/>
                <a:gd name="T28" fmla="*/ 228600 w 154"/>
                <a:gd name="T29" fmla="*/ 80328 h 120"/>
                <a:gd name="T30" fmla="*/ 225425 w 154"/>
                <a:gd name="T31" fmla="*/ 90805 h 120"/>
                <a:gd name="T32" fmla="*/ 234950 w 154"/>
                <a:gd name="T33" fmla="*/ 97790 h 120"/>
                <a:gd name="T34" fmla="*/ 234950 w 154"/>
                <a:gd name="T35" fmla="*/ 122238 h 120"/>
                <a:gd name="T36" fmla="*/ 238125 w 154"/>
                <a:gd name="T37" fmla="*/ 132715 h 120"/>
                <a:gd name="T38" fmla="*/ 241300 w 154"/>
                <a:gd name="T39" fmla="*/ 146685 h 120"/>
                <a:gd name="T40" fmla="*/ 244475 w 154"/>
                <a:gd name="T41" fmla="*/ 153670 h 120"/>
                <a:gd name="T42" fmla="*/ 228600 w 154"/>
                <a:gd name="T43" fmla="*/ 164148 h 120"/>
                <a:gd name="T44" fmla="*/ 215900 w 154"/>
                <a:gd name="T45" fmla="*/ 178118 h 120"/>
                <a:gd name="T46" fmla="*/ 209550 w 154"/>
                <a:gd name="T47" fmla="*/ 192088 h 120"/>
                <a:gd name="T48" fmla="*/ 206375 w 154"/>
                <a:gd name="T49" fmla="*/ 209550 h 120"/>
                <a:gd name="T50" fmla="*/ 200025 w 154"/>
                <a:gd name="T51" fmla="*/ 202565 h 120"/>
                <a:gd name="T52" fmla="*/ 184150 w 154"/>
                <a:gd name="T53" fmla="*/ 195580 h 120"/>
                <a:gd name="T54" fmla="*/ 171450 w 154"/>
                <a:gd name="T55" fmla="*/ 195580 h 120"/>
                <a:gd name="T56" fmla="*/ 155575 w 154"/>
                <a:gd name="T57" fmla="*/ 202565 h 120"/>
                <a:gd name="T58" fmla="*/ 139700 w 154"/>
                <a:gd name="T59" fmla="*/ 206058 h 120"/>
                <a:gd name="T60" fmla="*/ 133350 w 154"/>
                <a:gd name="T61" fmla="*/ 192088 h 120"/>
                <a:gd name="T62" fmla="*/ 117475 w 154"/>
                <a:gd name="T63" fmla="*/ 188595 h 120"/>
                <a:gd name="T64" fmla="*/ 104775 w 154"/>
                <a:gd name="T65" fmla="*/ 178118 h 120"/>
                <a:gd name="T66" fmla="*/ 92075 w 154"/>
                <a:gd name="T67" fmla="*/ 171133 h 120"/>
                <a:gd name="T68" fmla="*/ 82550 w 154"/>
                <a:gd name="T69" fmla="*/ 164148 h 120"/>
                <a:gd name="T70" fmla="*/ 69850 w 154"/>
                <a:gd name="T71" fmla="*/ 160655 h 120"/>
                <a:gd name="T72" fmla="*/ 66675 w 154"/>
                <a:gd name="T73" fmla="*/ 167640 h 120"/>
                <a:gd name="T74" fmla="*/ 53975 w 154"/>
                <a:gd name="T75" fmla="*/ 164148 h 120"/>
                <a:gd name="T76" fmla="*/ 50800 w 154"/>
                <a:gd name="T77" fmla="*/ 150178 h 120"/>
                <a:gd name="T78" fmla="*/ 38100 w 154"/>
                <a:gd name="T79" fmla="*/ 146685 h 120"/>
                <a:gd name="T80" fmla="*/ 19050 w 154"/>
                <a:gd name="T81" fmla="*/ 136208 h 120"/>
                <a:gd name="T82" fmla="*/ 12700 w 154"/>
                <a:gd name="T83" fmla="*/ 122238 h 120"/>
                <a:gd name="T84" fmla="*/ 12700 w 154"/>
                <a:gd name="T85" fmla="*/ 80328 h 120"/>
                <a:gd name="T86" fmla="*/ 0 w 154"/>
                <a:gd name="T87" fmla="*/ 73343 h 120"/>
                <a:gd name="T88" fmla="*/ 6350 w 154"/>
                <a:gd name="T89" fmla="*/ 52388 h 120"/>
                <a:gd name="T90" fmla="*/ 0 w 154"/>
                <a:gd name="T91" fmla="*/ 34925 h 12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54" h="120">
                  <a:moveTo>
                    <a:pt x="0" y="20"/>
                  </a:moveTo>
                  <a:lnTo>
                    <a:pt x="16" y="16"/>
                  </a:lnTo>
                  <a:lnTo>
                    <a:pt x="32" y="10"/>
                  </a:lnTo>
                  <a:lnTo>
                    <a:pt x="48" y="0"/>
                  </a:lnTo>
                  <a:lnTo>
                    <a:pt x="66" y="0"/>
                  </a:lnTo>
                  <a:lnTo>
                    <a:pt x="70" y="8"/>
                  </a:lnTo>
                  <a:lnTo>
                    <a:pt x="88" y="8"/>
                  </a:lnTo>
                  <a:lnTo>
                    <a:pt x="108" y="8"/>
                  </a:lnTo>
                  <a:lnTo>
                    <a:pt x="134" y="6"/>
                  </a:lnTo>
                  <a:lnTo>
                    <a:pt x="140" y="12"/>
                  </a:lnTo>
                  <a:lnTo>
                    <a:pt x="144" y="16"/>
                  </a:lnTo>
                  <a:lnTo>
                    <a:pt x="148" y="28"/>
                  </a:lnTo>
                  <a:lnTo>
                    <a:pt x="152" y="32"/>
                  </a:lnTo>
                  <a:lnTo>
                    <a:pt x="152" y="46"/>
                  </a:lnTo>
                  <a:lnTo>
                    <a:pt x="144" y="46"/>
                  </a:lnTo>
                  <a:lnTo>
                    <a:pt x="142" y="52"/>
                  </a:lnTo>
                  <a:lnTo>
                    <a:pt x="148" y="56"/>
                  </a:lnTo>
                  <a:lnTo>
                    <a:pt x="148" y="70"/>
                  </a:lnTo>
                  <a:lnTo>
                    <a:pt x="150" y="76"/>
                  </a:lnTo>
                  <a:lnTo>
                    <a:pt x="152" y="84"/>
                  </a:lnTo>
                  <a:lnTo>
                    <a:pt x="154" y="88"/>
                  </a:lnTo>
                  <a:lnTo>
                    <a:pt x="144" y="94"/>
                  </a:lnTo>
                  <a:lnTo>
                    <a:pt x="136" y="102"/>
                  </a:lnTo>
                  <a:lnTo>
                    <a:pt x="132" y="110"/>
                  </a:lnTo>
                  <a:lnTo>
                    <a:pt x="130" y="120"/>
                  </a:lnTo>
                  <a:lnTo>
                    <a:pt x="126" y="116"/>
                  </a:lnTo>
                  <a:lnTo>
                    <a:pt x="116" y="112"/>
                  </a:lnTo>
                  <a:lnTo>
                    <a:pt x="108" y="112"/>
                  </a:lnTo>
                  <a:lnTo>
                    <a:pt x="98" y="116"/>
                  </a:lnTo>
                  <a:lnTo>
                    <a:pt x="88" y="118"/>
                  </a:lnTo>
                  <a:lnTo>
                    <a:pt x="84" y="110"/>
                  </a:lnTo>
                  <a:lnTo>
                    <a:pt x="74" y="108"/>
                  </a:lnTo>
                  <a:lnTo>
                    <a:pt x="66" y="102"/>
                  </a:lnTo>
                  <a:lnTo>
                    <a:pt x="58" y="98"/>
                  </a:lnTo>
                  <a:lnTo>
                    <a:pt x="52" y="94"/>
                  </a:lnTo>
                  <a:lnTo>
                    <a:pt x="44" y="92"/>
                  </a:lnTo>
                  <a:lnTo>
                    <a:pt x="42" y="96"/>
                  </a:lnTo>
                  <a:lnTo>
                    <a:pt x="34" y="94"/>
                  </a:lnTo>
                  <a:lnTo>
                    <a:pt x="32" y="86"/>
                  </a:lnTo>
                  <a:lnTo>
                    <a:pt x="24" y="84"/>
                  </a:lnTo>
                  <a:lnTo>
                    <a:pt x="12" y="78"/>
                  </a:lnTo>
                  <a:lnTo>
                    <a:pt x="8" y="70"/>
                  </a:lnTo>
                  <a:lnTo>
                    <a:pt x="8" y="46"/>
                  </a:lnTo>
                  <a:lnTo>
                    <a:pt x="0" y="42"/>
                  </a:lnTo>
                  <a:lnTo>
                    <a:pt x="4" y="30"/>
                  </a:lnTo>
                  <a:lnTo>
                    <a:pt x="0" y="20"/>
                  </a:lnTo>
                  <a:close/>
                </a:path>
              </a:pathLst>
            </a:custGeom>
            <a:solidFill>
              <a:srgbClr val="DDF53D"/>
            </a:solidFill>
            <a:ln w="7938">
              <a:solidFill>
                <a:schemeClr val="tx1"/>
              </a:solidFill>
              <a:prstDash val="solid"/>
              <a:round/>
              <a:headEnd/>
              <a:tailEnd/>
            </a:ln>
          </p:spPr>
          <p:txBody>
            <a:bodyPr/>
            <a:lstStyle/>
            <a:p>
              <a:endParaRPr lang="en-GB"/>
            </a:p>
          </p:txBody>
        </p:sp>
        <p:sp>
          <p:nvSpPr>
            <p:cNvPr id="2167" name="Freeform 168"/>
            <p:cNvSpPr>
              <a:spLocks/>
            </p:cNvSpPr>
            <p:nvPr/>
          </p:nvSpPr>
          <p:spPr bwMode="auto">
            <a:xfrm>
              <a:off x="4700588" y="2992438"/>
              <a:ext cx="158750" cy="98425"/>
            </a:xfrm>
            <a:custGeom>
              <a:avLst/>
              <a:gdLst>
                <a:gd name="T0" fmla="*/ 0 w 100"/>
                <a:gd name="T1" fmla="*/ 52728 h 56"/>
                <a:gd name="T2" fmla="*/ 3175 w 100"/>
                <a:gd name="T3" fmla="*/ 42182 h 56"/>
                <a:gd name="T4" fmla="*/ 12700 w 100"/>
                <a:gd name="T5" fmla="*/ 31637 h 56"/>
                <a:gd name="T6" fmla="*/ 28575 w 100"/>
                <a:gd name="T7" fmla="*/ 24606 h 56"/>
                <a:gd name="T8" fmla="*/ 53975 w 100"/>
                <a:gd name="T9" fmla="*/ 28121 h 56"/>
                <a:gd name="T10" fmla="*/ 60325 w 100"/>
                <a:gd name="T11" fmla="*/ 17576 h 56"/>
                <a:gd name="T12" fmla="*/ 73025 w 100"/>
                <a:gd name="T13" fmla="*/ 17576 h 56"/>
                <a:gd name="T14" fmla="*/ 82550 w 100"/>
                <a:gd name="T15" fmla="*/ 10546 h 56"/>
                <a:gd name="T16" fmla="*/ 98425 w 100"/>
                <a:gd name="T17" fmla="*/ 10546 h 56"/>
                <a:gd name="T18" fmla="*/ 101600 w 100"/>
                <a:gd name="T19" fmla="*/ 7030 h 56"/>
                <a:gd name="T20" fmla="*/ 111125 w 100"/>
                <a:gd name="T21" fmla="*/ 0 h 56"/>
                <a:gd name="T22" fmla="*/ 142875 w 100"/>
                <a:gd name="T23" fmla="*/ 7030 h 56"/>
                <a:gd name="T24" fmla="*/ 152400 w 100"/>
                <a:gd name="T25" fmla="*/ 14061 h 56"/>
                <a:gd name="T26" fmla="*/ 158750 w 100"/>
                <a:gd name="T27" fmla="*/ 24606 h 56"/>
                <a:gd name="T28" fmla="*/ 146050 w 100"/>
                <a:gd name="T29" fmla="*/ 38667 h 56"/>
                <a:gd name="T30" fmla="*/ 130175 w 100"/>
                <a:gd name="T31" fmla="*/ 63273 h 56"/>
                <a:gd name="T32" fmla="*/ 107950 w 100"/>
                <a:gd name="T33" fmla="*/ 87879 h 56"/>
                <a:gd name="T34" fmla="*/ 76200 w 100"/>
                <a:gd name="T35" fmla="*/ 87879 h 56"/>
                <a:gd name="T36" fmla="*/ 63500 w 100"/>
                <a:gd name="T37" fmla="*/ 94910 h 56"/>
                <a:gd name="T38" fmla="*/ 34925 w 100"/>
                <a:gd name="T39" fmla="*/ 98425 h 56"/>
                <a:gd name="T40" fmla="*/ 15875 w 100"/>
                <a:gd name="T41" fmla="*/ 80849 h 56"/>
                <a:gd name="T42" fmla="*/ 3175 w 100"/>
                <a:gd name="T43" fmla="*/ 66788 h 56"/>
                <a:gd name="T44" fmla="*/ 0 w 100"/>
                <a:gd name="T45" fmla="*/ 52728 h 5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00" h="56">
                  <a:moveTo>
                    <a:pt x="0" y="30"/>
                  </a:moveTo>
                  <a:lnTo>
                    <a:pt x="2" y="24"/>
                  </a:lnTo>
                  <a:lnTo>
                    <a:pt x="8" y="18"/>
                  </a:lnTo>
                  <a:lnTo>
                    <a:pt x="18" y="14"/>
                  </a:lnTo>
                  <a:lnTo>
                    <a:pt x="34" y="16"/>
                  </a:lnTo>
                  <a:lnTo>
                    <a:pt x="38" y="10"/>
                  </a:lnTo>
                  <a:lnTo>
                    <a:pt x="46" y="10"/>
                  </a:lnTo>
                  <a:lnTo>
                    <a:pt x="52" y="6"/>
                  </a:lnTo>
                  <a:lnTo>
                    <a:pt x="62" y="6"/>
                  </a:lnTo>
                  <a:lnTo>
                    <a:pt x="64" y="4"/>
                  </a:lnTo>
                  <a:lnTo>
                    <a:pt x="70" y="0"/>
                  </a:lnTo>
                  <a:lnTo>
                    <a:pt x="90" y="4"/>
                  </a:lnTo>
                  <a:lnTo>
                    <a:pt x="96" y="8"/>
                  </a:lnTo>
                  <a:lnTo>
                    <a:pt x="100" y="14"/>
                  </a:lnTo>
                  <a:lnTo>
                    <a:pt x="92" y="22"/>
                  </a:lnTo>
                  <a:lnTo>
                    <a:pt x="82" y="36"/>
                  </a:lnTo>
                  <a:lnTo>
                    <a:pt x="68" y="50"/>
                  </a:lnTo>
                  <a:lnTo>
                    <a:pt x="48" y="50"/>
                  </a:lnTo>
                  <a:lnTo>
                    <a:pt x="40" y="54"/>
                  </a:lnTo>
                  <a:lnTo>
                    <a:pt x="22" y="56"/>
                  </a:lnTo>
                  <a:lnTo>
                    <a:pt x="10" y="46"/>
                  </a:lnTo>
                  <a:lnTo>
                    <a:pt x="2" y="38"/>
                  </a:lnTo>
                  <a:lnTo>
                    <a:pt x="0" y="30"/>
                  </a:lnTo>
                  <a:close/>
                </a:path>
              </a:pathLst>
            </a:custGeom>
            <a:solidFill>
              <a:srgbClr val="FFFFFF"/>
            </a:solidFill>
            <a:ln w="7938">
              <a:solidFill>
                <a:schemeClr val="tx1"/>
              </a:solidFill>
              <a:prstDash val="solid"/>
              <a:round/>
              <a:headEnd/>
              <a:tailEnd/>
            </a:ln>
          </p:spPr>
          <p:txBody>
            <a:bodyPr/>
            <a:lstStyle/>
            <a:p>
              <a:endParaRPr lang="en-GB"/>
            </a:p>
          </p:txBody>
        </p:sp>
        <p:sp>
          <p:nvSpPr>
            <p:cNvPr id="2168" name="Freeform 169"/>
            <p:cNvSpPr>
              <a:spLocks/>
            </p:cNvSpPr>
            <p:nvPr/>
          </p:nvSpPr>
          <p:spPr bwMode="auto">
            <a:xfrm>
              <a:off x="4621213" y="3044825"/>
              <a:ext cx="82550" cy="52388"/>
            </a:xfrm>
            <a:custGeom>
              <a:avLst/>
              <a:gdLst>
                <a:gd name="T0" fmla="*/ 15875 w 52"/>
                <a:gd name="T1" fmla="*/ 48895 h 30"/>
                <a:gd name="T2" fmla="*/ 31750 w 52"/>
                <a:gd name="T3" fmla="*/ 52387 h 30"/>
                <a:gd name="T4" fmla="*/ 50800 w 52"/>
                <a:gd name="T5" fmla="*/ 48895 h 30"/>
                <a:gd name="T6" fmla="*/ 60325 w 52"/>
                <a:gd name="T7" fmla="*/ 38417 h 30"/>
                <a:gd name="T8" fmla="*/ 69850 w 52"/>
                <a:gd name="T9" fmla="*/ 27940 h 30"/>
                <a:gd name="T10" fmla="*/ 82550 w 52"/>
                <a:gd name="T11" fmla="*/ 13970 h 30"/>
                <a:gd name="T12" fmla="*/ 79375 w 52"/>
                <a:gd name="T13" fmla="*/ 0 h 30"/>
                <a:gd name="T14" fmla="*/ 69850 w 52"/>
                <a:gd name="T15" fmla="*/ 6985 h 30"/>
                <a:gd name="T16" fmla="*/ 47625 w 52"/>
                <a:gd name="T17" fmla="*/ 17462 h 30"/>
                <a:gd name="T18" fmla="*/ 28575 w 52"/>
                <a:gd name="T19" fmla="*/ 20955 h 30"/>
                <a:gd name="T20" fmla="*/ 12700 w 52"/>
                <a:gd name="T21" fmla="*/ 13970 h 30"/>
                <a:gd name="T22" fmla="*/ 3175 w 52"/>
                <a:gd name="T23" fmla="*/ 27940 h 30"/>
                <a:gd name="T24" fmla="*/ 0 w 52"/>
                <a:gd name="T25" fmla="*/ 41910 h 30"/>
                <a:gd name="T26" fmla="*/ 15875 w 52"/>
                <a:gd name="T27" fmla="*/ 48895 h 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2" h="30">
                  <a:moveTo>
                    <a:pt x="10" y="28"/>
                  </a:moveTo>
                  <a:lnTo>
                    <a:pt x="20" y="30"/>
                  </a:lnTo>
                  <a:lnTo>
                    <a:pt x="32" y="28"/>
                  </a:lnTo>
                  <a:lnTo>
                    <a:pt x="38" y="22"/>
                  </a:lnTo>
                  <a:lnTo>
                    <a:pt x="44" y="16"/>
                  </a:lnTo>
                  <a:lnTo>
                    <a:pt x="52" y="8"/>
                  </a:lnTo>
                  <a:lnTo>
                    <a:pt x="50" y="0"/>
                  </a:lnTo>
                  <a:lnTo>
                    <a:pt x="44" y="4"/>
                  </a:lnTo>
                  <a:lnTo>
                    <a:pt x="30" y="10"/>
                  </a:lnTo>
                  <a:lnTo>
                    <a:pt x="18" y="12"/>
                  </a:lnTo>
                  <a:lnTo>
                    <a:pt x="8" y="8"/>
                  </a:lnTo>
                  <a:lnTo>
                    <a:pt x="2" y="16"/>
                  </a:lnTo>
                  <a:lnTo>
                    <a:pt x="0" y="24"/>
                  </a:lnTo>
                  <a:lnTo>
                    <a:pt x="10" y="28"/>
                  </a:lnTo>
                  <a:close/>
                </a:path>
              </a:pathLst>
            </a:custGeom>
            <a:solidFill>
              <a:srgbClr val="DDF53D"/>
            </a:solidFill>
            <a:ln w="7938">
              <a:solidFill>
                <a:schemeClr val="tx1"/>
              </a:solidFill>
              <a:prstDash val="solid"/>
              <a:round/>
              <a:headEnd/>
              <a:tailEnd/>
            </a:ln>
          </p:spPr>
          <p:txBody>
            <a:bodyPr/>
            <a:lstStyle/>
            <a:p>
              <a:endParaRPr lang="en-GB"/>
            </a:p>
          </p:txBody>
        </p:sp>
        <p:sp>
          <p:nvSpPr>
            <p:cNvPr id="2169" name="Freeform 170"/>
            <p:cNvSpPr>
              <a:spLocks/>
            </p:cNvSpPr>
            <p:nvPr/>
          </p:nvSpPr>
          <p:spPr bwMode="auto">
            <a:xfrm>
              <a:off x="4630738" y="3059113"/>
              <a:ext cx="142875" cy="130175"/>
            </a:xfrm>
            <a:custGeom>
              <a:avLst/>
              <a:gdLst>
                <a:gd name="T0" fmla="*/ 133350 w 90"/>
                <a:gd name="T1" fmla="*/ 28146 h 74"/>
                <a:gd name="T2" fmla="*/ 136525 w 90"/>
                <a:gd name="T3" fmla="*/ 42219 h 74"/>
                <a:gd name="T4" fmla="*/ 142875 w 90"/>
                <a:gd name="T5" fmla="*/ 52774 h 74"/>
                <a:gd name="T6" fmla="*/ 136525 w 90"/>
                <a:gd name="T7" fmla="*/ 59810 h 74"/>
                <a:gd name="T8" fmla="*/ 111125 w 90"/>
                <a:gd name="T9" fmla="*/ 56292 h 74"/>
                <a:gd name="T10" fmla="*/ 85725 w 90"/>
                <a:gd name="T11" fmla="*/ 52774 h 74"/>
                <a:gd name="T12" fmla="*/ 76200 w 90"/>
                <a:gd name="T13" fmla="*/ 49255 h 74"/>
                <a:gd name="T14" fmla="*/ 57150 w 90"/>
                <a:gd name="T15" fmla="*/ 52774 h 74"/>
                <a:gd name="T16" fmla="*/ 60325 w 90"/>
                <a:gd name="T17" fmla="*/ 66847 h 74"/>
                <a:gd name="T18" fmla="*/ 66675 w 90"/>
                <a:gd name="T19" fmla="*/ 87956 h 74"/>
                <a:gd name="T20" fmla="*/ 73025 w 90"/>
                <a:gd name="T21" fmla="*/ 98511 h 74"/>
                <a:gd name="T22" fmla="*/ 88900 w 90"/>
                <a:gd name="T23" fmla="*/ 112584 h 74"/>
                <a:gd name="T24" fmla="*/ 98425 w 90"/>
                <a:gd name="T25" fmla="*/ 119620 h 74"/>
                <a:gd name="T26" fmla="*/ 95250 w 90"/>
                <a:gd name="T27" fmla="*/ 130175 h 74"/>
                <a:gd name="T28" fmla="*/ 76200 w 90"/>
                <a:gd name="T29" fmla="*/ 112584 h 74"/>
                <a:gd name="T30" fmla="*/ 57150 w 90"/>
                <a:gd name="T31" fmla="*/ 98511 h 74"/>
                <a:gd name="T32" fmla="*/ 44450 w 90"/>
                <a:gd name="T33" fmla="*/ 84438 h 74"/>
                <a:gd name="T34" fmla="*/ 38100 w 90"/>
                <a:gd name="T35" fmla="*/ 70365 h 74"/>
                <a:gd name="T36" fmla="*/ 34925 w 90"/>
                <a:gd name="T37" fmla="*/ 56292 h 74"/>
                <a:gd name="T38" fmla="*/ 25400 w 90"/>
                <a:gd name="T39" fmla="*/ 56292 h 74"/>
                <a:gd name="T40" fmla="*/ 12700 w 90"/>
                <a:gd name="T41" fmla="*/ 63328 h 74"/>
                <a:gd name="T42" fmla="*/ 0 w 90"/>
                <a:gd name="T43" fmla="*/ 56292 h 74"/>
                <a:gd name="T44" fmla="*/ 0 w 90"/>
                <a:gd name="T45" fmla="*/ 42219 h 74"/>
                <a:gd name="T46" fmla="*/ 6350 w 90"/>
                <a:gd name="T47" fmla="*/ 35182 h 74"/>
                <a:gd name="T48" fmla="*/ 12700 w 90"/>
                <a:gd name="T49" fmla="*/ 38701 h 74"/>
                <a:gd name="T50" fmla="*/ 22225 w 90"/>
                <a:gd name="T51" fmla="*/ 38701 h 74"/>
                <a:gd name="T52" fmla="*/ 41275 w 90"/>
                <a:gd name="T53" fmla="*/ 35182 h 74"/>
                <a:gd name="T54" fmla="*/ 50800 w 90"/>
                <a:gd name="T55" fmla="*/ 24628 h 74"/>
                <a:gd name="T56" fmla="*/ 60325 w 90"/>
                <a:gd name="T57" fmla="*/ 14073 h 74"/>
                <a:gd name="T58" fmla="*/ 73025 w 90"/>
                <a:gd name="T59" fmla="*/ 0 h 74"/>
                <a:gd name="T60" fmla="*/ 85725 w 90"/>
                <a:gd name="T61" fmla="*/ 14073 h 74"/>
                <a:gd name="T62" fmla="*/ 104775 w 90"/>
                <a:gd name="T63" fmla="*/ 31664 h 74"/>
                <a:gd name="T64" fmla="*/ 117475 w 90"/>
                <a:gd name="T65" fmla="*/ 31664 h 74"/>
                <a:gd name="T66" fmla="*/ 133350 w 90"/>
                <a:gd name="T67" fmla="*/ 28146 h 7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90" h="74">
                  <a:moveTo>
                    <a:pt x="84" y="16"/>
                  </a:moveTo>
                  <a:lnTo>
                    <a:pt x="86" y="24"/>
                  </a:lnTo>
                  <a:lnTo>
                    <a:pt x="90" y="30"/>
                  </a:lnTo>
                  <a:lnTo>
                    <a:pt x="86" y="34"/>
                  </a:lnTo>
                  <a:lnTo>
                    <a:pt x="70" y="32"/>
                  </a:lnTo>
                  <a:lnTo>
                    <a:pt x="54" y="30"/>
                  </a:lnTo>
                  <a:lnTo>
                    <a:pt x="48" y="28"/>
                  </a:lnTo>
                  <a:lnTo>
                    <a:pt x="36" y="30"/>
                  </a:lnTo>
                  <a:lnTo>
                    <a:pt x="38" y="38"/>
                  </a:lnTo>
                  <a:lnTo>
                    <a:pt x="42" y="50"/>
                  </a:lnTo>
                  <a:lnTo>
                    <a:pt x="46" y="56"/>
                  </a:lnTo>
                  <a:lnTo>
                    <a:pt x="56" y="64"/>
                  </a:lnTo>
                  <a:lnTo>
                    <a:pt x="62" y="68"/>
                  </a:lnTo>
                  <a:lnTo>
                    <a:pt x="60" y="74"/>
                  </a:lnTo>
                  <a:lnTo>
                    <a:pt x="48" y="64"/>
                  </a:lnTo>
                  <a:lnTo>
                    <a:pt x="36" y="56"/>
                  </a:lnTo>
                  <a:lnTo>
                    <a:pt x="28" y="48"/>
                  </a:lnTo>
                  <a:lnTo>
                    <a:pt x="24" y="40"/>
                  </a:lnTo>
                  <a:lnTo>
                    <a:pt x="22" y="32"/>
                  </a:lnTo>
                  <a:lnTo>
                    <a:pt x="16" y="32"/>
                  </a:lnTo>
                  <a:lnTo>
                    <a:pt x="8" y="36"/>
                  </a:lnTo>
                  <a:lnTo>
                    <a:pt x="0" y="32"/>
                  </a:lnTo>
                  <a:lnTo>
                    <a:pt x="0" y="24"/>
                  </a:lnTo>
                  <a:lnTo>
                    <a:pt x="4" y="20"/>
                  </a:lnTo>
                  <a:lnTo>
                    <a:pt x="8" y="22"/>
                  </a:lnTo>
                  <a:lnTo>
                    <a:pt x="14" y="22"/>
                  </a:lnTo>
                  <a:lnTo>
                    <a:pt x="26" y="20"/>
                  </a:lnTo>
                  <a:lnTo>
                    <a:pt x="32" y="14"/>
                  </a:lnTo>
                  <a:lnTo>
                    <a:pt x="38" y="8"/>
                  </a:lnTo>
                  <a:lnTo>
                    <a:pt x="46" y="0"/>
                  </a:lnTo>
                  <a:lnTo>
                    <a:pt x="54" y="8"/>
                  </a:lnTo>
                  <a:lnTo>
                    <a:pt x="66" y="18"/>
                  </a:lnTo>
                  <a:lnTo>
                    <a:pt x="74" y="18"/>
                  </a:lnTo>
                  <a:lnTo>
                    <a:pt x="84" y="16"/>
                  </a:lnTo>
                  <a:close/>
                </a:path>
              </a:pathLst>
            </a:custGeom>
            <a:solidFill>
              <a:srgbClr val="DDF53D"/>
            </a:solidFill>
            <a:ln w="7938">
              <a:solidFill>
                <a:schemeClr val="tx1"/>
              </a:solidFill>
              <a:prstDash val="solid"/>
              <a:round/>
              <a:headEnd/>
              <a:tailEnd/>
            </a:ln>
          </p:spPr>
          <p:txBody>
            <a:bodyPr/>
            <a:lstStyle/>
            <a:p>
              <a:endParaRPr lang="en-GB"/>
            </a:p>
          </p:txBody>
        </p:sp>
        <p:sp>
          <p:nvSpPr>
            <p:cNvPr id="2170" name="Freeform 171"/>
            <p:cNvSpPr>
              <a:spLocks/>
            </p:cNvSpPr>
            <p:nvPr/>
          </p:nvSpPr>
          <p:spPr bwMode="auto">
            <a:xfrm>
              <a:off x="4687888" y="3108325"/>
              <a:ext cx="95250" cy="90488"/>
            </a:xfrm>
            <a:custGeom>
              <a:avLst/>
              <a:gdLst>
                <a:gd name="T0" fmla="*/ 0 w 60"/>
                <a:gd name="T1" fmla="*/ 3480 h 52"/>
                <a:gd name="T2" fmla="*/ 19050 w 60"/>
                <a:gd name="T3" fmla="*/ 0 h 52"/>
                <a:gd name="T4" fmla="*/ 41275 w 60"/>
                <a:gd name="T5" fmla="*/ 3480 h 52"/>
                <a:gd name="T6" fmla="*/ 79375 w 60"/>
                <a:gd name="T7" fmla="*/ 10441 h 52"/>
                <a:gd name="T8" fmla="*/ 88900 w 60"/>
                <a:gd name="T9" fmla="*/ 10441 h 52"/>
                <a:gd name="T10" fmla="*/ 92075 w 60"/>
                <a:gd name="T11" fmla="*/ 24362 h 52"/>
                <a:gd name="T12" fmla="*/ 85725 w 60"/>
                <a:gd name="T13" fmla="*/ 31322 h 52"/>
                <a:gd name="T14" fmla="*/ 95250 w 60"/>
                <a:gd name="T15" fmla="*/ 45244 h 52"/>
                <a:gd name="T16" fmla="*/ 82550 w 60"/>
                <a:gd name="T17" fmla="*/ 55684 h 52"/>
                <a:gd name="T18" fmla="*/ 79375 w 60"/>
                <a:gd name="T19" fmla="*/ 69605 h 52"/>
                <a:gd name="T20" fmla="*/ 69850 w 60"/>
                <a:gd name="T21" fmla="*/ 69605 h 52"/>
                <a:gd name="T22" fmla="*/ 66675 w 60"/>
                <a:gd name="T23" fmla="*/ 90487 h 52"/>
                <a:gd name="T24" fmla="*/ 53975 w 60"/>
                <a:gd name="T25" fmla="*/ 80046 h 52"/>
                <a:gd name="T26" fmla="*/ 41275 w 60"/>
                <a:gd name="T27" fmla="*/ 69605 h 52"/>
                <a:gd name="T28" fmla="*/ 25400 w 60"/>
                <a:gd name="T29" fmla="*/ 55684 h 52"/>
                <a:gd name="T30" fmla="*/ 15875 w 60"/>
                <a:gd name="T31" fmla="*/ 48724 h 52"/>
                <a:gd name="T32" fmla="*/ 9525 w 60"/>
                <a:gd name="T33" fmla="*/ 38283 h 52"/>
                <a:gd name="T34" fmla="*/ 3175 w 60"/>
                <a:gd name="T35" fmla="*/ 17401 h 52"/>
                <a:gd name="T36" fmla="*/ 0 w 60"/>
                <a:gd name="T37" fmla="*/ 3480 h 5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0" h="52">
                  <a:moveTo>
                    <a:pt x="0" y="2"/>
                  </a:moveTo>
                  <a:lnTo>
                    <a:pt x="12" y="0"/>
                  </a:lnTo>
                  <a:lnTo>
                    <a:pt x="26" y="2"/>
                  </a:lnTo>
                  <a:lnTo>
                    <a:pt x="50" y="6"/>
                  </a:lnTo>
                  <a:lnTo>
                    <a:pt x="56" y="6"/>
                  </a:lnTo>
                  <a:lnTo>
                    <a:pt x="58" y="14"/>
                  </a:lnTo>
                  <a:lnTo>
                    <a:pt x="54" y="18"/>
                  </a:lnTo>
                  <a:lnTo>
                    <a:pt x="60" y="26"/>
                  </a:lnTo>
                  <a:lnTo>
                    <a:pt x="52" y="32"/>
                  </a:lnTo>
                  <a:lnTo>
                    <a:pt x="50" y="40"/>
                  </a:lnTo>
                  <a:lnTo>
                    <a:pt x="44" y="40"/>
                  </a:lnTo>
                  <a:lnTo>
                    <a:pt x="42" y="52"/>
                  </a:lnTo>
                  <a:lnTo>
                    <a:pt x="34" y="46"/>
                  </a:lnTo>
                  <a:lnTo>
                    <a:pt x="26" y="40"/>
                  </a:lnTo>
                  <a:lnTo>
                    <a:pt x="16" y="32"/>
                  </a:lnTo>
                  <a:lnTo>
                    <a:pt x="10" y="28"/>
                  </a:lnTo>
                  <a:lnTo>
                    <a:pt x="6" y="22"/>
                  </a:lnTo>
                  <a:lnTo>
                    <a:pt x="2" y="10"/>
                  </a:lnTo>
                  <a:lnTo>
                    <a:pt x="0" y="2"/>
                  </a:lnTo>
                  <a:close/>
                </a:path>
              </a:pathLst>
            </a:custGeom>
            <a:noFill/>
            <a:ln w="7938">
              <a:solidFill>
                <a:schemeClr val="tx1"/>
              </a:solidFill>
              <a:prstDash val="solid"/>
              <a:round/>
              <a:headEnd/>
              <a:tailEnd/>
            </a:ln>
          </p:spPr>
          <p:txBody>
            <a:bodyPr/>
            <a:lstStyle/>
            <a:p>
              <a:endParaRPr lang="en-GB"/>
            </a:p>
          </p:txBody>
        </p:sp>
        <p:sp>
          <p:nvSpPr>
            <p:cNvPr id="2171" name="Freeform 172"/>
            <p:cNvSpPr>
              <a:spLocks/>
            </p:cNvSpPr>
            <p:nvPr/>
          </p:nvSpPr>
          <p:spPr bwMode="auto">
            <a:xfrm>
              <a:off x="4754563" y="3079750"/>
              <a:ext cx="111125" cy="136525"/>
            </a:xfrm>
            <a:custGeom>
              <a:avLst/>
              <a:gdLst>
                <a:gd name="T0" fmla="*/ 22225 w 70"/>
                <a:gd name="T1" fmla="*/ 136525 h 78"/>
                <a:gd name="T2" fmla="*/ 9525 w 70"/>
                <a:gd name="T3" fmla="*/ 126023 h 78"/>
                <a:gd name="T4" fmla="*/ 0 w 70"/>
                <a:gd name="T5" fmla="*/ 119022 h 78"/>
                <a:gd name="T6" fmla="*/ 3175 w 70"/>
                <a:gd name="T7" fmla="*/ 98018 h 78"/>
                <a:gd name="T8" fmla="*/ 12700 w 70"/>
                <a:gd name="T9" fmla="*/ 98018 h 78"/>
                <a:gd name="T10" fmla="*/ 15875 w 70"/>
                <a:gd name="T11" fmla="*/ 84015 h 78"/>
                <a:gd name="T12" fmla="*/ 28575 w 70"/>
                <a:gd name="T13" fmla="*/ 73513 h 78"/>
                <a:gd name="T14" fmla="*/ 19050 w 70"/>
                <a:gd name="T15" fmla="*/ 59511 h 78"/>
                <a:gd name="T16" fmla="*/ 25400 w 70"/>
                <a:gd name="T17" fmla="*/ 52510 h 78"/>
                <a:gd name="T18" fmla="*/ 22225 w 70"/>
                <a:gd name="T19" fmla="*/ 38507 h 78"/>
                <a:gd name="T20" fmla="*/ 12700 w 70"/>
                <a:gd name="T21" fmla="*/ 38507 h 78"/>
                <a:gd name="T22" fmla="*/ 19050 w 70"/>
                <a:gd name="T23" fmla="*/ 31506 h 78"/>
                <a:gd name="T24" fmla="*/ 9525 w 70"/>
                <a:gd name="T25" fmla="*/ 7001 h 78"/>
                <a:gd name="T26" fmla="*/ 22225 w 70"/>
                <a:gd name="T27" fmla="*/ 0 h 78"/>
                <a:gd name="T28" fmla="*/ 53975 w 70"/>
                <a:gd name="T29" fmla="*/ 0 h 78"/>
                <a:gd name="T30" fmla="*/ 57150 w 70"/>
                <a:gd name="T31" fmla="*/ 14003 h 78"/>
                <a:gd name="T32" fmla="*/ 66675 w 70"/>
                <a:gd name="T33" fmla="*/ 28005 h 78"/>
                <a:gd name="T34" fmla="*/ 79375 w 70"/>
                <a:gd name="T35" fmla="*/ 49009 h 78"/>
                <a:gd name="T36" fmla="*/ 104775 w 70"/>
                <a:gd name="T37" fmla="*/ 52510 h 78"/>
                <a:gd name="T38" fmla="*/ 104775 w 70"/>
                <a:gd name="T39" fmla="*/ 70013 h 78"/>
                <a:gd name="T40" fmla="*/ 95250 w 70"/>
                <a:gd name="T41" fmla="*/ 77014 h 78"/>
                <a:gd name="T42" fmla="*/ 104775 w 70"/>
                <a:gd name="T43" fmla="*/ 91017 h 78"/>
                <a:gd name="T44" fmla="*/ 111125 w 70"/>
                <a:gd name="T45" fmla="*/ 101519 h 78"/>
                <a:gd name="T46" fmla="*/ 101600 w 70"/>
                <a:gd name="T47" fmla="*/ 122522 h 78"/>
                <a:gd name="T48" fmla="*/ 85725 w 70"/>
                <a:gd name="T49" fmla="*/ 126023 h 78"/>
                <a:gd name="T50" fmla="*/ 69850 w 70"/>
                <a:gd name="T51" fmla="*/ 133024 h 78"/>
                <a:gd name="T52" fmla="*/ 57150 w 70"/>
                <a:gd name="T53" fmla="*/ 133024 h 78"/>
                <a:gd name="T54" fmla="*/ 44450 w 70"/>
                <a:gd name="T55" fmla="*/ 122522 h 78"/>
                <a:gd name="T56" fmla="*/ 31750 w 70"/>
                <a:gd name="T57" fmla="*/ 119022 h 78"/>
                <a:gd name="T58" fmla="*/ 25400 w 70"/>
                <a:gd name="T59" fmla="*/ 126023 h 78"/>
                <a:gd name="T60" fmla="*/ 22225 w 70"/>
                <a:gd name="T61" fmla="*/ 136525 h 7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70" h="78">
                  <a:moveTo>
                    <a:pt x="14" y="78"/>
                  </a:moveTo>
                  <a:lnTo>
                    <a:pt x="6" y="72"/>
                  </a:lnTo>
                  <a:lnTo>
                    <a:pt x="0" y="68"/>
                  </a:lnTo>
                  <a:lnTo>
                    <a:pt x="2" y="56"/>
                  </a:lnTo>
                  <a:lnTo>
                    <a:pt x="8" y="56"/>
                  </a:lnTo>
                  <a:lnTo>
                    <a:pt x="10" y="48"/>
                  </a:lnTo>
                  <a:lnTo>
                    <a:pt x="18" y="42"/>
                  </a:lnTo>
                  <a:lnTo>
                    <a:pt x="12" y="34"/>
                  </a:lnTo>
                  <a:lnTo>
                    <a:pt x="16" y="30"/>
                  </a:lnTo>
                  <a:lnTo>
                    <a:pt x="14" y="22"/>
                  </a:lnTo>
                  <a:lnTo>
                    <a:pt x="8" y="22"/>
                  </a:lnTo>
                  <a:lnTo>
                    <a:pt x="12" y="18"/>
                  </a:lnTo>
                  <a:lnTo>
                    <a:pt x="6" y="4"/>
                  </a:lnTo>
                  <a:lnTo>
                    <a:pt x="14" y="0"/>
                  </a:lnTo>
                  <a:lnTo>
                    <a:pt x="34" y="0"/>
                  </a:lnTo>
                  <a:lnTo>
                    <a:pt x="36" y="8"/>
                  </a:lnTo>
                  <a:lnTo>
                    <a:pt x="42" y="16"/>
                  </a:lnTo>
                  <a:lnTo>
                    <a:pt x="50" y="28"/>
                  </a:lnTo>
                  <a:lnTo>
                    <a:pt x="66" y="30"/>
                  </a:lnTo>
                  <a:lnTo>
                    <a:pt x="66" y="40"/>
                  </a:lnTo>
                  <a:lnTo>
                    <a:pt x="60" y="44"/>
                  </a:lnTo>
                  <a:lnTo>
                    <a:pt x="66" y="52"/>
                  </a:lnTo>
                  <a:lnTo>
                    <a:pt x="70" y="58"/>
                  </a:lnTo>
                  <a:lnTo>
                    <a:pt x="64" y="70"/>
                  </a:lnTo>
                  <a:lnTo>
                    <a:pt x="54" y="72"/>
                  </a:lnTo>
                  <a:lnTo>
                    <a:pt x="44" y="76"/>
                  </a:lnTo>
                  <a:lnTo>
                    <a:pt x="36" y="76"/>
                  </a:lnTo>
                  <a:lnTo>
                    <a:pt x="28" y="70"/>
                  </a:lnTo>
                  <a:lnTo>
                    <a:pt x="20" y="68"/>
                  </a:lnTo>
                  <a:lnTo>
                    <a:pt x="16" y="72"/>
                  </a:lnTo>
                  <a:lnTo>
                    <a:pt x="14" y="78"/>
                  </a:lnTo>
                  <a:close/>
                </a:path>
              </a:pathLst>
            </a:custGeom>
            <a:solidFill>
              <a:srgbClr val="FFFFFF"/>
            </a:solidFill>
            <a:ln w="7938">
              <a:solidFill>
                <a:schemeClr val="tx1"/>
              </a:solidFill>
              <a:prstDash val="solid"/>
              <a:round/>
              <a:headEnd/>
              <a:tailEnd/>
            </a:ln>
          </p:spPr>
          <p:txBody>
            <a:bodyPr/>
            <a:lstStyle/>
            <a:p>
              <a:endParaRPr lang="en-GB"/>
            </a:p>
          </p:txBody>
        </p:sp>
        <p:sp>
          <p:nvSpPr>
            <p:cNvPr id="2172" name="Freeform 173"/>
            <p:cNvSpPr>
              <a:spLocks/>
            </p:cNvSpPr>
            <p:nvPr/>
          </p:nvSpPr>
          <p:spPr bwMode="auto">
            <a:xfrm>
              <a:off x="4808538" y="3201988"/>
              <a:ext cx="63500" cy="57150"/>
            </a:xfrm>
            <a:custGeom>
              <a:avLst/>
              <a:gdLst>
                <a:gd name="T0" fmla="*/ 47625 w 40"/>
                <a:gd name="T1" fmla="*/ 0 h 32"/>
                <a:gd name="T2" fmla="*/ 50800 w 40"/>
                <a:gd name="T3" fmla="*/ 14288 h 32"/>
                <a:gd name="T4" fmla="*/ 60325 w 40"/>
                <a:gd name="T5" fmla="*/ 25003 h 32"/>
                <a:gd name="T6" fmla="*/ 63500 w 40"/>
                <a:gd name="T7" fmla="*/ 35719 h 32"/>
                <a:gd name="T8" fmla="*/ 50800 w 40"/>
                <a:gd name="T9" fmla="*/ 46434 h 32"/>
                <a:gd name="T10" fmla="*/ 31750 w 40"/>
                <a:gd name="T11" fmla="*/ 50006 h 32"/>
                <a:gd name="T12" fmla="*/ 9525 w 40"/>
                <a:gd name="T13" fmla="*/ 57150 h 32"/>
                <a:gd name="T14" fmla="*/ 0 w 40"/>
                <a:gd name="T15" fmla="*/ 35719 h 32"/>
                <a:gd name="T16" fmla="*/ 3175 w 40"/>
                <a:gd name="T17" fmla="*/ 10716 h 32"/>
                <a:gd name="T18" fmla="*/ 15875 w 40"/>
                <a:gd name="T19" fmla="*/ 10716 h 32"/>
                <a:gd name="T20" fmla="*/ 31750 w 40"/>
                <a:gd name="T21" fmla="*/ 3572 h 32"/>
                <a:gd name="T22" fmla="*/ 47625 w 40"/>
                <a:gd name="T23" fmla="*/ 0 h 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0" h="32">
                  <a:moveTo>
                    <a:pt x="30" y="0"/>
                  </a:moveTo>
                  <a:lnTo>
                    <a:pt x="32" y="8"/>
                  </a:lnTo>
                  <a:lnTo>
                    <a:pt x="38" y="14"/>
                  </a:lnTo>
                  <a:lnTo>
                    <a:pt x="40" y="20"/>
                  </a:lnTo>
                  <a:lnTo>
                    <a:pt x="32" y="26"/>
                  </a:lnTo>
                  <a:lnTo>
                    <a:pt x="20" y="28"/>
                  </a:lnTo>
                  <a:lnTo>
                    <a:pt x="6" y="32"/>
                  </a:lnTo>
                  <a:lnTo>
                    <a:pt x="0" y="20"/>
                  </a:lnTo>
                  <a:lnTo>
                    <a:pt x="2" y="6"/>
                  </a:lnTo>
                  <a:lnTo>
                    <a:pt x="10" y="6"/>
                  </a:lnTo>
                  <a:lnTo>
                    <a:pt x="20" y="2"/>
                  </a:lnTo>
                  <a:lnTo>
                    <a:pt x="30" y="0"/>
                  </a:lnTo>
                  <a:close/>
                </a:path>
              </a:pathLst>
            </a:custGeom>
            <a:noFill/>
            <a:ln w="7938">
              <a:solidFill>
                <a:schemeClr val="tx1"/>
              </a:solidFill>
              <a:prstDash val="solid"/>
              <a:round/>
              <a:headEnd/>
              <a:tailEnd/>
            </a:ln>
          </p:spPr>
          <p:txBody>
            <a:bodyPr/>
            <a:lstStyle/>
            <a:p>
              <a:endParaRPr lang="en-GB"/>
            </a:p>
          </p:txBody>
        </p:sp>
        <p:sp>
          <p:nvSpPr>
            <p:cNvPr id="2173" name="Freeform 174"/>
            <p:cNvSpPr>
              <a:spLocks/>
            </p:cNvSpPr>
            <p:nvPr/>
          </p:nvSpPr>
          <p:spPr bwMode="auto">
            <a:xfrm>
              <a:off x="4608513" y="3349625"/>
              <a:ext cx="66675" cy="42863"/>
            </a:xfrm>
            <a:custGeom>
              <a:avLst/>
              <a:gdLst>
                <a:gd name="T0" fmla="*/ 3175 w 42"/>
                <a:gd name="T1" fmla="*/ 0 h 24"/>
                <a:gd name="T2" fmla="*/ 25400 w 42"/>
                <a:gd name="T3" fmla="*/ 0 h 24"/>
                <a:gd name="T4" fmla="*/ 41275 w 42"/>
                <a:gd name="T5" fmla="*/ 0 h 24"/>
                <a:gd name="T6" fmla="*/ 66675 w 42"/>
                <a:gd name="T7" fmla="*/ 0 h 24"/>
                <a:gd name="T8" fmla="*/ 66675 w 42"/>
                <a:gd name="T9" fmla="*/ 7144 h 24"/>
                <a:gd name="T10" fmla="*/ 57150 w 42"/>
                <a:gd name="T11" fmla="*/ 17859 h 24"/>
                <a:gd name="T12" fmla="*/ 60325 w 42"/>
                <a:gd name="T13" fmla="*/ 32147 h 24"/>
                <a:gd name="T14" fmla="*/ 53975 w 42"/>
                <a:gd name="T15" fmla="*/ 42862 h 24"/>
                <a:gd name="T16" fmla="*/ 41275 w 42"/>
                <a:gd name="T17" fmla="*/ 28575 h 24"/>
                <a:gd name="T18" fmla="*/ 25400 w 42"/>
                <a:gd name="T19" fmla="*/ 28575 h 24"/>
                <a:gd name="T20" fmla="*/ 15875 w 42"/>
                <a:gd name="T21" fmla="*/ 17859 h 24"/>
                <a:gd name="T22" fmla="*/ 0 w 42"/>
                <a:gd name="T23" fmla="*/ 14287 h 24"/>
                <a:gd name="T24" fmla="*/ 3175 w 42"/>
                <a:gd name="T25" fmla="*/ 0 h 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24">
                  <a:moveTo>
                    <a:pt x="2" y="0"/>
                  </a:moveTo>
                  <a:lnTo>
                    <a:pt x="16" y="0"/>
                  </a:lnTo>
                  <a:lnTo>
                    <a:pt x="26" y="0"/>
                  </a:lnTo>
                  <a:lnTo>
                    <a:pt x="42" y="0"/>
                  </a:lnTo>
                  <a:lnTo>
                    <a:pt x="42" y="4"/>
                  </a:lnTo>
                  <a:lnTo>
                    <a:pt x="36" y="10"/>
                  </a:lnTo>
                  <a:lnTo>
                    <a:pt x="38" y="18"/>
                  </a:lnTo>
                  <a:lnTo>
                    <a:pt x="34" y="24"/>
                  </a:lnTo>
                  <a:lnTo>
                    <a:pt x="26" y="16"/>
                  </a:lnTo>
                  <a:lnTo>
                    <a:pt x="16" y="16"/>
                  </a:lnTo>
                  <a:lnTo>
                    <a:pt x="10" y="10"/>
                  </a:lnTo>
                  <a:lnTo>
                    <a:pt x="0" y="8"/>
                  </a:lnTo>
                  <a:lnTo>
                    <a:pt x="2" y="0"/>
                  </a:lnTo>
                  <a:close/>
                </a:path>
              </a:pathLst>
            </a:custGeom>
            <a:solidFill>
              <a:srgbClr val="DDF53D"/>
            </a:solidFill>
            <a:ln w="7938">
              <a:solidFill>
                <a:schemeClr val="tx1"/>
              </a:solidFill>
              <a:prstDash val="solid"/>
              <a:round/>
              <a:headEnd/>
              <a:tailEnd/>
            </a:ln>
          </p:spPr>
          <p:txBody>
            <a:bodyPr/>
            <a:lstStyle/>
            <a:p>
              <a:endParaRPr lang="en-GB"/>
            </a:p>
          </p:txBody>
        </p:sp>
        <p:sp>
          <p:nvSpPr>
            <p:cNvPr id="2174" name="Freeform 175"/>
            <p:cNvSpPr>
              <a:spLocks/>
            </p:cNvSpPr>
            <p:nvPr/>
          </p:nvSpPr>
          <p:spPr bwMode="auto">
            <a:xfrm>
              <a:off x="4460875" y="3044825"/>
              <a:ext cx="296863" cy="307975"/>
            </a:xfrm>
            <a:custGeom>
              <a:avLst/>
              <a:gdLst>
                <a:gd name="T0" fmla="*/ 15875 w 187"/>
                <a:gd name="T1" fmla="*/ 101492 h 176"/>
                <a:gd name="T2" fmla="*/ 0 w 187"/>
                <a:gd name="T3" fmla="*/ 73494 h 176"/>
                <a:gd name="T4" fmla="*/ 3175 w 187"/>
                <a:gd name="T5" fmla="*/ 52496 h 176"/>
                <a:gd name="T6" fmla="*/ 25400 w 187"/>
                <a:gd name="T7" fmla="*/ 38497 h 176"/>
                <a:gd name="T8" fmla="*/ 31750 w 187"/>
                <a:gd name="T9" fmla="*/ 27998 h 176"/>
                <a:gd name="T10" fmla="*/ 50800 w 187"/>
                <a:gd name="T11" fmla="*/ 38497 h 176"/>
                <a:gd name="T12" fmla="*/ 57150 w 187"/>
                <a:gd name="T13" fmla="*/ 17499 h 176"/>
                <a:gd name="T14" fmla="*/ 82550 w 187"/>
                <a:gd name="T15" fmla="*/ 24498 h 176"/>
                <a:gd name="T16" fmla="*/ 104775 w 187"/>
                <a:gd name="T17" fmla="*/ 10499 h 176"/>
                <a:gd name="T18" fmla="*/ 131763 w 187"/>
                <a:gd name="T19" fmla="*/ 0 h 176"/>
                <a:gd name="T20" fmla="*/ 147638 w 187"/>
                <a:gd name="T21" fmla="*/ 17499 h 176"/>
                <a:gd name="T22" fmla="*/ 163513 w 187"/>
                <a:gd name="T23" fmla="*/ 27998 h 176"/>
                <a:gd name="T24" fmla="*/ 150813 w 187"/>
                <a:gd name="T25" fmla="*/ 45496 h 176"/>
                <a:gd name="T26" fmla="*/ 131763 w 187"/>
                <a:gd name="T27" fmla="*/ 73494 h 176"/>
                <a:gd name="T28" fmla="*/ 144463 w 187"/>
                <a:gd name="T29" fmla="*/ 104991 h 176"/>
                <a:gd name="T30" fmla="*/ 176213 w 187"/>
                <a:gd name="T31" fmla="*/ 125990 h 176"/>
                <a:gd name="T32" fmla="*/ 188913 w 187"/>
                <a:gd name="T33" fmla="*/ 164487 h 176"/>
                <a:gd name="T34" fmla="*/ 230188 w 187"/>
                <a:gd name="T35" fmla="*/ 178486 h 176"/>
                <a:gd name="T36" fmla="*/ 230188 w 187"/>
                <a:gd name="T37" fmla="*/ 188985 h 176"/>
                <a:gd name="T38" fmla="*/ 255588 w 187"/>
                <a:gd name="T39" fmla="*/ 206483 h 176"/>
                <a:gd name="T40" fmla="*/ 290513 w 187"/>
                <a:gd name="T41" fmla="*/ 230981 h 176"/>
                <a:gd name="T42" fmla="*/ 287338 w 187"/>
                <a:gd name="T43" fmla="*/ 248480 h 176"/>
                <a:gd name="T44" fmla="*/ 265113 w 187"/>
                <a:gd name="T45" fmla="*/ 227482 h 176"/>
                <a:gd name="T46" fmla="*/ 246063 w 187"/>
                <a:gd name="T47" fmla="*/ 244980 h 176"/>
                <a:gd name="T48" fmla="*/ 261938 w 187"/>
                <a:gd name="T49" fmla="*/ 265978 h 176"/>
                <a:gd name="T50" fmla="*/ 252413 w 187"/>
                <a:gd name="T51" fmla="*/ 276478 h 176"/>
                <a:gd name="T52" fmla="*/ 239713 w 187"/>
                <a:gd name="T53" fmla="*/ 300976 h 176"/>
                <a:gd name="T54" fmla="*/ 223838 w 187"/>
                <a:gd name="T55" fmla="*/ 297476 h 176"/>
                <a:gd name="T56" fmla="*/ 233363 w 187"/>
                <a:gd name="T57" fmla="*/ 258979 h 176"/>
                <a:gd name="T58" fmla="*/ 207963 w 187"/>
                <a:gd name="T59" fmla="*/ 230981 h 176"/>
                <a:gd name="T60" fmla="*/ 188913 w 187"/>
                <a:gd name="T61" fmla="*/ 220482 h 176"/>
                <a:gd name="T62" fmla="*/ 150813 w 187"/>
                <a:gd name="T63" fmla="*/ 195984 h 176"/>
                <a:gd name="T64" fmla="*/ 119063 w 187"/>
                <a:gd name="T65" fmla="*/ 160987 h 176"/>
                <a:gd name="T66" fmla="*/ 85725 w 187"/>
                <a:gd name="T67" fmla="*/ 118990 h 176"/>
                <a:gd name="T68" fmla="*/ 63500 w 187"/>
                <a:gd name="T69" fmla="*/ 97992 h 176"/>
                <a:gd name="T70" fmla="*/ 31750 w 187"/>
                <a:gd name="T71" fmla="*/ 101492 h 176"/>
                <a:gd name="T72" fmla="*/ 15875 w 187"/>
                <a:gd name="T73" fmla="*/ 115491 h 17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87" h="176">
                  <a:moveTo>
                    <a:pt x="10" y="66"/>
                  </a:moveTo>
                  <a:lnTo>
                    <a:pt x="10" y="58"/>
                  </a:lnTo>
                  <a:lnTo>
                    <a:pt x="2" y="58"/>
                  </a:lnTo>
                  <a:lnTo>
                    <a:pt x="0" y="42"/>
                  </a:lnTo>
                  <a:lnTo>
                    <a:pt x="4" y="34"/>
                  </a:lnTo>
                  <a:lnTo>
                    <a:pt x="2" y="30"/>
                  </a:lnTo>
                  <a:lnTo>
                    <a:pt x="2" y="24"/>
                  </a:lnTo>
                  <a:lnTo>
                    <a:pt x="16" y="22"/>
                  </a:lnTo>
                  <a:lnTo>
                    <a:pt x="16" y="18"/>
                  </a:lnTo>
                  <a:lnTo>
                    <a:pt x="20" y="16"/>
                  </a:lnTo>
                  <a:lnTo>
                    <a:pt x="26" y="20"/>
                  </a:lnTo>
                  <a:lnTo>
                    <a:pt x="32" y="22"/>
                  </a:lnTo>
                  <a:lnTo>
                    <a:pt x="36" y="20"/>
                  </a:lnTo>
                  <a:lnTo>
                    <a:pt x="36" y="10"/>
                  </a:lnTo>
                  <a:lnTo>
                    <a:pt x="42" y="16"/>
                  </a:lnTo>
                  <a:lnTo>
                    <a:pt x="52" y="14"/>
                  </a:lnTo>
                  <a:lnTo>
                    <a:pt x="56" y="6"/>
                  </a:lnTo>
                  <a:lnTo>
                    <a:pt x="66" y="6"/>
                  </a:lnTo>
                  <a:lnTo>
                    <a:pt x="68" y="0"/>
                  </a:lnTo>
                  <a:lnTo>
                    <a:pt x="83" y="0"/>
                  </a:lnTo>
                  <a:lnTo>
                    <a:pt x="83" y="6"/>
                  </a:lnTo>
                  <a:lnTo>
                    <a:pt x="93" y="10"/>
                  </a:lnTo>
                  <a:lnTo>
                    <a:pt x="109" y="8"/>
                  </a:lnTo>
                  <a:lnTo>
                    <a:pt x="103" y="16"/>
                  </a:lnTo>
                  <a:lnTo>
                    <a:pt x="101" y="24"/>
                  </a:lnTo>
                  <a:lnTo>
                    <a:pt x="95" y="26"/>
                  </a:lnTo>
                  <a:lnTo>
                    <a:pt x="83" y="32"/>
                  </a:lnTo>
                  <a:lnTo>
                    <a:pt x="83" y="42"/>
                  </a:lnTo>
                  <a:lnTo>
                    <a:pt x="83" y="52"/>
                  </a:lnTo>
                  <a:lnTo>
                    <a:pt x="91" y="60"/>
                  </a:lnTo>
                  <a:lnTo>
                    <a:pt x="101" y="66"/>
                  </a:lnTo>
                  <a:lnTo>
                    <a:pt x="111" y="72"/>
                  </a:lnTo>
                  <a:lnTo>
                    <a:pt x="113" y="84"/>
                  </a:lnTo>
                  <a:lnTo>
                    <a:pt x="119" y="94"/>
                  </a:lnTo>
                  <a:lnTo>
                    <a:pt x="129" y="102"/>
                  </a:lnTo>
                  <a:lnTo>
                    <a:pt x="145" y="102"/>
                  </a:lnTo>
                  <a:lnTo>
                    <a:pt x="149" y="106"/>
                  </a:lnTo>
                  <a:lnTo>
                    <a:pt x="145" y="108"/>
                  </a:lnTo>
                  <a:lnTo>
                    <a:pt x="151" y="114"/>
                  </a:lnTo>
                  <a:lnTo>
                    <a:pt x="161" y="118"/>
                  </a:lnTo>
                  <a:lnTo>
                    <a:pt x="175" y="124"/>
                  </a:lnTo>
                  <a:lnTo>
                    <a:pt x="183" y="132"/>
                  </a:lnTo>
                  <a:lnTo>
                    <a:pt x="187" y="138"/>
                  </a:lnTo>
                  <a:lnTo>
                    <a:pt x="181" y="142"/>
                  </a:lnTo>
                  <a:lnTo>
                    <a:pt x="175" y="136"/>
                  </a:lnTo>
                  <a:lnTo>
                    <a:pt x="167" y="130"/>
                  </a:lnTo>
                  <a:lnTo>
                    <a:pt x="159" y="132"/>
                  </a:lnTo>
                  <a:lnTo>
                    <a:pt x="155" y="140"/>
                  </a:lnTo>
                  <a:lnTo>
                    <a:pt x="161" y="148"/>
                  </a:lnTo>
                  <a:lnTo>
                    <a:pt x="165" y="152"/>
                  </a:lnTo>
                  <a:lnTo>
                    <a:pt x="167" y="156"/>
                  </a:lnTo>
                  <a:lnTo>
                    <a:pt x="159" y="158"/>
                  </a:lnTo>
                  <a:lnTo>
                    <a:pt x="157" y="164"/>
                  </a:lnTo>
                  <a:lnTo>
                    <a:pt x="151" y="172"/>
                  </a:lnTo>
                  <a:lnTo>
                    <a:pt x="145" y="176"/>
                  </a:lnTo>
                  <a:lnTo>
                    <a:pt x="141" y="170"/>
                  </a:lnTo>
                  <a:lnTo>
                    <a:pt x="143" y="162"/>
                  </a:lnTo>
                  <a:lnTo>
                    <a:pt x="147" y="148"/>
                  </a:lnTo>
                  <a:lnTo>
                    <a:pt x="143" y="136"/>
                  </a:lnTo>
                  <a:lnTo>
                    <a:pt x="131" y="132"/>
                  </a:lnTo>
                  <a:lnTo>
                    <a:pt x="129" y="126"/>
                  </a:lnTo>
                  <a:lnTo>
                    <a:pt x="119" y="126"/>
                  </a:lnTo>
                  <a:lnTo>
                    <a:pt x="109" y="112"/>
                  </a:lnTo>
                  <a:lnTo>
                    <a:pt x="95" y="112"/>
                  </a:lnTo>
                  <a:lnTo>
                    <a:pt x="83" y="96"/>
                  </a:lnTo>
                  <a:lnTo>
                    <a:pt x="75" y="92"/>
                  </a:lnTo>
                  <a:lnTo>
                    <a:pt x="56" y="84"/>
                  </a:lnTo>
                  <a:lnTo>
                    <a:pt x="54" y="68"/>
                  </a:lnTo>
                  <a:lnTo>
                    <a:pt x="52" y="60"/>
                  </a:lnTo>
                  <a:lnTo>
                    <a:pt x="40" y="56"/>
                  </a:lnTo>
                  <a:lnTo>
                    <a:pt x="26" y="52"/>
                  </a:lnTo>
                  <a:lnTo>
                    <a:pt x="20" y="58"/>
                  </a:lnTo>
                  <a:lnTo>
                    <a:pt x="18" y="64"/>
                  </a:lnTo>
                  <a:lnTo>
                    <a:pt x="10" y="66"/>
                  </a:lnTo>
                  <a:close/>
                </a:path>
              </a:pathLst>
            </a:custGeom>
            <a:solidFill>
              <a:srgbClr val="DDF53D"/>
            </a:solidFill>
            <a:ln w="7938">
              <a:solidFill>
                <a:schemeClr val="tx1"/>
              </a:solidFill>
              <a:prstDash val="solid"/>
              <a:round/>
              <a:headEnd/>
              <a:tailEnd/>
            </a:ln>
          </p:spPr>
          <p:txBody>
            <a:bodyPr/>
            <a:lstStyle/>
            <a:p>
              <a:endParaRPr lang="en-GB"/>
            </a:p>
          </p:txBody>
        </p:sp>
        <p:sp>
          <p:nvSpPr>
            <p:cNvPr id="2175" name="Freeform 176"/>
            <p:cNvSpPr>
              <a:spLocks/>
            </p:cNvSpPr>
            <p:nvPr/>
          </p:nvSpPr>
          <p:spPr bwMode="auto">
            <a:xfrm>
              <a:off x="4970463" y="2995613"/>
              <a:ext cx="82550" cy="104775"/>
            </a:xfrm>
            <a:custGeom>
              <a:avLst/>
              <a:gdLst>
                <a:gd name="T0" fmla="*/ 31750 w 52"/>
                <a:gd name="T1" fmla="*/ 104775 h 60"/>
                <a:gd name="T2" fmla="*/ 25400 w 52"/>
                <a:gd name="T3" fmla="*/ 83820 h 60"/>
                <a:gd name="T4" fmla="*/ 31750 w 52"/>
                <a:gd name="T5" fmla="*/ 62865 h 60"/>
                <a:gd name="T6" fmla="*/ 28575 w 52"/>
                <a:gd name="T7" fmla="*/ 55880 h 60"/>
                <a:gd name="T8" fmla="*/ 22225 w 52"/>
                <a:gd name="T9" fmla="*/ 45403 h 60"/>
                <a:gd name="T10" fmla="*/ 6350 w 52"/>
                <a:gd name="T11" fmla="*/ 31433 h 60"/>
                <a:gd name="T12" fmla="*/ 3175 w 52"/>
                <a:gd name="T13" fmla="*/ 17463 h 60"/>
                <a:gd name="T14" fmla="*/ 0 w 52"/>
                <a:gd name="T15" fmla="*/ 6985 h 60"/>
                <a:gd name="T16" fmla="*/ 6350 w 52"/>
                <a:gd name="T17" fmla="*/ 0 h 60"/>
                <a:gd name="T18" fmla="*/ 28575 w 52"/>
                <a:gd name="T19" fmla="*/ 3493 h 60"/>
                <a:gd name="T20" fmla="*/ 47625 w 52"/>
                <a:gd name="T21" fmla="*/ 10478 h 60"/>
                <a:gd name="T22" fmla="*/ 53975 w 52"/>
                <a:gd name="T23" fmla="*/ 24448 h 60"/>
                <a:gd name="T24" fmla="*/ 60325 w 52"/>
                <a:gd name="T25" fmla="*/ 38418 h 60"/>
                <a:gd name="T26" fmla="*/ 76200 w 52"/>
                <a:gd name="T27" fmla="*/ 48895 h 60"/>
                <a:gd name="T28" fmla="*/ 82550 w 52"/>
                <a:gd name="T29" fmla="*/ 62865 h 60"/>
                <a:gd name="T30" fmla="*/ 76200 w 52"/>
                <a:gd name="T31" fmla="*/ 73343 h 60"/>
                <a:gd name="T32" fmla="*/ 63500 w 52"/>
                <a:gd name="T33" fmla="*/ 73343 h 60"/>
                <a:gd name="T34" fmla="*/ 47625 w 52"/>
                <a:gd name="T35" fmla="*/ 69850 h 60"/>
                <a:gd name="T36" fmla="*/ 47625 w 52"/>
                <a:gd name="T37" fmla="*/ 83820 h 60"/>
                <a:gd name="T38" fmla="*/ 38100 w 52"/>
                <a:gd name="T39" fmla="*/ 97790 h 60"/>
                <a:gd name="T40" fmla="*/ 31750 w 52"/>
                <a:gd name="T41" fmla="*/ 104775 h 6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52" h="60">
                  <a:moveTo>
                    <a:pt x="20" y="60"/>
                  </a:moveTo>
                  <a:lnTo>
                    <a:pt x="16" y="48"/>
                  </a:lnTo>
                  <a:lnTo>
                    <a:pt x="20" y="36"/>
                  </a:lnTo>
                  <a:lnTo>
                    <a:pt x="18" y="32"/>
                  </a:lnTo>
                  <a:lnTo>
                    <a:pt x="14" y="26"/>
                  </a:lnTo>
                  <a:lnTo>
                    <a:pt x="4" y="18"/>
                  </a:lnTo>
                  <a:lnTo>
                    <a:pt x="2" y="10"/>
                  </a:lnTo>
                  <a:lnTo>
                    <a:pt x="0" y="4"/>
                  </a:lnTo>
                  <a:lnTo>
                    <a:pt x="4" y="0"/>
                  </a:lnTo>
                  <a:lnTo>
                    <a:pt x="18" y="2"/>
                  </a:lnTo>
                  <a:lnTo>
                    <a:pt x="30" y="6"/>
                  </a:lnTo>
                  <a:lnTo>
                    <a:pt x="34" y="14"/>
                  </a:lnTo>
                  <a:lnTo>
                    <a:pt x="38" y="22"/>
                  </a:lnTo>
                  <a:lnTo>
                    <a:pt x="48" y="28"/>
                  </a:lnTo>
                  <a:lnTo>
                    <a:pt x="52" y="36"/>
                  </a:lnTo>
                  <a:lnTo>
                    <a:pt x="48" y="42"/>
                  </a:lnTo>
                  <a:lnTo>
                    <a:pt x="40" y="42"/>
                  </a:lnTo>
                  <a:lnTo>
                    <a:pt x="30" y="40"/>
                  </a:lnTo>
                  <a:lnTo>
                    <a:pt x="30" y="48"/>
                  </a:lnTo>
                  <a:lnTo>
                    <a:pt x="24" y="56"/>
                  </a:lnTo>
                  <a:lnTo>
                    <a:pt x="20" y="60"/>
                  </a:lnTo>
                  <a:close/>
                </a:path>
              </a:pathLst>
            </a:custGeom>
            <a:noFill/>
            <a:ln w="7938">
              <a:solidFill>
                <a:schemeClr val="tx1"/>
              </a:solidFill>
              <a:prstDash val="solid"/>
              <a:round/>
              <a:headEnd/>
              <a:tailEnd/>
            </a:ln>
          </p:spPr>
          <p:txBody>
            <a:bodyPr/>
            <a:lstStyle/>
            <a:p>
              <a:endParaRPr lang="en-GB"/>
            </a:p>
          </p:txBody>
        </p:sp>
        <p:sp>
          <p:nvSpPr>
            <p:cNvPr id="2176" name="Freeform 177"/>
            <p:cNvSpPr>
              <a:spLocks/>
            </p:cNvSpPr>
            <p:nvPr/>
          </p:nvSpPr>
          <p:spPr bwMode="auto">
            <a:xfrm>
              <a:off x="4843463" y="2855913"/>
              <a:ext cx="454025" cy="280987"/>
            </a:xfrm>
            <a:custGeom>
              <a:avLst/>
              <a:gdLst>
                <a:gd name="T0" fmla="*/ 250825 w 286"/>
                <a:gd name="T1" fmla="*/ 10537 h 160"/>
                <a:gd name="T2" fmla="*/ 266700 w 286"/>
                <a:gd name="T3" fmla="*/ 0 h 160"/>
                <a:gd name="T4" fmla="*/ 304800 w 286"/>
                <a:gd name="T5" fmla="*/ 0 h 160"/>
                <a:gd name="T6" fmla="*/ 307975 w 286"/>
                <a:gd name="T7" fmla="*/ 38636 h 160"/>
                <a:gd name="T8" fmla="*/ 342900 w 286"/>
                <a:gd name="T9" fmla="*/ 70247 h 160"/>
                <a:gd name="T10" fmla="*/ 396875 w 286"/>
                <a:gd name="T11" fmla="*/ 84296 h 160"/>
                <a:gd name="T12" fmla="*/ 454025 w 286"/>
                <a:gd name="T13" fmla="*/ 101858 h 160"/>
                <a:gd name="T14" fmla="*/ 450850 w 286"/>
                <a:gd name="T15" fmla="*/ 158055 h 160"/>
                <a:gd name="T16" fmla="*/ 409575 w 286"/>
                <a:gd name="T17" fmla="*/ 172105 h 160"/>
                <a:gd name="T18" fmla="*/ 384175 w 286"/>
                <a:gd name="T19" fmla="*/ 196691 h 160"/>
                <a:gd name="T20" fmla="*/ 330200 w 286"/>
                <a:gd name="T21" fmla="*/ 217765 h 160"/>
                <a:gd name="T22" fmla="*/ 301625 w 286"/>
                <a:gd name="T23" fmla="*/ 231814 h 160"/>
                <a:gd name="T24" fmla="*/ 327025 w 286"/>
                <a:gd name="T25" fmla="*/ 245864 h 160"/>
                <a:gd name="T26" fmla="*/ 342900 w 286"/>
                <a:gd name="T27" fmla="*/ 252888 h 160"/>
                <a:gd name="T28" fmla="*/ 377825 w 286"/>
                <a:gd name="T29" fmla="*/ 252888 h 160"/>
                <a:gd name="T30" fmla="*/ 371475 w 286"/>
                <a:gd name="T31" fmla="*/ 263425 h 160"/>
                <a:gd name="T32" fmla="*/ 333375 w 286"/>
                <a:gd name="T33" fmla="*/ 263425 h 160"/>
                <a:gd name="T34" fmla="*/ 307975 w 286"/>
                <a:gd name="T35" fmla="*/ 280987 h 160"/>
                <a:gd name="T36" fmla="*/ 292100 w 286"/>
                <a:gd name="T37" fmla="*/ 266938 h 160"/>
                <a:gd name="T38" fmla="*/ 269875 w 286"/>
                <a:gd name="T39" fmla="*/ 245864 h 160"/>
                <a:gd name="T40" fmla="*/ 292100 w 286"/>
                <a:gd name="T41" fmla="*/ 231814 h 160"/>
                <a:gd name="T42" fmla="*/ 257175 w 286"/>
                <a:gd name="T43" fmla="*/ 224790 h 160"/>
                <a:gd name="T44" fmla="*/ 231775 w 286"/>
                <a:gd name="T45" fmla="*/ 203716 h 160"/>
                <a:gd name="T46" fmla="*/ 219075 w 286"/>
                <a:gd name="T47" fmla="*/ 221277 h 160"/>
                <a:gd name="T48" fmla="*/ 190500 w 286"/>
                <a:gd name="T49" fmla="*/ 256401 h 160"/>
                <a:gd name="T50" fmla="*/ 174625 w 286"/>
                <a:gd name="T51" fmla="*/ 252888 h 160"/>
                <a:gd name="T52" fmla="*/ 158750 w 286"/>
                <a:gd name="T53" fmla="*/ 245864 h 160"/>
                <a:gd name="T54" fmla="*/ 174625 w 286"/>
                <a:gd name="T55" fmla="*/ 210740 h 160"/>
                <a:gd name="T56" fmla="*/ 209550 w 286"/>
                <a:gd name="T57" fmla="*/ 203716 h 160"/>
                <a:gd name="T58" fmla="*/ 187325 w 286"/>
                <a:gd name="T59" fmla="*/ 179129 h 160"/>
                <a:gd name="T60" fmla="*/ 155575 w 286"/>
                <a:gd name="T61" fmla="*/ 144006 h 160"/>
                <a:gd name="T62" fmla="*/ 133350 w 286"/>
                <a:gd name="T63" fmla="*/ 140494 h 160"/>
                <a:gd name="T64" fmla="*/ 107950 w 286"/>
                <a:gd name="T65" fmla="*/ 147518 h 160"/>
                <a:gd name="T66" fmla="*/ 69850 w 286"/>
                <a:gd name="T67" fmla="*/ 161568 h 160"/>
                <a:gd name="T68" fmla="*/ 15875 w 286"/>
                <a:gd name="T69" fmla="*/ 165080 h 160"/>
                <a:gd name="T70" fmla="*/ 0 w 286"/>
                <a:gd name="T71" fmla="*/ 144006 h 160"/>
                <a:gd name="T72" fmla="*/ 12700 w 286"/>
                <a:gd name="T73" fmla="*/ 115907 h 160"/>
                <a:gd name="T74" fmla="*/ 28575 w 286"/>
                <a:gd name="T75" fmla="*/ 80784 h 160"/>
                <a:gd name="T76" fmla="*/ 50800 w 286"/>
                <a:gd name="T77" fmla="*/ 63222 h 160"/>
                <a:gd name="T78" fmla="*/ 44450 w 286"/>
                <a:gd name="T79" fmla="*/ 28099 h 160"/>
                <a:gd name="T80" fmla="*/ 133350 w 286"/>
                <a:gd name="T81" fmla="*/ 24586 h 160"/>
                <a:gd name="T82" fmla="*/ 180975 w 286"/>
                <a:gd name="T83" fmla="*/ 35123 h 160"/>
                <a:gd name="T84" fmla="*/ 219075 w 286"/>
                <a:gd name="T85" fmla="*/ 7025 h 16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286" h="160">
                  <a:moveTo>
                    <a:pt x="150" y="2"/>
                  </a:moveTo>
                  <a:lnTo>
                    <a:pt x="158" y="6"/>
                  </a:lnTo>
                  <a:lnTo>
                    <a:pt x="164" y="4"/>
                  </a:lnTo>
                  <a:lnTo>
                    <a:pt x="168" y="0"/>
                  </a:lnTo>
                  <a:lnTo>
                    <a:pt x="176" y="0"/>
                  </a:lnTo>
                  <a:lnTo>
                    <a:pt x="192" y="0"/>
                  </a:lnTo>
                  <a:lnTo>
                    <a:pt x="196" y="10"/>
                  </a:lnTo>
                  <a:lnTo>
                    <a:pt x="194" y="22"/>
                  </a:lnTo>
                  <a:lnTo>
                    <a:pt x="212" y="26"/>
                  </a:lnTo>
                  <a:lnTo>
                    <a:pt x="216" y="40"/>
                  </a:lnTo>
                  <a:lnTo>
                    <a:pt x="248" y="42"/>
                  </a:lnTo>
                  <a:lnTo>
                    <a:pt x="250" y="48"/>
                  </a:lnTo>
                  <a:lnTo>
                    <a:pt x="270" y="48"/>
                  </a:lnTo>
                  <a:lnTo>
                    <a:pt x="286" y="58"/>
                  </a:lnTo>
                  <a:lnTo>
                    <a:pt x="286" y="78"/>
                  </a:lnTo>
                  <a:lnTo>
                    <a:pt x="284" y="90"/>
                  </a:lnTo>
                  <a:lnTo>
                    <a:pt x="268" y="94"/>
                  </a:lnTo>
                  <a:lnTo>
                    <a:pt x="258" y="98"/>
                  </a:lnTo>
                  <a:lnTo>
                    <a:pt x="256" y="106"/>
                  </a:lnTo>
                  <a:lnTo>
                    <a:pt x="242" y="112"/>
                  </a:lnTo>
                  <a:lnTo>
                    <a:pt x="224" y="116"/>
                  </a:lnTo>
                  <a:lnTo>
                    <a:pt x="208" y="124"/>
                  </a:lnTo>
                  <a:lnTo>
                    <a:pt x="192" y="128"/>
                  </a:lnTo>
                  <a:lnTo>
                    <a:pt x="190" y="132"/>
                  </a:lnTo>
                  <a:lnTo>
                    <a:pt x="200" y="134"/>
                  </a:lnTo>
                  <a:lnTo>
                    <a:pt x="206" y="140"/>
                  </a:lnTo>
                  <a:lnTo>
                    <a:pt x="210" y="142"/>
                  </a:lnTo>
                  <a:lnTo>
                    <a:pt x="216" y="144"/>
                  </a:lnTo>
                  <a:lnTo>
                    <a:pt x="232" y="142"/>
                  </a:lnTo>
                  <a:lnTo>
                    <a:pt x="238" y="144"/>
                  </a:lnTo>
                  <a:lnTo>
                    <a:pt x="240" y="150"/>
                  </a:lnTo>
                  <a:lnTo>
                    <a:pt x="234" y="150"/>
                  </a:lnTo>
                  <a:lnTo>
                    <a:pt x="220" y="150"/>
                  </a:lnTo>
                  <a:lnTo>
                    <a:pt x="210" y="150"/>
                  </a:lnTo>
                  <a:lnTo>
                    <a:pt x="202" y="154"/>
                  </a:lnTo>
                  <a:lnTo>
                    <a:pt x="194" y="160"/>
                  </a:lnTo>
                  <a:lnTo>
                    <a:pt x="184" y="160"/>
                  </a:lnTo>
                  <a:lnTo>
                    <a:pt x="184" y="152"/>
                  </a:lnTo>
                  <a:lnTo>
                    <a:pt x="180" y="146"/>
                  </a:lnTo>
                  <a:lnTo>
                    <a:pt x="170" y="140"/>
                  </a:lnTo>
                  <a:lnTo>
                    <a:pt x="176" y="136"/>
                  </a:lnTo>
                  <a:lnTo>
                    <a:pt x="184" y="132"/>
                  </a:lnTo>
                  <a:lnTo>
                    <a:pt x="184" y="128"/>
                  </a:lnTo>
                  <a:lnTo>
                    <a:pt x="162" y="128"/>
                  </a:lnTo>
                  <a:lnTo>
                    <a:pt x="158" y="116"/>
                  </a:lnTo>
                  <a:lnTo>
                    <a:pt x="146" y="116"/>
                  </a:lnTo>
                  <a:lnTo>
                    <a:pt x="138" y="118"/>
                  </a:lnTo>
                  <a:lnTo>
                    <a:pt x="138" y="126"/>
                  </a:lnTo>
                  <a:lnTo>
                    <a:pt x="126" y="134"/>
                  </a:lnTo>
                  <a:lnTo>
                    <a:pt x="120" y="146"/>
                  </a:lnTo>
                  <a:lnTo>
                    <a:pt x="114" y="140"/>
                  </a:lnTo>
                  <a:lnTo>
                    <a:pt x="110" y="144"/>
                  </a:lnTo>
                  <a:lnTo>
                    <a:pt x="100" y="142"/>
                  </a:lnTo>
                  <a:lnTo>
                    <a:pt x="100" y="140"/>
                  </a:lnTo>
                  <a:lnTo>
                    <a:pt x="110" y="128"/>
                  </a:lnTo>
                  <a:lnTo>
                    <a:pt x="110" y="120"/>
                  </a:lnTo>
                  <a:lnTo>
                    <a:pt x="128" y="122"/>
                  </a:lnTo>
                  <a:lnTo>
                    <a:pt x="132" y="116"/>
                  </a:lnTo>
                  <a:lnTo>
                    <a:pt x="128" y="108"/>
                  </a:lnTo>
                  <a:lnTo>
                    <a:pt x="118" y="102"/>
                  </a:lnTo>
                  <a:lnTo>
                    <a:pt x="110" y="86"/>
                  </a:lnTo>
                  <a:lnTo>
                    <a:pt x="98" y="82"/>
                  </a:lnTo>
                  <a:lnTo>
                    <a:pt x="88" y="80"/>
                  </a:lnTo>
                  <a:lnTo>
                    <a:pt x="84" y="80"/>
                  </a:lnTo>
                  <a:lnTo>
                    <a:pt x="80" y="84"/>
                  </a:lnTo>
                  <a:lnTo>
                    <a:pt x="68" y="84"/>
                  </a:lnTo>
                  <a:lnTo>
                    <a:pt x="64" y="92"/>
                  </a:lnTo>
                  <a:lnTo>
                    <a:pt x="44" y="92"/>
                  </a:lnTo>
                  <a:lnTo>
                    <a:pt x="32" y="86"/>
                  </a:lnTo>
                  <a:lnTo>
                    <a:pt x="10" y="94"/>
                  </a:lnTo>
                  <a:lnTo>
                    <a:pt x="6" y="86"/>
                  </a:lnTo>
                  <a:lnTo>
                    <a:pt x="0" y="82"/>
                  </a:lnTo>
                  <a:lnTo>
                    <a:pt x="4" y="76"/>
                  </a:lnTo>
                  <a:lnTo>
                    <a:pt x="8" y="66"/>
                  </a:lnTo>
                  <a:lnTo>
                    <a:pt x="10" y="58"/>
                  </a:lnTo>
                  <a:lnTo>
                    <a:pt x="18" y="46"/>
                  </a:lnTo>
                  <a:lnTo>
                    <a:pt x="22" y="42"/>
                  </a:lnTo>
                  <a:lnTo>
                    <a:pt x="32" y="36"/>
                  </a:lnTo>
                  <a:lnTo>
                    <a:pt x="28" y="24"/>
                  </a:lnTo>
                  <a:lnTo>
                    <a:pt x="28" y="16"/>
                  </a:lnTo>
                  <a:lnTo>
                    <a:pt x="36" y="4"/>
                  </a:lnTo>
                  <a:lnTo>
                    <a:pt x="84" y="14"/>
                  </a:lnTo>
                  <a:lnTo>
                    <a:pt x="112" y="14"/>
                  </a:lnTo>
                  <a:lnTo>
                    <a:pt x="114" y="20"/>
                  </a:lnTo>
                  <a:lnTo>
                    <a:pt x="134" y="22"/>
                  </a:lnTo>
                  <a:lnTo>
                    <a:pt x="138" y="4"/>
                  </a:lnTo>
                  <a:lnTo>
                    <a:pt x="150" y="2"/>
                  </a:lnTo>
                  <a:close/>
                </a:path>
              </a:pathLst>
            </a:custGeom>
            <a:solidFill>
              <a:srgbClr val="FFFFFF"/>
            </a:solidFill>
            <a:ln w="7938">
              <a:solidFill>
                <a:schemeClr val="tx1"/>
              </a:solidFill>
              <a:prstDash val="solid"/>
              <a:round/>
              <a:headEnd/>
              <a:tailEnd/>
            </a:ln>
          </p:spPr>
          <p:txBody>
            <a:bodyPr/>
            <a:lstStyle/>
            <a:p>
              <a:endParaRPr lang="en-GB"/>
            </a:p>
          </p:txBody>
        </p:sp>
        <p:sp>
          <p:nvSpPr>
            <p:cNvPr id="2177" name="Freeform 178"/>
            <p:cNvSpPr>
              <a:spLocks/>
            </p:cNvSpPr>
            <p:nvPr/>
          </p:nvSpPr>
          <p:spPr bwMode="auto">
            <a:xfrm>
              <a:off x="4808538" y="3003550"/>
              <a:ext cx="225425" cy="157163"/>
            </a:xfrm>
            <a:custGeom>
              <a:avLst/>
              <a:gdLst>
                <a:gd name="T0" fmla="*/ 50800 w 142"/>
                <a:gd name="T1" fmla="*/ 17462 h 90"/>
                <a:gd name="T2" fmla="*/ 73025 w 142"/>
                <a:gd name="T3" fmla="*/ 6985 h 90"/>
                <a:gd name="T4" fmla="*/ 85725 w 142"/>
                <a:gd name="T5" fmla="*/ 3492 h 90"/>
                <a:gd name="T6" fmla="*/ 104775 w 142"/>
                <a:gd name="T7" fmla="*/ 13970 h 90"/>
                <a:gd name="T8" fmla="*/ 136525 w 142"/>
                <a:gd name="T9" fmla="*/ 13970 h 90"/>
                <a:gd name="T10" fmla="*/ 142875 w 142"/>
                <a:gd name="T11" fmla="*/ 0 h 90"/>
                <a:gd name="T12" fmla="*/ 161925 w 142"/>
                <a:gd name="T13" fmla="*/ 0 h 90"/>
                <a:gd name="T14" fmla="*/ 168275 w 142"/>
                <a:gd name="T15" fmla="*/ 17462 h 90"/>
                <a:gd name="T16" fmla="*/ 171450 w 142"/>
                <a:gd name="T17" fmla="*/ 27940 h 90"/>
                <a:gd name="T18" fmla="*/ 190500 w 142"/>
                <a:gd name="T19" fmla="*/ 48895 h 90"/>
                <a:gd name="T20" fmla="*/ 193675 w 142"/>
                <a:gd name="T21" fmla="*/ 55880 h 90"/>
                <a:gd name="T22" fmla="*/ 187325 w 142"/>
                <a:gd name="T23" fmla="*/ 73342 h 90"/>
                <a:gd name="T24" fmla="*/ 190500 w 142"/>
                <a:gd name="T25" fmla="*/ 90805 h 90"/>
                <a:gd name="T26" fmla="*/ 193675 w 142"/>
                <a:gd name="T27" fmla="*/ 101282 h 90"/>
                <a:gd name="T28" fmla="*/ 209550 w 142"/>
                <a:gd name="T29" fmla="*/ 104775 h 90"/>
                <a:gd name="T30" fmla="*/ 215900 w 142"/>
                <a:gd name="T31" fmla="*/ 97790 h 90"/>
                <a:gd name="T32" fmla="*/ 225425 w 142"/>
                <a:gd name="T33" fmla="*/ 108267 h 90"/>
                <a:gd name="T34" fmla="*/ 219075 w 142"/>
                <a:gd name="T35" fmla="*/ 118745 h 90"/>
                <a:gd name="T36" fmla="*/ 206375 w 142"/>
                <a:gd name="T37" fmla="*/ 125730 h 90"/>
                <a:gd name="T38" fmla="*/ 200025 w 142"/>
                <a:gd name="T39" fmla="*/ 136207 h 90"/>
                <a:gd name="T40" fmla="*/ 196850 w 142"/>
                <a:gd name="T41" fmla="*/ 157162 h 90"/>
                <a:gd name="T42" fmla="*/ 187325 w 142"/>
                <a:gd name="T43" fmla="*/ 157162 h 90"/>
                <a:gd name="T44" fmla="*/ 168275 w 142"/>
                <a:gd name="T45" fmla="*/ 146685 h 90"/>
                <a:gd name="T46" fmla="*/ 146050 w 142"/>
                <a:gd name="T47" fmla="*/ 139700 h 90"/>
                <a:gd name="T48" fmla="*/ 133350 w 142"/>
                <a:gd name="T49" fmla="*/ 153670 h 90"/>
                <a:gd name="T50" fmla="*/ 114300 w 142"/>
                <a:gd name="T51" fmla="*/ 153670 h 90"/>
                <a:gd name="T52" fmla="*/ 69850 w 142"/>
                <a:gd name="T53" fmla="*/ 153670 h 90"/>
                <a:gd name="T54" fmla="*/ 50800 w 142"/>
                <a:gd name="T55" fmla="*/ 146685 h 90"/>
                <a:gd name="T56" fmla="*/ 50800 w 142"/>
                <a:gd name="T57" fmla="*/ 129222 h 90"/>
                <a:gd name="T58" fmla="*/ 25400 w 142"/>
                <a:gd name="T59" fmla="*/ 125730 h 90"/>
                <a:gd name="T60" fmla="*/ 12700 w 142"/>
                <a:gd name="T61" fmla="*/ 104775 h 90"/>
                <a:gd name="T62" fmla="*/ 3175 w 142"/>
                <a:gd name="T63" fmla="*/ 90805 h 90"/>
                <a:gd name="T64" fmla="*/ 0 w 142"/>
                <a:gd name="T65" fmla="*/ 76835 h 90"/>
                <a:gd name="T66" fmla="*/ 22225 w 142"/>
                <a:gd name="T67" fmla="*/ 52387 h 90"/>
                <a:gd name="T68" fmla="*/ 38100 w 142"/>
                <a:gd name="T69" fmla="*/ 27940 h 90"/>
                <a:gd name="T70" fmla="*/ 50800 w 142"/>
                <a:gd name="T71" fmla="*/ 17462 h 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2" h="90">
                  <a:moveTo>
                    <a:pt x="32" y="10"/>
                  </a:moveTo>
                  <a:lnTo>
                    <a:pt x="46" y="4"/>
                  </a:lnTo>
                  <a:lnTo>
                    <a:pt x="54" y="2"/>
                  </a:lnTo>
                  <a:lnTo>
                    <a:pt x="66" y="8"/>
                  </a:lnTo>
                  <a:lnTo>
                    <a:pt x="86" y="8"/>
                  </a:lnTo>
                  <a:lnTo>
                    <a:pt x="90" y="0"/>
                  </a:lnTo>
                  <a:lnTo>
                    <a:pt x="102" y="0"/>
                  </a:lnTo>
                  <a:lnTo>
                    <a:pt x="106" y="10"/>
                  </a:lnTo>
                  <a:lnTo>
                    <a:pt x="108" y="16"/>
                  </a:lnTo>
                  <a:lnTo>
                    <a:pt x="120" y="28"/>
                  </a:lnTo>
                  <a:lnTo>
                    <a:pt x="122" y="32"/>
                  </a:lnTo>
                  <a:lnTo>
                    <a:pt x="118" y="42"/>
                  </a:lnTo>
                  <a:lnTo>
                    <a:pt x="120" y="52"/>
                  </a:lnTo>
                  <a:lnTo>
                    <a:pt x="122" y="58"/>
                  </a:lnTo>
                  <a:lnTo>
                    <a:pt x="132" y="60"/>
                  </a:lnTo>
                  <a:lnTo>
                    <a:pt x="136" y="56"/>
                  </a:lnTo>
                  <a:lnTo>
                    <a:pt x="142" y="62"/>
                  </a:lnTo>
                  <a:lnTo>
                    <a:pt x="138" y="68"/>
                  </a:lnTo>
                  <a:lnTo>
                    <a:pt x="130" y="72"/>
                  </a:lnTo>
                  <a:lnTo>
                    <a:pt x="126" y="78"/>
                  </a:lnTo>
                  <a:lnTo>
                    <a:pt x="124" y="90"/>
                  </a:lnTo>
                  <a:lnTo>
                    <a:pt x="118" y="90"/>
                  </a:lnTo>
                  <a:lnTo>
                    <a:pt x="106" y="84"/>
                  </a:lnTo>
                  <a:lnTo>
                    <a:pt x="92" y="80"/>
                  </a:lnTo>
                  <a:lnTo>
                    <a:pt x="84" y="88"/>
                  </a:lnTo>
                  <a:lnTo>
                    <a:pt x="72" y="88"/>
                  </a:lnTo>
                  <a:lnTo>
                    <a:pt x="44" y="88"/>
                  </a:lnTo>
                  <a:lnTo>
                    <a:pt x="32" y="84"/>
                  </a:lnTo>
                  <a:lnTo>
                    <a:pt x="32" y="74"/>
                  </a:lnTo>
                  <a:lnTo>
                    <a:pt x="16" y="72"/>
                  </a:lnTo>
                  <a:lnTo>
                    <a:pt x="8" y="60"/>
                  </a:lnTo>
                  <a:lnTo>
                    <a:pt x="2" y="52"/>
                  </a:lnTo>
                  <a:lnTo>
                    <a:pt x="0" y="44"/>
                  </a:lnTo>
                  <a:lnTo>
                    <a:pt x="14" y="30"/>
                  </a:lnTo>
                  <a:lnTo>
                    <a:pt x="24" y="16"/>
                  </a:lnTo>
                  <a:lnTo>
                    <a:pt x="32" y="10"/>
                  </a:lnTo>
                  <a:close/>
                </a:path>
              </a:pathLst>
            </a:custGeom>
            <a:solidFill>
              <a:srgbClr val="FFFFFF"/>
            </a:solidFill>
            <a:ln w="7938">
              <a:solidFill>
                <a:schemeClr val="tx1"/>
              </a:solidFill>
              <a:prstDash val="solid"/>
              <a:round/>
              <a:headEnd/>
              <a:tailEnd/>
            </a:ln>
          </p:spPr>
          <p:txBody>
            <a:bodyPr/>
            <a:lstStyle/>
            <a:p>
              <a:endParaRPr lang="en-GB"/>
            </a:p>
          </p:txBody>
        </p:sp>
        <p:sp>
          <p:nvSpPr>
            <p:cNvPr id="2178" name="Freeform 179"/>
            <p:cNvSpPr>
              <a:spLocks/>
            </p:cNvSpPr>
            <p:nvPr/>
          </p:nvSpPr>
          <p:spPr bwMode="auto">
            <a:xfrm>
              <a:off x="4849813" y="3143250"/>
              <a:ext cx="155575" cy="98425"/>
            </a:xfrm>
            <a:custGeom>
              <a:avLst/>
              <a:gdLst>
                <a:gd name="T0" fmla="*/ 28575 w 98"/>
                <a:gd name="T1" fmla="*/ 14061 h 56"/>
                <a:gd name="T2" fmla="*/ 73025 w 98"/>
                <a:gd name="T3" fmla="*/ 14061 h 56"/>
                <a:gd name="T4" fmla="*/ 92075 w 98"/>
                <a:gd name="T5" fmla="*/ 14061 h 56"/>
                <a:gd name="T6" fmla="*/ 104775 w 98"/>
                <a:gd name="T7" fmla="*/ 0 h 56"/>
                <a:gd name="T8" fmla="*/ 127000 w 98"/>
                <a:gd name="T9" fmla="*/ 7030 h 56"/>
                <a:gd name="T10" fmla="*/ 146050 w 98"/>
                <a:gd name="T11" fmla="*/ 17576 h 56"/>
                <a:gd name="T12" fmla="*/ 155575 w 98"/>
                <a:gd name="T13" fmla="*/ 17576 h 56"/>
                <a:gd name="T14" fmla="*/ 155575 w 98"/>
                <a:gd name="T15" fmla="*/ 24606 h 56"/>
                <a:gd name="T16" fmla="*/ 142875 w 98"/>
                <a:gd name="T17" fmla="*/ 28121 h 56"/>
                <a:gd name="T18" fmla="*/ 142875 w 98"/>
                <a:gd name="T19" fmla="*/ 49213 h 56"/>
                <a:gd name="T20" fmla="*/ 130175 w 98"/>
                <a:gd name="T21" fmla="*/ 63273 h 56"/>
                <a:gd name="T22" fmla="*/ 133350 w 98"/>
                <a:gd name="T23" fmla="*/ 66788 h 56"/>
                <a:gd name="T24" fmla="*/ 146050 w 98"/>
                <a:gd name="T25" fmla="*/ 73819 h 56"/>
                <a:gd name="T26" fmla="*/ 142875 w 98"/>
                <a:gd name="T27" fmla="*/ 80849 h 56"/>
                <a:gd name="T28" fmla="*/ 127000 w 98"/>
                <a:gd name="T29" fmla="*/ 77334 h 56"/>
                <a:gd name="T30" fmla="*/ 114300 w 98"/>
                <a:gd name="T31" fmla="*/ 73819 h 56"/>
                <a:gd name="T32" fmla="*/ 101600 w 98"/>
                <a:gd name="T33" fmla="*/ 80849 h 56"/>
                <a:gd name="T34" fmla="*/ 95250 w 98"/>
                <a:gd name="T35" fmla="*/ 91395 h 56"/>
                <a:gd name="T36" fmla="*/ 95250 w 98"/>
                <a:gd name="T37" fmla="*/ 98425 h 56"/>
                <a:gd name="T38" fmla="*/ 82550 w 98"/>
                <a:gd name="T39" fmla="*/ 98425 h 56"/>
                <a:gd name="T40" fmla="*/ 63500 w 98"/>
                <a:gd name="T41" fmla="*/ 98425 h 56"/>
                <a:gd name="T42" fmla="*/ 47625 w 98"/>
                <a:gd name="T43" fmla="*/ 91395 h 56"/>
                <a:gd name="T44" fmla="*/ 38100 w 98"/>
                <a:gd name="T45" fmla="*/ 91395 h 56"/>
                <a:gd name="T46" fmla="*/ 22225 w 98"/>
                <a:gd name="T47" fmla="*/ 94910 h 56"/>
                <a:gd name="T48" fmla="*/ 19050 w 98"/>
                <a:gd name="T49" fmla="*/ 84364 h 56"/>
                <a:gd name="T50" fmla="*/ 9525 w 98"/>
                <a:gd name="T51" fmla="*/ 73819 h 56"/>
                <a:gd name="T52" fmla="*/ 6350 w 98"/>
                <a:gd name="T53" fmla="*/ 59758 h 56"/>
                <a:gd name="T54" fmla="*/ 15875 w 98"/>
                <a:gd name="T55" fmla="*/ 38667 h 56"/>
                <a:gd name="T56" fmla="*/ 6350 w 98"/>
                <a:gd name="T57" fmla="*/ 24606 h 56"/>
                <a:gd name="T58" fmla="*/ 0 w 98"/>
                <a:gd name="T59" fmla="*/ 14061 h 56"/>
                <a:gd name="T60" fmla="*/ 9525 w 98"/>
                <a:gd name="T61" fmla="*/ 7030 h 56"/>
                <a:gd name="T62" fmla="*/ 28575 w 98"/>
                <a:gd name="T63" fmla="*/ 14061 h 5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98" h="56">
                  <a:moveTo>
                    <a:pt x="18" y="8"/>
                  </a:moveTo>
                  <a:lnTo>
                    <a:pt x="46" y="8"/>
                  </a:lnTo>
                  <a:lnTo>
                    <a:pt x="58" y="8"/>
                  </a:lnTo>
                  <a:lnTo>
                    <a:pt x="66" y="0"/>
                  </a:lnTo>
                  <a:lnTo>
                    <a:pt x="80" y="4"/>
                  </a:lnTo>
                  <a:lnTo>
                    <a:pt x="92" y="10"/>
                  </a:lnTo>
                  <a:lnTo>
                    <a:pt x="98" y="10"/>
                  </a:lnTo>
                  <a:lnTo>
                    <a:pt x="98" y="14"/>
                  </a:lnTo>
                  <a:lnTo>
                    <a:pt x="90" y="16"/>
                  </a:lnTo>
                  <a:lnTo>
                    <a:pt x="90" y="28"/>
                  </a:lnTo>
                  <a:lnTo>
                    <a:pt x="82" y="36"/>
                  </a:lnTo>
                  <a:lnTo>
                    <a:pt x="84" y="38"/>
                  </a:lnTo>
                  <a:lnTo>
                    <a:pt x="92" y="42"/>
                  </a:lnTo>
                  <a:lnTo>
                    <a:pt x="90" y="46"/>
                  </a:lnTo>
                  <a:lnTo>
                    <a:pt x="80" y="44"/>
                  </a:lnTo>
                  <a:lnTo>
                    <a:pt x="72" y="42"/>
                  </a:lnTo>
                  <a:lnTo>
                    <a:pt x="64" y="46"/>
                  </a:lnTo>
                  <a:lnTo>
                    <a:pt x="60" y="52"/>
                  </a:lnTo>
                  <a:lnTo>
                    <a:pt x="60" y="56"/>
                  </a:lnTo>
                  <a:lnTo>
                    <a:pt x="52" y="56"/>
                  </a:lnTo>
                  <a:lnTo>
                    <a:pt x="40" y="56"/>
                  </a:lnTo>
                  <a:lnTo>
                    <a:pt x="30" y="52"/>
                  </a:lnTo>
                  <a:lnTo>
                    <a:pt x="24" y="52"/>
                  </a:lnTo>
                  <a:lnTo>
                    <a:pt x="14" y="54"/>
                  </a:lnTo>
                  <a:lnTo>
                    <a:pt x="12" y="48"/>
                  </a:lnTo>
                  <a:lnTo>
                    <a:pt x="6" y="42"/>
                  </a:lnTo>
                  <a:lnTo>
                    <a:pt x="4" y="34"/>
                  </a:lnTo>
                  <a:lnTo>
                    <a:pt x="10" y="22"/>
                  </a:lnTo>
                  <a:lnTo>
                    <a:pt x="4" y="14"/>
                  </a:lnTo>
                  <a:lnTo>
                    <a:pt x="0" y="8"/>
                  </a:lnTo>
                  <a:lnTo>
                    <a:pt x="6" y="4"/>
                  </a:lnTo>
                  <a:lnTo>
                    <a:pt x="18" y="8"/>
                  </a:lnTo>
                  <a:close/>
                </a:path>
              </a:pathLst>
            </a:custGeom>
            <a:solidFill>
              <a:srgbClr val="DDF53D"/>
            </a:solidFill>
            <a:ln w="7938">
              <a:solidFill>
                <a:schemeClr val="tx1"/>
              </a:solidFill>
              <a:prstDash val="solid"/>
              <a:round/>
              <a:headEnd/>
              <a:tailEnd/>
            </a:ln>
          </p:spPr>
          <p:txBody>
            <a:bodyPr/>
            <a:lstStyle/>
            <a:p>
              <a:endParaRPr lang="en-GB"/>
            </a:p>
          </p:txBody>
        </p:sp>
        <p:sp>
          <p:nvSpPr>
            <p:cNvPr id="2179" name="Freeform 180"/>
            <p:cNvSpPr>
              <a:spLocks/>
            </p:cNvSpPr>
            <p:nvPr/>
          </p:nvSpPr>
          <p:spPr bwMode="auto">
            <a:xfrm>
              <a:off x="4945063" y="3216275"/>
              <a:ext cx="66675" cy="52388"/>
            </a:xfrm>
            <a:custGeom>
              <a:avLst/>
              <a:gdLst>
                <a:gd name="T0" fmla="*/ 0 w 42"/>
                <a:gd name="T1" fmla="*/ 24447 h 30"/>
                <a:gd name="T2" fmla="*/ 0 w 42"/>
                <a:gd name="T3" fmla="*/ 34925 h 30"/>
                <a:gd name="T4" fmla="*/ 3175 w 42"/>
                <a:gd name="T5" fmla="*/ 45402 h 30"/>
                <a:gd name="T6" fmla="*/ 15875 w 42"/>
                <a:gd name="T7" fmla="*/ 45402 h 30"/>
                <a:gd name="T8" fmla="*/ 6350 w 42"/>
                <a:gd name="T9" fmla="*/ 52387 h 30"/>
                <a:gd name="T10" fmla="*/ 22225 w 42"/>
                <a:gd name="T11" fmla="*/ 48895 h 30"/>
                <a:gd name="T12" fmla="*/ 41275 w 42"/>
                <a:gd name="T13" fmla="*/ 34925 h 30"/>
                <a:gd name="T14" fmla="*/ 53975 w 42"/>
                <a:gd name="T15" fmla="*/ 27940 h 30"/>
                <a:gd name="T16" fmla="*/ 66675 w 42"/>
                <a:gd name="T17" fmla="*/ 31432 h 30"/>
                <a:gd name="T18" fmla="*/ 60325 w 42"/>
                <a:gd name="T19" fmla="*/ 24447 h 30"/>
                <a:gd name="T20" fmla="*/ 50800 w 42"/>
                <a:gd name="T21" fmla="*/ 17462 h 30"/>
                <a:gd name="T22" fmla="*/ 47625 w 42"/>
                <a:gd name="T23" fmla="*/ 6985 h 30"/>
                <a:gd name="T24" fmla="*/ 34925 w 42"/>
                <a:gd name="T25" fmla="*/ 6985 h 30"/>
                <a:gd name="T26" fmla="*/ 19050 w 42"/>
                <a:gd name="T27" fmla="*/ 0 h 30"/>
                <a:gd name="T28" fmla="*/ 6350 w 42"/>
                <a:gd name="T29" fmla="*/ 6985 h 30"/>
                <a:gd name="T30" fmla="*/ 0 w 42"/>
                <a:gd name="T31" fmla="*/ 17462 h 30"/>
                <a:gd name="T32" fmla="*/ 0 w 42"/>
                <a:gd name="T33" fmla="*/ 24447 h 3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2" h="30">
                  <a:moveTo>
                    <a:pt x="0" y="14"/>
                  </a:moveTo>
                  <a:lnTo>
                    <a:pt x="0" y="20"/>
                  </a:lnTo>
                  <a:lnTo>
                    <a:pt x="2" y="26"/>
                  </a:lnTo>
                  <a:lnTo>
                    <a:pt x="10" y="26"/>
                  </a:lnTo>
                  <a:lnTo>
                    <a:pt x="4" y="30"/>
                  </a:lnTo>
                  <a:lnTo>
                    <a:pt x="14" y="28"/>
                  </a:lnTo>
                  <a:lnTo>
                    <a:pt x="26" y="20"/>
                  </a:lnTo>
                  <a:lnTo>
                    <a:pt x="34" y="16"/>
                  </a:lnTo>
                  <a:lnTo>
                    <a:pt x="42" y="18"/>
                  </a:lnTo>
                  <a:lnTo>
                    <a:pt x="38" y="14"/>
                  </a:lnTo>
                  <a:lnTo>
                    <a:pt x="32" y="10"/>
                  </a:lnTo>
                  <a:lnTo>
                    <a:pt x="30" y="4"/>
                  </a:lnTo>
                  <a:lnTo>
                    <a:pt x="22" y="4"/>
                  </a:lnTo>
                  <a:lnTo>
                    <a:pt x="12" y="0"/>
                  </a:lnTo>
                  <a:lnTo>
                    <a:pt x="4" y="4"/>
                  </a:lnTo>
                  <a:lnTo>
                    <a:pt x="0" y="10"/>
                  </a:lnTo>
                  <a:lnTo>
                    <a:pt x="0" y="14"/>
                  </a:lnTo>
                  <a:close/>
                </a:path>
              </a:pathLst>
            </a:custGeom>
            <a:solidFill>
              <a:srgbClr val="DDF53D"/>
            </a:solidFill>
            <a:ln w="7938">
              <a:solidFill>
                <a:schemeClr val="tx1"/>
              </a:solidFill>
              <a:prstDash val="solid"/>
              <a:round/>
              <a:headEnd/>
              <a:tailEnd/>
            </a:ln>
          </p:spPr>
          <p:txBody>
            <a:bodyPr/>
            <a:lstStyle/>
            <a:p>
              <a:endParaRPr lang="en-GB"/>
            </a:p>
          </p:txBody>
        </p:sp>
        <p:sp>
          <p:nvSpPr>
            <p:cNvPr id="2180" name="Freeform 181"/>
            <p:cNvSpPr>
              <a:spLocks/>
            </p:cNvSpPr>
            <p:nvPr/>
          </p:nvSpPr>
          <p:spPr bwMode="auto">
            <a:xfrm>
              <a:off x="4881563" y="3430588"/>
              <a:ext cx="69850" cy="17462"/>
            </a:xfrm>
            <a:custGeom>
              <a:avLst/>
              <a:gdLst>
                <a:gd name="T0" fmla="*/ 6350 w 44"/>
                <a:gd name="T1" fmla="*/ 0 h 10"/>
                <a:gd name="T2" fmla="*/ 15875 w 44"/>
                <a:gd name="T3" fmla="*/ 0 h 10"/>
                <a:gd name="T4" fmla="*/ 25400 w 44"/>
                <a:gd name="T5" fmla="*/ 3492 h 10"/>
                <a:gd name="T6" fmla="*/ 34925 w 44"/>
                <a:gd name="T7" fmla="*/ 3492 h 10"/>
                <a:gd name="T8" fmla="*/ 47625 w 44"/>
                <a:gd name="T9" fmla="*/ 3492 h 10"/>
                <a:gd name="T10" fmla="*/ 53975 w 44"/>
                <a:gd name="T11" fmla="*/ 3492 h 10"/>
                <a:gd name="T12" fmla="*/ 66675 w 44"/>
                <a:gd name="T13" fmla="*/ 6985 h 10"/>
                <a:gd name="T14" fmla="*/ 69850 w 44"/>
                <a:gd name="T15" fmla="*/ 13970 h 10"/>
                <a:gd name="T16" fmla="*/ 63500 w 44"/>
                <a:gd name="T17" fmla="*/ 17462 h 10"/>
                <a:gd name="T18" fmla="*/ 50800 w 44"/>
                <a:gd name="T19" fmla="*/ 13970 h 10"/>
                <a:gd name="T20" fmla="*/ 38100 w 44"/>
                <a:gd name="T21" fmla="*/ 13970 h 10"/>
                <a:gd name="T22" fmla="*/ 28575 w 44"/>
                <a:gd name="T23" fmla="*/ 17462 h 10"/>
                <a:gd name="T24" fmla="*/ 25400 w 44"/>
                <a:gd name="T25" fmla="*/ 10477 h 10"/>
                <a:gd name="T26" fmla="*/ 12700 w 44"/>
                <a:gd name="T27" fmla="*/ 10477 h 10"/>
                <a:gd name="T28" fmla="*/ 0 w 44"/>
                <a:gd name="T29" fmla="*/ 6985 h 10"/>
                <a:gd name="T30" fmla="*/ 6350 w 44"/>
                <a:gd name="T31" fmla="*/ 0 h 1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4" h="10">
                  <a:moveTo>
                    <a:pt x="4" y="0"/>
                  </a:moveTo>
                  <a:lnTo>
                    <a:pt x="10" y="0"/>
                  </a:lnTo>
                  <a:lnTo>
                    <a:pt x="16" y="2"/>
                  </a:lnTo>
                  <a:lnTo>
                    <a:pt x="22" y="2"/>
                  </a:lnTo>
                  <a:lnTo>
                    <a:pt x="30" y="2"/>
                  </a:lnTo>
                  <a:lnTo>
                    <a:pt x="34" y="2"/>
                  </a:lnTo>
                  <a:lnTo>
                    <a:pt x="42" y="4"/>
                  </a:lnTo>
                  <a:lnTo>
                    <a:pt x="44" y="8"/>
                  </a:lnTo>
                  <a:lnTo>
                    <a:pt x="40" y="10"/>
                  </a:lnTo>
                  <a:lnTo>
                    <a:pt x="32" y="8"/>
                  </a:lnTo>
                  <a:lnTo>
                    <a:pt x="24" y="8"/>
                  </a:lnTo>
                  <a:lnTo>
                    <a:pt x="18" y="10"/>
                  </a:lnTo>
                  <a:lnTo>
                    <a:pt x="16" y="6"/>
                  </a:lnTo>
                  <a:lnTo>
                    <a:pt x="8" y="6"/>
                  </a:lnTo>
                  <a:lnTo>
                    <a:pt x="0" y="4"/>
                  </a:lnTo>
                  <a:lnTo>
                    <a:pt x="4" y="0"/>
                  </a:lnTo>
                  <a:close/>
                </a:path>
              </a:pathLst>
            </a:custGeom>
            <a:solidFill>
              <a:srgbClr val="DDF53D"/>
            </a:solidFill>
            <a:ln w="7938">
              <a:solidFill>
                <a:schemeClr val="tx1"/>
              </a:solidFill>
              <a:prstDash val="solid"/>
              <a:round/>
              <a:headEnd/>
              <a:tailEnd/>
            </a:ln>
          </p:spPr>
          <p:txBody>
            <a:bodyPr/>
            <a:lstStyle/>
            <a:p>
              <a:endParaRPr lang="en-GB"/>
            </a:p>
          </p:txBody>
        </p:sp>
        <p:sp>
          <p:nvSpPr>
            <p:cNvPr id="2181" name="Freeform 182"/>
            <p:cNvSpPr>
              <a:spLocks/>
            </p:cNvSpPr>
            <p:nvPr/>
          </p:nvSpPr>
          <p:spPr bwMode="auto">
            <a:xfrm>
              <a:off x="4795838" y="3230563"/>
              <a:ext cx="149225" cy="171450"/>
            </a:xfrm>
            <a:custGeom>
              <a:avLst/>
              <a:gdLst>
                <a:gd name="T0" fmla="*/ 73025 w 94"/>
                <a:gd name="T1" fmla="*/ 111967 h 98"/>
                <a:gd name="T2" fmla="*/ 60325 w 94"/>
                <a:gd name="T3" fmla="*/ 118965 h 98"/>
                <a:gd name="T4" fmla="*/ 38100 w 94"/>
                <a:gd name="T5" fmla="*/ 115466 h 98"/>
                <a:gd name="T6" fmla="*/ 31750 w 94"/>
                <a:gd name="T7" fmla="*/ 136460 h 98"/>
                <a:gd name="T8" fmla="*/ 41275 w 94"/>
                <a:gd name="T9" fmla="*/ 153955 h 98"/>
                <a:gd name="T10" fmla="*/ 50800 w 94"/>
                <a:gd name="T11" fmla="*/ 150456 h 98"/>
                <a:gd name="T12" fmla="*/ 57150 w 94"/>
                <a:gd name="T13" fmla="*/ 171450 h 98"/>
                <a:gd name="T14" fmla="*/ 66675 w 94"/>
                <a:gd name="T15" fmla="*/ 160953 h 98"/>
                <a:gd name="T16" fmla="*/ 76200 w 94"/>
                <a:gd name="T17" fmla="*/ 164452 h 98"/>
                <a:gd name="T18" fmla="*/ 69850 w 94"/>
                <a:gd name="T19" fmla="*/ 150456 h 98"/>
                <a:gd name="T20" fmla="*/ 66675 w 94"/>
                <a:gd name="T21" fmla="*/ 132961 h 98"/>
                <a:gd name="T22" fmla="*/ 82550 w 94"/>
                <a:gd name="T23" fmla="*/ 129462 h 98"/>
                <a:gd name="T24" fmla="*/ 76200 w 94"/>
                <a:gd name="T25" fmla="*/ 111967 h 98"/>
                <a:gd name="T26" fmla="*/ 92075 w 94"/>
                <a:gd name="T27" fmla="*/ 122464 h 98"/>
                <a:gd name="T28" fmla="*/ 98425 w 94"/>
                <a:gd name="T29" fmla="*/ 104969 h 98"/>
                <a:gd name="T30" fmla="*/ 79375 w 94"/>
                <a:gd name="T31" fmla="*/ 94472 h 98"/>
                <a:gd name="T32" fmla="*/ 69850 w 94"/>
                <a:gd name="T33" fmla="*/ 76978 h 98"/>
                <a:gd name="T34" fmla="*/ 60325 w 94"/>
                <a:gd name="T35" fmla="*/ 55984 h 98"/>
                <a:gd name="T36" fmla="*/ 60325 w 94"/>
                <a:gd name="T37" fmla="*/ 38489 h 98"/>
                <a:gd name="T38" fmla="*/ 76200 w 94"/>
                <a:gd name="T39" fmla="*/ 45487 h 98"/>
                <a:gd name="T40" fmla="*/ 92075 w 94"/>
                <a:gd name="T41" fmla="*/ 45487 h 98"/>
                <a:gd name="T42" fmla="*/ 92075 w 94"/>
                <a:gd name="T43" fmla="*/ 27992 h 98"/>
                <a:gd name="T44" fmla="*/ 111125 w 94"/>
                <a:gd name="T45" fmla="*/ 24493 h 98"/>
                <a:gd name="T46" fmla="*/ 133350 w 94"/>
                <a:gd name="T47" fmla="*/ 24493 h 98"/>
                <a:gd name="T48" fmla="*/ 149225 w 94"/>
                <a:gd name="T49" fmla="*/ 20994 h 98"/>
                <a:gd name="T50" fmla="*/ 136525 w 94"/>
                <a:gd name="T51" fmla="*/ 10497 h 98"/>
                <a:gd name="T52" fmla="*/ 111125 w 94"/>
                <a:gd name="T53" fmla="*/ 6998 h 98"/>
                <a:gd name="T54" fmla="*/ 92075 w 94"/>
                <a:gd name="T55" fmla="*/ 0 h 98"/>
                <a:gd name="T56" fmla="*/ 63500 w 94"/>
                <a:gd name="T57" fmla="*/ 17495 h 98"/>
                <a:gd name="T58" fmla="*/ 41275 w 94"/>
                <a:gd name="T59" fmla="*/ 20994 h 98"/>
                <a:gd name="T60" fmla="*/ 22225 w 94"/>
                <a:gd name="T61" fmla="*/ 27992 h 98"/>
                <a:gd name="T62" fmla="*/ 15875 w 94"/>
                <a:gd name="T63" fmla="*/ 45487 h 98"/>
                <a:gd name="T64" fmla="*/ 0 w 94"/>
                <a:gd name="T65" fmla="*/ 66481 h 98"/>
                <a:gd name="T66" fmla="*/ 15875 w 94"/>
                <a:gd name="T67" fmla="*/ 80477 h 98"/>
                <a:gd name="T68" fmla="*/ 31750 w 94"/>
                <a:gd name="T69" fmla="*/ 83976 h 98"/>
                <a:gd name="T70" fmla="*/ 22225 w 94"/>
                <a:gd name="T71" fmla="*/ 101470 h 98"/>
                <a:gd name="T72" fmla="*/ 41275 w 94"/>
                <a:gd name="T73" fmla="*/ 101470 h 98"/>
                <a:gd name="T74" fmla="*/ 66675 w 94"/>
                <a:gd name="T75" fmla="*/ 108468 h 9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94" h="98">
                  <a:moveTo>
                    <a:pt x="42" y="62"/>
                  </a:moveTo>
                  <a:lnTo>
                    <a:pt x="46" y="64"/>
                  </a:lnTo>
                  <a:lnTo>
                    <a:pt x="44" y="68"/>
                  </a:lnTo>
                  <a:lnTo>
                    <a:pt x="38" y="68"/>
                  </a:lnTo>
                  <a:lnTo>
                    <a:pt x="30" y="66"/>
                  </a:lnTo>
                  <a:lnTo>
                    <a:pt x="24" y="66"/>
                  </a:lnTo>
                  <a:lnTo>
                    <a:pt x="20" y="70"/>
                  </a:lnTo>
                  <a:lnTo>
                    <a:pt x="20" y="78"/>
                  </a:lnTo>
                  <a:lnTo>
                    <a:pt x="26" y="82"/>
                  </a:lnTo>
                  <a:lnTo>
                    <a:pt x="26" y="88"/>
                  </a:lnTo>
                  <a:lnTo>
                    <a:pt x="28" y="92"/>
                  </a:lnTo>
                  <a:lnTo>
                    <a:pt x="32" y="86"/>
                  </a:lnTo>
                  <a:lnTo>
                    <a:pt x="34" y="90"/>
                  </a:lnTo>
                  <a:lnTo>
                    <a:pt x="36" y="98"/>
                  </a:lnTo>
                  <a:lnTo>
                    <a:pt x="42" y="96"/>
                  </a:lnTo>
                  <a:lnTo>
                    <a:pt x="42" y="92"/>
                  </a:lnTo>
                  <a:lnTo>
                    <a:pt x="46" y="98"/>
                  </a:lnTo>
                  <a:lnTo>
                    <a:pt x="48" y="94"/>
                  </a:lnTo>
                  <a:lnTo>
                    <a:pt x="48" y="90"/>
                  </a:lnTo>
                  <a:lnTo>
                    <a:pt x="44" y="86"/>
                  </a:lnTo>
                  <a:lnTo>
                    <a:pt x="40" y="80"/>
                  </a:lnTo>
                  <a:lnTo>
                    <a:pt x="42" y="76"/>
                  </a:lnTo>
                  <a:lnTo>
                    <a:pt x="46" y="76"/>
                  </a:lnTo>
                  <a:lnTo>
                    <a:pt x="52" y="74"/>
                  </a:lnTo>
                  <a:lnTo>
                    <a:pt x="48" y="70"/>
                  </a:lnTo>
                  <a:lnTo>
                    <a:pt x="48" y="64"/>
                  </a:lnTo>
                  <a:lnTo>
                    <a:pt x="52" y="68"/>
                  </a:lnTo>
                  <a:lnTo>
                    <a:pt x="58" y="70"/>
                  </a:lnTo>
                  <a:lnTo>
                    <a:pt x="64" y="66"/>
                  </a:lnTo>
                  <a:lnTo>
                    <a:pt x="62" y="60"/>
                  </a:lnTo>
                  <a:lnTo>
                    <a:pt x="58" y="56"/>
                  </a:lnTo>
                  <a:lnTo>
                    <a:pt x="50" y="54"/>
                  </a:lnTo>
                  <a:lnTo>
                    <a:pt x="46" y="50"/>
                  </a:lnTo>
                  <a:lnTo>
                    <a:pt x="44" y="44"/>
                  </a:lnTo>
                  <a:lnTo>
                    <a:pt x="44" y="40"/>
                  </a:lnTo>
                  <a:lnTo>
                    <a:pt x="38" y="32"/>
                  </a:lnTo>
                  <a:lnTo>
                    <a:pt x="36" y="28"/>
                  </a:lnTo>
                  <a:lnTo>
                    <a:pt x="38" y="22"/>
                  </a:lnTo>
                  <a:lnTo>
                    <a:pt x="44" y="20"/>
                  </a:lnTo>
                  <a:lnTo>
                    <a:pt x="48" y="26"/>
                  </a:lnTo>
                  <a:lnTo>
                    <a:pt x="56" y="28"/>
                  </a:lnTo>
                  <a:lnTo>
                    <a:pt x="58" y="26"/>
                  </a:lnTo>
                  <a:lnTo>
                    <a:pt x="60" y="22"/>
                  </a:lnTo>
                  <a:lnTo>
                    <a:pt x="58" y="16"/>
                  </a:lnTo>
                  <a:lnTo>
                    <a:pt x="64" y="16"/>
                  </a:lnTo>
                  <a:lnTo>
                    <a:pt x="70" y="14"/>
                  </a:lnTo>
                  <a:lnTo>
                    <a:pt x="78" y="14"/>
                  </a:lnTo>
                  <a:lnTo>
                    <a:pt x="84" y="14"/>
                  </a:lnTo>
                  <a:lnTo>
                    <a:pt x="90" y="14"/>
                  </a:lnTo>
                  <a:lnTo>
                    <a:pt x="94" y="12"/>
                  </a:lnTo>
                  <a:lnTo>
                    <a:pt x="94" y="6"/>
                  </a:lnTo>
                  <a:lnTo>
                    <a:pt x="86" y="6"/>
                  </a:lnTo>
                  <a:lnTo>
                    <a:pt x="74" y="6"/>
                  </a:lnTo>
                  <a:lnTo>
                    <a:pt x="70" y="4"/>
                  </a:lnTo>
                  <a:lnTo>
                    <a:pt x="64" y="2"/>
                  </a:lnTo>
                  <a:lnTo>
                    <a:pt x="58" y="0"/>
                  </a:lnTo>
                  <a:lnTo>
                    <a:pt x="48" y="4"/>
                  </a:lnTo>
                  <a:lnTo>
                    <a:pt x="40" y="10"/>
                  </a:lnTo>
                  <a:lnTo>
                    <a:pt x="34" y="10"/>
                  </a:lnTo>
                  <a:lnTo>
                    <a:pt x="26" y="12"/>
                  </a:lnTo>
                  <a:lnTo>
                    <a:pt x="18" y="14"/>
                  </a:lnTo>
                  <a:lnTo>
                    <a:pt x="14" y="16"/>
                  </a:lnTo>
                  <a:lnTo>
                    <a:pt x="14" y="20"/>
                  </a:lnTo>
                  <a:lnTo>
                    <a:pt x="10" y="26"/>
                  </a:lnTo>
                  <a:lnTo>
                    <a:pt x="2" y="34"/>
                  </a:lnTo>
                  <a:lnTo>
                    <a:pt x="0" y="38"/>
                  </a:lnTo>
                  <a:lnTo>
                    <a:pt x="4" y="42"/>
                  </a:lnTo>
                  <a:lnTo>
                    <a:pt x="10" y="46"/>
                  </a:lnTo>
                  <a:lnTo>
                    <a:pt x="16" y="46"/>
                  </a:lnTo>
                  <a:lnTo>
                    <a:pt x="20" y="48"/>
                  </a:lnTo>
                  <a:lnTo>
                    <a:pt x="14" y="52"/>
                  </a:lnTo>
                  <a:lnTo>
                    <a:pt x="14" y="58"/>
                  </a:lnTo>
                  <a:lnTo>
                    <a:pt x="18" y="60"/>
                  </a:lnTo>
                  <a:lnTo>
                    <a:pt x="26" y="58"/>
                  </a:lnTo>
                  <a:lnTo>
                    <a:pt x="32" y="60"/>
                  </a:lnTo>
                  <a:lnTo>
                    <a:pt x="42" y="62"/>
                  </a:lnTo>
                  <a:close/>
                </a:path>
              </a:pathLst>
            </a:custGeom>
            <a:solidFill>
              <a:srgbClr val="DDF53D"/>
            </a:solidFill>
            <a:ln w="7938">
              <a:solidFill>
                <a:schemeClr val="tx1"/>
              </a:solidFill>
              <a:prstDash val="solid"/>
              <a:round/>
              <a:headEnd/>
              <a:tailEnd/>
            </a:ln>
          </p:spPr>
          <p:txBody>
            <a:bodyPr/>
            <a:lstStyle/>
            <a:p>
              <a:endParaRPr lang="en-GB"/>
            </a:p>
          </p:txBody>
        </p:sp>
        <p:sp>
          <p:nvSpPr>
            <p:cNvPr id="2182" name="Freeform 183"/>
            <p:cNvSpPr>
              <a:spLocks/>
            </p:cNvSpPr>
            <p:nvPr/>
          </p:nvSpPr>
          <p:spPr bwMode="auto">
            <a:xfrm>
              <a:off x="4776788" y="3198813"/>
              <a:ext cx="41275" cy="98425"/>
            </a:xfrm>
            <a:custGeom>
              <a:avLst/>
              <a:gdLst>
                <a:gd name="T0" fmla="*/ 0 w 26"/>
                <a:gd name="T1" fmla="*/ 21091 h 56"/>
                <a:gd name="T2" fmla="*/ 3175 w 26"/>
                <a:gd name="T3" fmla="*/ 7030 h 56"/>
                <a:gd name="T4" fmla="*/ 9525 w 26"/>
                <a:gd name="T5" fmla="*/ 0 h 56"/>
                <a:gd name="T6" fmla="*/ 22225 w 26"/>
                <a:gd name="T7" fmla="*/ 3515 h 56"/>
                <a:gd name="T8" fmla="*/ 34925 w 26"/>
                <a:gd name="T9" fmla="*/ 14061 h 56"/>
                <a:gd name="T10" fmla="*/ 31750 w 26"/>
                <a:gd name="T11" fmla="*/ 28121 h 56"/>
                <a:gd name="T12" fmla="*/ 31750 w 26"/>
                <a:gd name="T13" fmla="*/ 38667 h 56"/>
                <a:gd name="T14" fmla="*/ 38100 w 26"/>
                <a:gd name="T15" fmla="*/ 52728 h 56"/>
                <a:gd name="T16" fmla="*/ 41275 w 26"/>
                <a:gd name="T17" fmla="*/ 59758 h 56"/>
                <a:gd name="T18" fmla="*/ 41275 w 26"/>
                <a:gd name="T19" fmla="*/ 66788 h 56"/>
                <a:gd name="T20" fmla="*/ 34925 w 26"/>
                <a:gd name="T21" fmla="*/ 77334 h 56"/>
                <a:gd name="T22" fmla="*/ 19050 w 26"/>
                <a:gd name="T23" fmla="*/ 98425 h 56"/>
                <a:gd name="T24" fmla="*/ 3175 w 26"/>
                <a:gd name="T25" fmla="*/ 70304 h 56"/>
                <a:gd name="T26" fmla="*/ 6350 w 26"/>
                <a:gd name="T27" fmla="*/ 49213 h 56"/>
                <a:gd name="T28" fmla="*/ 3175 w 26"/>
                <a:gd name="T29" fmla="*/ 31637 h 56"/>
                <a:gd name="T30" fmla="*/ 0 w 26"/>
                <a:gd name="T31" fmla="*/ 21091 h 5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6" h="56">
                  <a:moveTo>
                    <a:pt x="0" y="12"/>
                  </a:moveTo>
                  <a:lnTo>
                    <a:pt x="2" y="4"/>
                  </a:lnTo>
                  <a:lnTo>
                    <a:pt x="6" y="0"/>
                  </a:lnTo>
                  <a:lnTo>
                    <a:pt x="14" y="2"/>
                  </a:lnTo>
                  <a:lnTo>
                    <a:pt x="22" y="8"/>
                  </a:lnTo>
                  <a:lnTo>
                    <a:pt x="20" y="16"/>
                  </a:lnTo>
                  <a:lnTo>
                    <a:pt x="20" y="22"/>
                  </a:lnTo>
                  <a:lnTo>
                    <a:pt x="24" y="30"/>
                  </a:lnTo>
                  <a:lnTo>
                    <a:pt x="26" y="34"/>
                  </a:lnTo>
                  <a:lnTo>
                    <a:pt x="26" y="38"/>
                  </a:lnTo>
                  <a:lnTo>
                    <a:pt x="22" y="44"/>
                  </a:lnTo>
                  <a:lnTo>
                    <a:pt x="12" y="56"/>
                  </a:lnTo>
                  <a:lnTo>
                    <a:pt x="2" y="40"/>
                  </a:lnTo>
                  <a:lnTo>
                    <a:pt x="4" y="28"/>
                  </a:lnTo>
                  <a:lnTo>
                    <a:pt x="2" y="18"/>
                  </a:lnTo>
                  <a:lnTo>
                    <a:pt x="0" y="12"/>
                  </a:lnTo>
                  <a:close/>
                </a:path>
              </a:pathLst>
            </a:custGeom>
            <a:noFill/>
            <a:ln w="7938">
              <a:solidFill>
                <a:schemeClr val="tx1"/>
              </a:solidFill>
              <a:prstDash val="solid"/>
              <a:round/>
              <a:headEnd/>
              <a:tailEnd/>
            </a:ln>
          </p:spPr>
          <p:txBody>
            <a:bodyPr/>
            <a:lstStyle/>
            <a:p>
              <a:endParaRPr lang="en-GB"/>
            </a:p>
          </p:txBody>
        </p:sp>
        <p:sp>
          <p:nvSpPr>
            <p:cNvPr id="2183" name="Freeform 184"/>
            <p:cNvSpPr>
              <a:spLocks/>
            </p:cNvSpPr>
            <p:nvPr/>
          </p:nvSpPr>
          <p:spPr bwMode="auto">
            <a:xfrm>
              <a:off x="4562475" y="1541463"/>
              <a:ext cx="265113" cy="211137"/>
            </a:xfrm>
            <a:custGeom>
              <a:avLst/>
              <a:gdLst>
                <a:gd name="T0" fmla="*/ 87313 w 167"/>
                <a:gd name="T1" fmla="*/ 147796 h 120"/>
                <a:gd name="T2" fmla="*/ 112713 w 167"/>
                <a:gd name="T3" fmla="*/ 140758 h 120"/>
                <a:gd name="T4" fmla="*/ 68263 w 167"/>
                <a:gd name="T5" fmla="*/ 137239 h 120"/>
                <a:gd name="T6" fmla="*/ 87313 w 167"/>
                <a:gd name="T7" fmla="*/ 112606 h 120"/>
                <a:gd name="T8" fmla="*/ 134938 w 167"/>
                <a:gd name="T9" fmla="*/ 105569 h 120"/>
                <a:gd name="T10" fmla="*/ 141288 w 167"/>
                <a:gd name="T11" fmla="*/ 84455 h 120"/>
                <a:gd name="T12" fmla="*/ 112713 w 167"/>
                <a:gd name="T13" fmla="*/ 91493 h 120"/>
                <a:gd name="T14" fmla="*/ 103188 w 167"/>
                <a:gd name="T15" fmla="*/ 73898 h 120"/>
                <a:gd name="T16" fmla="*/ 87313 w 167"/>
                <a:gd name="T17" fmla="*/ 84455 h 120"/>
                <a:gd name="T18" fmla="*/ 58738 w 167"/>
                <a:gd name="T19" fmla="*/ 112606 h 120"/>
                <a:gd name="T20" fmla="*/ 17463 w 167"/>
                <a:gd name="T21" fmla="*/ 80936 h 120"/>
                <a:gd name="T22" fmla="*/ 30163 w 167"/>
                <a:gd name="T23" fmla="*/ 49265 h 120"/>
                <a:gd name="T24" fmla="*/ 17463 w 167"/>
                <a:gd name="T25" fmla="*/ 42227 h 120"/>
                <a:gd name="T26" fmla="*/ 0 w 167"/>
                <a:gd name="T27" fmla="*/ 35190 h 120"/>
                <a:gd name="T28" fmla="*/ 30163 w 167"/>
                <a:gd name="T29" fmla="*/ 14076 h 120"/>
                <a:gd name="T30" fmla="*/ 74613 w 167"/>
                <a:gd name="T31" fmla="*/ 17595 h 120"/>
                <a:gd name="T32" fmla="*/ 87313 w 167"/>
                <a:gd name="T33" fmla="*/ 21114 h 120"/>
                <a:gd name="T34" fmla="*/ 115888 w 167"/>
                <a:gd name="T35" fmla="*/ 24633 h 120"/>
                <a:gd name="T36" fmla="*/ 122238 w 167"/>
                <a:gd name="T37" fmla="*/ 49265 h 120"/>
                <a:gd name="T38" fmla="*/ 141288 w 167"/>
                <a:gd name="T39" fmla="*/ 66860 h 120"/>
                <a:gd name="T40" fmla="*/ 131763 w 167"/>
                <a:gd name="T41" fmla="*/ 21114 h 120"/>
                <a:gd name="T42" fmla="*/ 134938 w 167"/>
                <a:gd name="T43" fmla="*/ 0 h 120"/>
                <a:gd name="T44" fmla="*/ 169863 w 167"/>
                <a:gd name="T45" fmla="*/ 14076 h 120"/>
                <a:gd name="T46" fmla="*/ 176213 w 167"/>
                <a:gd name="T47" fmla="*/ 38708 h 120"/>
                <a:gd name="T48" fmla="*/ 201613 w 167"/>
                <a:gd name="T49" fmla="*/ 38708 h 120"/>
                <a:gd name="T50" fmla="*/ 239713 w 167"/>
                <a:gd name="T51" fmla="*/ 63341 h 120"/>
                <a:gd name="T52" fmla="*/ 252413 w 167"/>
                <a:gd name="T53" fmla="*/ 84455 h 120"/>
                <a:gd name="T54" fmla="*/ 195263 w 167"/>
                <a:gd name="T55" fmla="*/ 105569 h 120"/>
                <a:gd name="T56" fmla="*/ 185738 w 167"/>
                <a:gd name="T57" fmla="*/ 147796 h 120"/>
                <a:gd name="T58" fmla="*/ 160338 w 167"/>
                <a:gd name="T59" fmla="*/ 179466 h 120"/>
                <a:gd name="T60" fmla="*/ 128588 w 167"/>
                <a:gd name="T61" fmla="*/ 200580 h 120"/>
                <a:gd name="T62" fmla="*/ 106363 w 167"/>
                <a:gd name="T63" fmla="*/ 182985 h 120"/>
                <a:gd name="T64" fmla="*/ 71438 w 167"/>
                <a:gd name="T65" fmla="*/ 161872 h 12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7" h="120">
                  <a:moveTo>
                    <a:pt x="45" y="92"/>
                  </a:moveTo>
                  <a:lnTo>
                    <a:pt x="55" y="84"/>
                  </a:lnTo>
                  <a:lnTo>
                    <a:pt x="83" y="88"/>
                  </a:lnTo>
                  <a:lnTo>
                    <a:pt x="71" y="80"/>
                  </a:lnTo>
                  <a:lnTo>
                    <a:pt x="59" y="76"/>
                  </a:lnTo>
                  <a:lnTo>
                    <a:pt x="43" y="78"/>
                  </a:lnTo>
                  <a:lnTo>
                    <a:pt x="43" y="68"/>
                  </a:lnTo>
                  <a:lnTo>
                    <a:pt x="55" y="64"/>
                  </a:lnTo>
                  <a:lnTo>
                    <a:pt x="69" y="60"/>
                  </a:lnTo>
                  <a:lnTo>
                    <a:pt x="85" y="60"/>
                  </a:lnTo>
                  <a:lnTo>
                    <a:pt x="97" y="56"/>
                  </a:lnTo>
                  <a:lnTo>
                    <a:pt x="89" y="48"/>
                  </a:lnTo>
                  <a:lnTo>
                    <a:pt x="83" y="52"/>
                  </a:lnTo>
                  <a:lnTo>
                    <a:pt x="71" y="52"/>
                  </a:lnTo>
                  <a:lnTo>
                    <a:pt x="71" y="44"/>
                  </a:lnTo>
                  <a:lnTo>
                    <a:pt x="65" y="42"/>
                  </a:lnTo>
                  <a:lnTo>
                    <a:pt x="61" y="48"/>
                  </a:lnTo>
                  <a:lnTo>
                    <a:pt x="55" y="48"/>
                  </a:lnTo>
                  <a:lnTo>
                    <a:pt x="51" y="56"/>
                  </a:lnTo>
                  <a:lnTo>
                    <a:pt x="37" y="64"/>
                  </a:lnTo>
                  <a:lnTo>
                    <a:pt x="27" y="58"/>
                  </a:lnTo>
                  <a:lnTo>
                    <a:pt x="11" y="46"/>
                  </a:lnTo>
                  <a:lnTo>
                    <a:pt x="7" y="36"/>
                  </a:lnTo>
                  <a:lnTo>
                    <a:pt x="19" y="28"/>
                  </a:lnTo>
                  <a:lnTo>
                    <a:pt x="19" y="24"/>
                  </a:lnTo>
                  <a:lnTo>
                    <a:pt x="11" y="24"/>
                  </a:lnTo>
                  <a:lnTo>
                    <a:pt x="2" y="30"/>
                  </a:lnTo>
                  <a:lnTo>
                    <a:pt x="0" y="20"/>
                  </a:lnTo>
                  <a:lnTo>
                    <a:pt x="4" y="12"/>
                  </a:lnTo>
                  <a:lnTo>
                    <a:pt x="19" y="8"/>
                  </a:lnTo>
                  <a:lnTo>
                    <a:pt x="33" y="8"/>
                  </a:lnTo>
                  <a:lnTo>
                    <a:pt x="47" y="10"/>
                  </a:lnTo>
                  <a:lnTo>
                    <a:pt x="51" y="26"/>
                  </a:lnTo>
                  <a:lnTo>
                    <a:pt x="55" y="12"/>
                  </a:lnTo>
                  <a:lnTo>
                    <a:pt x="63" y="10"/>
                  </a:lnTo>
                  <a:lnTo>
                    <a:pt x="73" y="14"/>
                  </a:lnTo>
                  <a:lnTo>
                    <a:pt x="75" y="22"/>
                  </a:lnTo>
                  <a:lnTo>
                    <a:pt x="77" y="28"/>
                  </a:lnTo>
                  <a:lnTo>
                    <a:pt x="83" y="36"/>
                  </a:lnTo>
                  <a:lnTo>
                    <a:pt x="89" y="38"/>
                  </a:lnTo>
                  <a:lnTo>
                    <a:pt x="87" y="24"/>
                  </a:lnTo>
                  <a:lnTo>
                    <a:pt x="83" y="12"/>
                  </a:lnTo>
                  <a:lnTo>
                    <a:pt x="81" y="4"/>
                  </a:lnTo>
                  <a:lnTo>
                    <a:pt x="85" y="0"/>
                  </a:lnTo>
                  <a:lnTo>
                    <a:pt x="95" y="4"/>
                  </a:lnTo>
                  <a:lnTo>
                    <a:pt x="107" y="8"/>
                  </a:lnTo>
                  <a:lnTo>
                    <a:pt x="103" y="20"/>
                  </a:lnTo>
                  <a:lnTo>
                    <a:pt x="111" y="22"/>
                  </a:lnTo>
                  <a:lnTo>
                    <a:pt x="115" y="16"/>
                  </a:lnTo>
                  <a:lnTo>
                    <a:pt x="127" y="22"/>
                  </a:lnTo>
                  <a:lnTo>
                    <a:pt x="127" y="30"/>
                  </a:lnTo>
                  <a:lnTo>
                    <a:pt x="151" y="36"/>
                  </a:lnTo>
                  <a:lnTo>
                    <a:pt x="167" y="44"/>
                  </a:lnTo>
                  <a:lnTo>
                    <a:pt x="159" y="48"/>
                  </a:lnTo>
                  <a:lnTo>
                    <a:pt x="137" y="52"/>
                  </a:lnTo>
                  <a:lnTo>
                    <a:pt x="123" y="60"/>
                  </a:lnTo>
                  <a:lnTo>
                    <a:pt x="119" y="68"/>
                  </a:lnTo>
                  <a:lnTo>
                    <a:pt x="117" y="84"/>
                  </a:lnTo>
                  <a:lnTo>
                    <a:pt x="107" y="88"/>
                  </a:lnTo>
                  <a:lnTo>
                    <a:pt x="101" y="102"/>
                  </a:lnTo>
                  <a:lnTo>
                    <a:pt x="93" y="120"/>
                  </a:lnTo>
                  <a:lnTo>
                    <a:pt x="81" y="114"/>
                  </a:lnTo>
                  <a:lnTo>
                    <a:pt x="81" y="102"/>
                  </a:lnTo>
                  <a:lnTo>
                    <a:pt x="67" y="104"/>
                  </a:lnTo>
                  <a:lnTo>
                    <a:pt x="59" y="98"/>
                  </a:lnTo>
                  <a:lnTo>
                    <a:pt x="45" y="92"/>
                  </a:lnTo>
                  <a:close/>
                </a:path>
              </a:pathLst>
            </a:custGeom>
            <a:solidFill>
              <a:srgbClr val="DDF53D"/>
            </a:solidFill>
            <a:ln w="7938">
              <a:solidFill>
                <a:schemeClr val="tx1"/>
              </a:solidFill>
              <a:prstDash val="solid"/>
              <a:round/>
              <a:headEnd/>
              <a:tailEnd/>
            </a:ln>
          </p:spPr>
          <p:txBody>
            <a:bodyPr/>
            <a:lstStyle/>
            <a:p>
              <a:endParaRPr lang="en-GB"/>
            </a:p>
          </p:txBody>
        </p:sp>
        <p:sp>
          <p:nvSpPr>
            <p:cNvPr id="2184" name="Freeform 185"/>
            <p:cNvSpPr>
              <a:spLocks/>
            </p:cNvSpPr>
            <p:nvPr/>
          </p:nvSpPr>
          <p:spPr bwMode="auto">
            <a:xfrm>
              <a:off x="4748213" y="1509713"/>
              <a:ext cx="228600" cy="88900"/>
            </a:xfrm>
            <a:custGeom>
              <a:avLst/>
              <a:gdLst>
                <a:gd name="T0" fmla="*/ 98425 w 144"/>
                <a:gd name="T1" fmla="*/ 67564 h 50"/>
                <a:gd name="T2" fmla="*/ 82550 w 144"/>
                <a:gd name="T3" fmla="*/ 67564 h 50"/>
                <a:gd name="T4" fmla="*/ 53975 w 144"/>
                <a:gd name="T5" fmla="*/ 67564 h 50"/>
                <a:gd name="T6" fmla="*/ 57150 w 144"/>
                <a:gd name="T7" fmla="*/ 53340 h 50"/>
                <a:gd name="T8" fmla="*/ 85725 w 144"/>
                <a:gd name="T9" fmla="*/ 49784 h 50"/>
                <a:gd name="T10" fmla="*/ 95250 w 144"/>
                <a:gd name="T11" fmla="*/ 42672 h 50"/>
                <a:gd name="T12" fmla="*/ 79375 w 144"/>
                <a:gd name="T13" fmla="*/ 39116 h 50"/>
                <a:gd name="T14" fmla="*/ 53975 w 144"/>
                <a:gd name="T15" fmla="*/ 39116 h 50"/>
                <a:gd name="T16" fmla="*/ 28575 w 144"/>
                <a:gd name="T17" fmla="*/ 46228 h 50"/>
                <a:gd name="T18" fmla="*/ 3175 w 144"/>
                <a:gd name="T19" fmla="*/ 42672 h 50"/>
                <a:gd name="T20" fmla="*/ 0 w 144"/>
                <a:gd name="T21" fmla="*/ 32004 h 50"/>
                <a:gd name="T22" fmla="*/ 15875 w 144"/>
                <a:gd name="T23" fmla="*/ 24892 h 50"/>
                <a:gd name="T24" fmla="*/ 34925 w 144"/>
                <a:gd name="T25" fmla="*/ 10668 h 50"/>
                <a:gd name="T26" fmla="*/ 47625 w 144"/>
                <a:gd name="T27" fmla="*/ 10668 h 50"/>
                <a:gd name="T28" fmla="*/ 73025 w 144"/>
                <a:gd name="T29" fmla="*/ 17780 h 50"/>
                <a:gd name="T30" fmla="*/ 88900 w 144"/>
                <a:gd name="T31" fmla="*/ 17780 h 50"/>
                <a:gd name="T32" fmla="*/ 104775 w 144"/>
                <a:gd name="T33" fmla="*/ 21336 h 50"/>
                <a:gd name="T34" fmla="*/ 117475 w 144"/>
                <a:gd name="T35" fmla="*/ 0 h 50"/>
                <a:gd name="T36" fmla="*/ 130175 w 144"/>
                <a:gd name="T37" fmla="*/ 24892 h 50"/>
                <a:gd name="T38" fmla="*/ 152400 w 144"/>
                <a:gd name="T39" fmla="*/ 14224 h 50"/>
                <a:gd name="T40" fmla="*/ 180975 w 144"/>
                <a:gd name="T41" fmla="*/ 17780 h 50"/>
                <a:gd name="T42" fmla="*/ 209550 w 144"/>
                <a:gd name="T43" fmla="*/ 24892 h 50"/>
                <a:gd name="T44" fmla="*/ 228600 w 144"/>
                <a:gd name="T45" fmla="*/ 28448 h 50"/>
                <a:gd name="T46" fmla="*/ 219075 w 144"/>
                <a:gd name="T47" fmla="*/ 39116 h 50"/>
                <a:gd name="T48" fmla="*/ 193675 w 144"/>
                <a:gd name="T49" fmla="*/ 53340 h 50"/>
                <a:gd name="T50" fmla="*/ 180975 w 144"/>
                <a:gd name="T51" fmla="*/ 67564 h 50"/>
                <a:gd name="T52" fmla="*/ 158750 w 144"/>
                <a:gd name="T53" fmla="*/ 67564 h 50"/>
                <a:gd name="T54" fmla="*/ 146050 w 144"/>
                <a:gd name="T55" fmla="*/ 88900 h 50"/>
                <a:gd name="T56" fmla="*/ 117475 w 144"/>
                <a:gd name="T57" fmla="*/ 81788 h 50"/>
                <a:gd name="T58" fmla="*/ 107950 w 144"/>
                <a:gd name="T59" fmla="*/ 67564 h 50"/>
                <a:gd name="T60" fmla="*/ 98425 w 144"/>
                <a:gd name="T61" fmla="*/ 67564 h 5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44" h="50">
                  <a:moveTo>
                    <a:pt x="62" y="38"/>
                  </a:moveTo>
                  <a:lnTo>
                    <a:pt x="52" y="38"/>
                  </a:lnTo>
                  <a:lnTo>
                    <a:pt x="34" y="38"/>
                  </a:lnTo>
                  <a:lnTo>
                    <a:pt x="36" y="30"/>
                  </a:lnTo>
                  <a:lnTo>
                    <a:pt x="54" y="28"/>
                  </a:lnTo>
                  <a:lnTo>
                    <a:pt x="60" y="24"/>
                  </a:lnTo>
                  <a:lnTo>
                    <a:pt x="50" y="22"/>
                  </a:lnTo>
                  <a:lnTo>
                    <a:pt x="34" y="22"/>
                  </a:lnTo>
                  <a:lnTo>
                    <a:pt x="18" y="26"/>
                  </a:lnTo>
                  <a:lnTo>
                    <a:pt x="2" y="24"/>
                  </a:lnTo>
                  <a:lnTo>
                    <a:pt x="0" y="18"/>
                  </a:lnTo>
                  <a:lnTo>
                    <a:pt x="10" y="14"/>
                  </a:lnTo>
                  <a:lnTo>
                    <a:pt x="22" y="6"/>
                  </a:lnTo>
                  <a:lnTo>
                    <a:pt x="30" y="6"/>
                  </a:lnTo>
                  <a:lnTo>
                    <a:pt x="46" y="10"/>
                  </a:lnTo>
                  <a:lnTo>
                    <a:pt x="56" y="10"/>
                  </a:lnTo>
                  <a:lnTo>
                    <a:pt x="66" y="12"/>
                  </a:lnTo>
                  <a:lnTo>
                    <a:pt x="74" y="0"/>
                  </a:lnTo>
                  <a:lnTo>
                    <a:pt x="82" y="14"/>
                  </a:lnTo>
                  <a:lnTo>
                    <a:pt x="96" y="8"/>
                  </a:lnTo>
                  <a:lnTo>
                    <a:pt x="114" y="10"/>
                  </a:lnTo>
                  <a:lnTo>
                    <a:pt x="132" y="14"/>
                  </a:lnTo>
                  <a:lnTo>
                    <a:pt x="144" y="16"/>
                  </a:lnTo>
                  <a:lnTo>
                    <a:pt x="138" y="22"/>
                  </a:lnTo>
                  <a:lnTo>
                    <a:pt x="122" y="30"/>
                  </a:lnTo>
                  <a:lnTo>
                    <a:pt x="114" y="38"/>
                  </a:lnTo>
                  <a:lnTo>
                    <a:pt x="100" y="38"/>
                  </a:lnTo>
                  <a:lnTo>
                    <a:pt x="92" y="50"/>
                  </a:lnTo>
                  <a:lnTo>
                    <a:pt x="74" y="46"/>
                  </a:lnTo>
                  <a:lnTo>
                    <a:pt x="68" y="38"/>
                  </a:lnTo>
                  <a:lnTo>
                    <a:pt x="62" y="38"/>
                  </a:lnTo>
                  <a:close/>
                </a:path>
              </a:pathLst>
            </a:custGeom>
            <a:solidFill>
              <a:srgbClr val="DDF53D"/>
            </a:solidFill>
            <a:ln w="7938">
              <a:solidFill>
                <a:schemeClr val="tx1"/>
              </a:solidFill>
              <a:prstDash val="solid"/>
              <a:round/>
              <a:headEnd/>
              <a:tailEnd/>
            </a:ln>
          </p:spPr>
          <p:txBody>
            <a:bodyPr/>
            <a:lstStyle/>
            <a:p>
              <a:endParaRPr lang="en-GB"/>
            </a:p>
          </p:txBody>
        </p:sp>
        <p:sp>
          <p:nvSpPr>
            <p:cNvPr id="2185" name="Freeform 186"/>
            <p:cNvSpPr>
              <a:spLocks/>
            </p:cNvSpPr>
            <p:nvPr/>
          </p:nvSpPr>
          <p:spPr bwMode="auto">
            <a:xfrm>
              <a:off x="4811713" y="1654175"/>
              <a:ext cx="92075" cy="55563"/>
            </a:xfrm>
            <a:custGeom>
              <a:avLst/>
              <a:gdLst>
                <a:gd name="T0" fmla="*/ 15875 w 58"/>
                <a:gd name="T1" fmla="*/ 13891 h 32"/>
                <a:gd name="T2" fmla="*/ 22225 w 58"/>
                <a:gd name="T3" fmla="*/ 6945 h 32"/>
                <a:gd name="T4" fmla="*/ 47625 w 58"/>
                <a:gd name="T5" fmla="*/ 0 h 32"/>
                <a:gd name="T6" fmla="*/ 60325 w 58"/>
                <a:gd name="T7" fmla="*/ 0 h 32"/>
                <a:gd name="T8" fmla="*/ 66675 w 58"/>
                <a:gd name="T9" fmla="*/ 13891 h 32"/>
                <a:gd name="T10" fmla="*/ 76200 w 58"/>
                <a:gd name="T11" fmla="*/ 20836 h 32"/>
                <a:gd name="T12" fmla="*/ 92075 w 58"/>
                <a:gd name="T13" fmla="*/ 20836 h 32"/>
                <a:gd name="T14" fmla="*/ 82550 w 58"/>
                <a:gd name="T15" fmla="*/ 34726 h 32"/>
                <a:gd name="T16" fmla="*/ 60325 w 58"/>
                <a:gd name="T17" fmla="*/ 48617 h 32"/>
                <a:gd name="T18" fmla="*/ 41275 w 58"/>
                <a:gd name="T19" fmla="*/ 55562 h 32"/>
                <a:gd name="T20" fmla="*/ 41275 w 58"/>
                <a:gd name="T21" fmla="*/ 34726 h 32"/>
                <a:gd name="T22" fmla="*/ 28575 w 58"/>
                <a:gd name="T23" fmla="*/ 34726 h 32"/>
                <a:gd name="T24" fmla="*/ 15875 w 58"/>
                <a:gd name="T25" fmla="*/ 38199 h 32"/>
                <a:gd name="T26" fmla="*/ 6350 w 58"/>
                <a:gd name="T27" fmla="*/ 48617 h 32"/>
                <a:gd name="T28" fmla="*/ 0 w 58"/>
                <a:gd name="T29" fmla="*/ 34726 h 32"/>
                <a:gd name="T30" fmla="*/ 9525 w 58"/>
                <a:gd name="T31" fmla="*/ 24308 h 32"/>
                <a:gd name="T32" fmla="*/ 15875 w 58"/>
                <a:gd name="T33" fmla="*/ 13891 h 3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8" h="32">
                  <a:moveTo>
                    <a:pt x="10" y="8"/>
                  </a:moveTo>
                  <a:lnTo>
                    <a:pt x="14" y="4"/>
                  </a:lnTo>
                  <a:lnTo>
                    <a:pt x="30" y="0"/>
                  </a:lnTo>
                  <a:lnTo>
                    <a:pt x="38" y="0"/>
                  </a:lnTo>
                  <a:lnTo>
                    <a:pt x="42" y="8"/>
                  </a:lnTo>
                  <a:lnTo>
                    <a:pt x="48" y="12"/>
                  </a:lnTo>
                  <a:lnTo>
                    <a:pt x="58" y="12"/>
                  </a:lnTo>
                  <a:lnTo>
                    <a:pt x="52" y="20"/>
                  </a:lnTo>
                  <a:lnTo>
                    <a:pt x="38" y="28"/>
                  </a:lnTo>
                  <a:lnTo>
                    <a:pt x="26" y="32"/>
                  </a:lnTo>
                  <a:lnTo>
                    <a:pt x="26" y="20"/>
                  </a:lnTo>
                  <a:lnTo>
                    <a:pt x="18" y="20"/>
                  </a:lnTo>
                  <a:lnTo>
                    <a:pt x="10" y="22"/>
                  </a:lnTo>
                  <a:lnTo>
                    <a:pt x="4" y="28"/>
                  </a:lnTo>
                  <a:lnTo>
                    <a:pt x="0" y="20"/>
                  </a:lnTo>
                  <a:lnTo>
                    <a:pt x="6" y="14"/>
                  </a:lnTo>
                  <a:lnTo>
                    <a:pt x="10" y="8"/>
                  </a:lnTo>
                  <a:close/>
                </a:path>
              </a:pathLst>
            </a:custGeom>
            <a:solidFill>
              <a:srgbClr val="DDF53D"/>
            </a:solidFill>
            <a:ln w="7938">
              <a:solidFill>
                <a:schemeClr val="tx1"/>
              </a:solidFill>
              <a:prstDash val="solid"/>
              <a:round/>
              <a:headEnd/>
              <a:tailEnd/>
            </a:ln>
          </p:spPr>
          <p:txBody>
            <a:bodyPr/>
            <a:lstStyle/>
            <a:p>
              <a:endParaRPr lang="en-GB"/>
            </a:p>
          </p:txBody>
        </p:sp>
        <p:sp>
          <p:nvSpPr>
            <p:cNvPr id="2186" name="Freeform 187"/>
            <p:cNvSpPr>
              <a:spLocks/>
            </p:cNvSpPr>
            <p:nvPr/>
          </p:nvSpPr>
          <p:spPr bwMode="auto">
            <a:xfrm>
              <a:off x="5386388" y="3241675"/>
              <a:ext cx="82550" cy="76200"/>
            </a:xfrm>
            <a:custGeom>
              <a:avLst/>
              <a:gdLst>
                <a:gd name="T0" fmla="*/ 0 w 52"/>
                <a:gd name="T1" fmla="*/ 10391 h 44"/>
                <a:gd name="T2" fmla="*/ 9525 w 52"/>
                <a:gd name="T3" fmla="*/ 6927 h 44"/>
                <a:gd name="T4" fmla="*/ 25400 w 52"/>
                <a:gd name="T5" fmla="*/ 0 h 44"/>
                <a:gd name="T6" fmla="*/ 38100 w 52"/>
                <a:gd name="T7" fmla="*/ 0 h 44"/>
                <a:gd name="T8" fmla="*/ 44450 w 52"/>
                <a:gd name="T9" fmla="*/ 6927 h 44"/>
                <a:gd name="T10" fmla="*/ 47625 w 52"/>
                <a:gd name="T11" fmla="*/ 17318 h 44"/>
                <a:gd name="T12" fmla="*/ 50800 w 52"/>
                <a:gd name="T13" fmla="*/ 31173 h 44"/>
                <a:gd name="T14" fmla="*/ 57150 w 52"/>
                <a:gd name="T15" fmla="*/ 41564 h 44"/>
                <a:gd name="T16" fmla="*/ 63500 w 52"/>
                <a:gd name="T17" fmla="*/ 48491 h 44"/>
                <a:gd name="T18" fmla="*/ 73025 w 52"/>
                <a:gd name="T19" fmla="*/ 51955 h 44"/>
                <a:gd name="T20" fmla="*/ 79375 w 52"/>
                <a:gd name="T21" fmla="*/ 58882 h 44"/>
                <a:gd name="T22" fmla="*/ 82550 w 52"/>
                <a:gd name="T23" fmla="*/ 65809 h 44"/>
                <a:gd name="T24" fmla="*/ 79375 w 52"/>
                <a:gd name="T25" fmla="*/ 76200 h 44"/>
                <a:gd name="T26" fmla="*/ 66675 w 52"/>
                <a:gd name="T27" fmla="*/ 72736 h 44"/>
                <a:gd name="T28" fmla="*/ 63500 w 52"/>
                <a:gd name="T29" fmla="*/ 58882 h 44"/>
                <a:gd name="T30" fmla="*/ 53975 w 52"/>
                <a:gd name="T31" fmla="*/ 55418 h 44"/>
                <a:gd name="T32" fmla="*/ 44450 w 52"/>
                <a:gd name="T33" fmla="*/ 48491 h 44"/>
                <a:gd name="T34" fmla="*/ 31750 w 52"/>
                <a:gd name="T35" fmla="*/ 48491 h 44"/>
                <a:gd name="T36" fmla="*/ 28575 w 52"/>
                <a:gd name="T37" fmla="*/ 55418 h 44"/>
                <a:gd name="T38" fmla="*/ 19050 w 52"/>
                <a:gd name="T39" fmla="*/ 48491 h 44"/>
                <a:gd name="T40" fmla="*/ 0 w 52"/>
                <a:gd name="T41" fmla="*/ 48491 h 44"/>
                <a:gd name="T42" fmla="*/ 0 w 52"/>
                <a:gd name="T43" fmla="*/ 27709 h 44"/>
                <a:gd name="T44" fmla="*/ 0 w 52"/>
                <a:gd name="T45" fmla="*/ 10391 h 4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2" h="44">
                  <a:moveTo>
                    <a:pt x="0" y="6"/>
                  </a:moveTo>
                  <a:lnTo>
                    <a:pt x="6" y="4"/>
                  </a:lnTo>
                  <a:lnTo>
                    <a:pt x="16" y="0"/>
                  </a:lnTo>
                  <a:lnTo>
                    <a:pt x="24" y="0"/>
                  </a:lnTo>
                  <a:lnTo>
                    <a:pt x="28" y="4"/>
                  </a:lnTo>
                  <a:lnTo>
                    <a:pt x="30" y="10"/>
                  </a:lnTo>
                  <a:lnTo>
                    <a:pt x="32" y="18"/>
                  </a:lnTo>
                  <a:lnTo>
                    <a:pt x="36" y="24"/>
                  </a:lnTo>
                  <a:lnTo>
                    <a:pt x="40" y="28"/>
                  </a:lnTo>
                  <a:lnTo>
                    <a:pt x="46" y="30"/>
                  </a:lnTo>
                  <a:lnTo>
                    <a:pt x="50" y="34"/>
                  </a:lnTo>
                  <a:lnTo>
                    <a:pt x="52" y="38"/>
                  </a:lnTo>
                  <a:lnTo>
                    <a:pt x="50" y="44"/>
                  </a:lnTo>
                  <a:lnTo>
                    <a:pt x="42" y="42"/>
                  </a:lnTo>
                  <a:lnTo>
                    <a:pt x="40" y="34"/>
                  </a:lnTo>
                  <a:lnTo>
                    <a:pt x="34" y="32"/>
                  </a:lnTo>
                  <a:lnTo>
                    <a:pt x="28" y="28"/>
                  </a:lnTo>
                  <a:lnTo>
                    <a:pt x="20" y="28"/>
                  </a:lnTo>
                  <a:lnTo>
                    <a:pt x="18" y="32"/>
                  </a:lnTo>
                  <a:lnTo>
                    <a:pt x="12" y="28"/>
                  </a:lnTo>
                  <a:lnTo>
                    <a:pt x="0" y="28"/>
                  </a:lnTo>
                  <a:lnTo>
                    <a:pt x="0" y="16"/>
                  </a:lnTo>
                  <a:lnTo>
                    <a:pt x="0" y="6"/>
                  </a:lnTo>
                  <a:close/>
                </a:path>
              </a:pathLst>
            </a:custGeom>
            <a:solidFill>
              <a:srgbClr val="FFFFFF"/>
            </a:solidFill>
            <a:ln w="7938">
              <a:solidFill>
                <a:schemeClr val="tx1"/>
              </a:solidFill>
              <a:prstDash val="solid"/>
              <a:round/>
              <a:headEnd/>
              <a:tailEnd/>
            </a:ln>
          </p:spPr>
          <p:txBody>
            <a:bodyPr/>
            <a:lstStyle/>
            <a:p>
              <a:endParaRPr lang="en-GB"/>
            </a:p>
          </p:txBody>
        </p:sp>
        <p:sp>
          <p:nvSpPr>
            <p:cNvPr id="2187" name="Freeform 188"/>
            <p:cNvSpPr>
              <a:spLocks/>
            </p:cNvSpPr>
            <p:nvPr/>
          </p:nvSpPr>
          <p:spPr bwMode="auto">
            <a:xfrm>
              <a:off x="5424488" y="3221038"/>
              <a:ext cx="133350" cy="114300"/>
            </a:xfrm>
            <a:custGeom>
              <a:avLst/>
              <a:gdLst>
                <a:gd name="T0" fmla="*/ 31750 w 84"/>
                <a:gd name="T1" fmla="*/ 0 h 66"/>
                <a:gd name="T2" fmla="*/ 41275 w 84"/>
                <a:gd name="T3" fmla="*/ 3464 h 66"/>
                <a:gd name="T4" fmla="*/ 50800 w 84"/>
                <a:gd name="T5" fmla="*/ 13855 h 66"/>
                <a:gd name="T6" fmla="*/ 66675 w 84"/>
                <a:gd name="T7" fmla="*/ 24245 h 66"/>
                <a:gd name="T8" fmla="*/ 73025 w 84"/>
                <a:gd name="T9" fmla="*/ 20782 h 66"/>
                <a:gd name="T10" fmla="*/ 82550 w 84"/>
                <a:gd name="T11" fmla="*/ 10391 h 66"/>
                <a:gd name="T12" fmla="*/ 88900 w 84"/>
                <a:gd name="T13" fmla="*/ 3464 h 66"/>
                <a:gd name="T14" fmla="*/ 95250 w 84"/>
                <a:gd name="T15" fmla="*/ 13855 h 66"/>
                <a:gd name="T16" fmla="*/ 104775 w 84"/>
                <a:gd name="T17" fmla="*/ 34636 h 66"/>
                <a:gd name="T18" fmla="*/ 111125 w 84"/>
                <a:gd name="T19" fmla="*/ 41564 h 66"/>
                <a:gd name="T20" fmla="*/ 127000 w 84"/>
                <a:gd name="T21" fmla="*/ 48491 h 66"/>
                <a:gd name="T22" fmla="*/ 133350 w 84"/>
                <a:gd name="T23" fmla="*/ 51955 h 66"/>
                <a:gd name="T24" fmla="*/ 133350 w 84"/>
                <a:gd name="T25" fmla="*/ 62345 h 66"/>
                <a:gd name="T26" fmla="*/ 114300 w 84"/>
                <a:gd name="T27" fmla="*/ 62345 h 66"/>
                <a:gd name="T28" fmla="*/ 107950 w 84"/>
                <a:gd name="T29" fmla="*/ 65809 h 66"/>
                <a:gd name="T30" fmla="*/ 104775 w 84"/>
                <a:gd name="T31" fmla="*/ 76200 h 66"/>
                <a:gd name="T32" fmla="*/ 107950 w 84"/>
                <a:gd name="T33" fmla="*/ 83127 h 66"/>
                <a:gd name="T34" fmla="*/ 107950 w 84"/>
                <a:gd name="T35" fmla="*/ 86591 h 66"/>
                <a:gd name="T36" fmla="*/ 107950 w 84"/>
                <a:gd name="T37" fmla="*/ 90055 h 66"/>
                <a:gd name="T38" fmla="*/ 107950 w 84"/>
                <a:gd name="T39" fmla="*/ 93518 h 66"/>
                <a:gd name="T40" fmla="*/ 95250 w 84"/>
                <a:gd name="T41" fmla="*/ 93518 h 66"/>
                <a:gd name="T42" fmla="*/ 95250 w 84"/>
                <a:gd name="T43" fmla="*/ 100445 h 66"/>
                <a:gd name="T44" fmla="*/ 95250 w 84"/>
                <a:gd name="T45" fmla="*/ 107373 h 66"/>
                <a:gd name="T46" fmla="*/ 95250 w 84"/>
                <a:gd name="T47" fmla="*/ 114300 h 66"/>
                <a:gd name="T48" fmla="*/ 82550 w 84"/>
                <a:gd name="T49" fmla="*/ 114300 h 66"/>
                <a:gd name="T50" fmla="*/ 73025 w 84"/>
                <a:gd name="T51" fmla="*/ 107373 h 66"/>
                <a:gd name="T52" fmla="*/ 82550 w 84"/>
                <a:gd name="T53" fmla="*/ 100445 h 66"/>
                <a:gd name="T54" fmla="*/ 76200 w 84"/>
                <a:gd name="T55" fmla="*/ 90055 h 66"/>
                <a:gd name="T56" fmla="*/ 76200 w 84"/>
                <a:gd name="T57" fmla="*/ 76200 h 66"/>
                <a:gd name="T58" fmla="*/ 69850 w 84"/>
                <a:gd name="T59" fmla="*/ 72736 h 66"/>
                <a:gd name="T60" fmla="*/ 66675 w 84"/>
                <a:gd name="T61" fmla="*/ 76200 h 66"/>
                <a:gd name="T62" fmla="*/ 60325 w 84"/>
                <a:gd name="T63" fmla="*/ 83127 h 66"/>
                <a:gd name="T64" fmla="*/ 50800 w 84"/>
                <a:gd name="T65" fmla="*/ 90055 h 66"/>
                <a:gd name="T66" fmla="*/ 41275 w 84"/>
                <a:gd name="T67" fmla="*/ 96982 h 66"/>
                <a:gd name="T68" fmla="*/ 44450 w 84"/>
                <a:gd name="T69" fmla="*/ 86591 h 66"/>
                <a:gd name="T70" fmla="*/ 41275 w 84"/>
                <a:gd name="T71" fmla="*/ 79664 h 66"/>
                <a:gd name="T72" fmla="*/ 19050 w 84"/>
                <a:gd name="T73" fmla="*/ 62345 h 66"/>
                <a:gd name="T74" fmla="*/ 9525 w 84"/>
                <a:gd name="T75" fmla="*/ 34636 h 66"/>
                <a:gd name="T76" fmla="*/ 6350 w 84"/>
                <a:gd name="T77" fmla="*/ 27709 h 66"/>
                <a:gd name="T78" fmla="*/ 0 w 84"/>
                <a:gd name="T79" fmla="*/ 20782 h 66"/>
                <a:gd name="T80" fmla="*/ 9525 w 84"/>
                <a:gd name="T81" fmla="*/ 13855 h 66"/>
                <a:gd name="T82" fmla="*/ 19050 w 84"/>
                <a:gd name="T83" fmla="*/ 20782 h 66"/>
                <a:gd name="T84" fmla="*/ 28575 w 84"/>
                <a:gd name="T85" fmla="*/ 31173 h 66"/>
                <a:gd name="T86" fmla="*/ 38100 w 84"/>
                <a:gd name="T87" fmla="*/ 31173 h 66"/>
                <a:gd name="T88" fmla="*/ 41275 w 84"/>
                <a:gd name="T89" fmla="*/ 24245 h 66"/>
                <a:gd name="T90" fmla="*/ 34925 w 84"/>
                <a:gd name="T91" fmla="*/ 13855 h 66"/>
                <a:gd name="T92" fmla="*/ 25400 w 84"/>
                <a:gd name="T93" fmla="*/ 3464 h 66"/>
                <a:gd name="T94" fmla="*/ 31750 w 84"/>
                <a:gd name="T95" fmla="*/ 0 h 6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84" h="66">
                  <a:moveTo>
                    <a:pt x="20" y="0"/>
                  </a:moveTo>
                  <a:lnTo>
                    <a:pt x="26" y="2"/>
                  </a:lnTo>
                  <a:lnTo>
                    <a:pt x="32" y="8"/>
                  </a:lnTo>
                  <a:lnTo>
                    <a:pt x="42" y="14"/>
                  </a:lnTo>
                  <a:lnTo>
                    <a:pt x="46" y="12"/>
                  </a:lnTo>
                  <a:lnTo>
                    <a:pt x="52" y="6"/>
                  </a:lnTo>
                  <a:lnTo>
                    <a:pt x="56" y="2"/>
                  </a:lnTo>
                  <a:lnTo>
                    <a:pt x="60" y="8"/>
                  </a:lnTo>
                  <a:lnTo>
                    <a:pt x="66" y="20"/>
                  </a:lnTo>
                  <a:lnTo>
                    <a:pt x="70" y="24"/>
                  </a:lnTo>
                  <a:lnTo>
                    <a:pt x="80" y="28"/>
                  </a:lnTo>
                  <a:lnTo>
                    <a:pt x="84" y="30"/>
                  </a:lnTo>
                  <a:lnTo>
                    <a:pt x="84" y="36"/>
                  </a:lnTo>
                  <a:lnTo>
                    <a:pt x="72" y="36"/>
                  </a:lnTo>
                  <a:lnTo>
                    <a:pt x="68" y="38"/>
                  </a:lnTo>
                  <a:lnTo>
                    <a:pt x="66" y="44"/>
                  </a:lnTo>
                  <a:lnTo>
                    <a:pt x="68" y="48"/>
                  </a:lnTo>
                  <a:lnTo>
                    <a:pt x="68" y="50"/>
                  </a:lnTo>
                  <a:lnTo>
                    <a:pt x="68" y="52"/>
                  </a:lnTo>
                  <a:lnTo>
                    <a:pt x="68" y="54"/>
                  </a:lnTo>
                  <a:lnTo>
                    <a:pt x="60" y="54"/>
                  </a:lnTo>
                  <a:lnTo>
                    <a:pt x="60" y="58"/>
                  </a:lnTo>
                  <a:lnTo>
                    <a:pt x="60" y="62"/>
                  </a:lnTo>
                  <a:lnTo>
                    <a:pt x="60" y="66"/>
                  </a:lnTo>
                  <a:lnTo>
                    <a:pt x="52" y="66"/>
                  </a:lnTo>
                  <a:lnTo>
                    <a:pt x="46" y="62"/>
                  </a:lnTo>
                  <a:lnTo>
                    <a:pt x="52" y="58"/>
                  </a:lnTo>
                  <a:lnTo>
                    <a:pt x="48" y="52"/>
                  </a:lnTo>
                  <a:lnTo>
                    <a:pt x="48" y="44"/>
                  </a:lnTo>
                  <a:lnTo>
                    <a:pt x="44" y="42"/>
                  </a:lnTo>
                  <a:lnTo>
                    <a:pt x="42" y="44"/>
                  </a:lnTo>
                  <a:lnTo>
                    <a:pt x="38" y="48"/>
                  </a:lnTo>
                  <a:lnTo>
                    <a:pt x="32" y="52"/>
                  </a:lnTo>
                  <a:lnTo>
                    <a:pt x="26" y="56"/>
                  </a:lnTo>
                  <a:lnTo>
                    <a:pt x="28" y="50"/>
                  </a:lnTo>
                  <a:lnTo>
                    <a:pt x="26" y="46"/>
                  </a:lnTo>
                  <a:lnTo>
                    <a:pt x="12" y="36"/>
                  </a:lnTo>
                  <a:lnTo>
                    <a:pt x="6" y="20"/>
                  </a:lnTo>
                  <a:lnTo>
                    <a:pt x="4" y="16"/>
                  </a:lnTo>
                  <a:lnTo>
                    <a:pt x="0" y="12"/>
                  </a:lnTo>
                  <a:lnTo>
                    <a:pt x="6" y="8"/>
                  </a:lnTo>
                  <a:lnTo>
                    <a:pt x="12" y="12"/>
                  </a:lnTo>
                  <a:lnTo>
                    <a:pt x="18" y="18"/>
                  </a:lnTo>
                  <a:lnTo>
                    <a:pt x="24" y="18"/>
                  </a:lnTo>
                  <a:lnTo>
                    <a:pt x="26" y="14"/>
                  </a:lnTo>
                  <a:lnTo>
                    <a:pt x="22" y="8"/>
                  </a:lnTo>
                  <a:lnTo>
                    <a:pt x="16" y="2"/>
                  </a:lnTo>
                  <a:lnTo>
                    <a:pt x="20" y="0"/>
                  </a:lnTo>
                  <a:close/>
                </a:path>
              </a:pathLst>
            </a:custGeom>
            <a:solidFill>
              <a:srgbClr val="FFFFFF"/>
            </a:solidFill>
            <a:ln w="7938">
              <a:solidFill>
                <a:schemeClr val="tx1"/>
              </a:solidFill>
              <a:prstDash val="solid"/>
              <a:round/>
              <a:headEnd/>
              <a:tailEnd/>
            </a:ln>
          </p:spPr>
          <p:txBody>
            <a:bodyPr/>
            <a:lstStyle/>
            <a:p>
              <a:endParaRPr lang="en-GB"/>
            </a:p>
          </p:txBody>
        </p:sp>
        <p:sp>
          <p:nvSpPr>
            <p:cNvPr id="2188" name="Freeform 189"/>
            <p:cNvSpPr>
              <a:spLocks/>
            </p:cNvSpPr>
            <p:nvPr/>
          </p:nvSpPr>
          <p:spPr bwMode="auto">
            <a:xfrm>
              <a:off x="5294313" y="3163888"/>
              <a:ext cx="171450" cy="87312"/>
            </a:xfrm>
            <a:custGeom>
              <a:avLst/>
              <a:gdLst>
                <a:gd name="T0" fmla="*/ 0 w 108"/>
                <a:gd name="T1" fmla="*/ 3492 h 50"/>
                <a:gd name="T2" fmla="*/ 19050 w 108"/>
                <a:gd name="T3" fmla="*/ 0 h 50"/>
                <a:gd name="T4" fmla="*/ 28575 w 108"/>
                <a:gd name="T5" fmla="*/ 6985 h 50"/>
                <a:gd name="T6" fmla="*/ 38100 w 108"/>
                <a:gd name="T7" fmla="*/ 13970 h 50"/>
                <a:gd name="T8" fmla="*/ 53975 w 108"/>
                <a:gd name="T9" fmla="*/ 10477 h 50"/>
                <a:gd name="T10" fmla="*/ 66675 w 108"/>
                <a:gd name="T11" fmla="*/ 10477 h 50"/>
                <a:gd name="T12" fmla="*/ 82550 w 108"/>
                <a:gd name="T13" fmla="*/ 20955 h 50"/>
                <a:gd name="T14" fmla="*/ 88900 w 108"/>
                <a:gd name="T15" fmla="*/ 24447 h 50"/>
                <a:gd name="T16" fmla="*/ 104775 w 108"/>
                <a:gd name="T17" fmla="*/ 31432 h 50"/>
                <a:gd name="T18" fmla="*/ 114300 w 108"/>
                <a:gd name="T19" fmla="*/ 31432 h 50"/>
                <a:gd name="T20" fmla="*/ 130175 w 108"/>
                <a:gd name="T21" fmla="*/ 27940 h 50"/>
                <a:gd name="T22" fmla="*/ 146050 w 108"/>
                <a:gd name="T23" fmla="*/ 38417 h 50"/>
                <a:gd name="T24" fmla="*/ 149225 w 108"/>
                <a:gd name="T25" fmla="*/ 41910 h 50"/>
                <a:gd name="T26" fmla="*/ 161925 w 108"/>
                <a:gd name="T27" fmla="*/ 55880 h 50"/>
                <a:gd name="T28" fmla="*/ 155575 w 108"/>
                <a:gd name="T29" fmla="*/ 59372 h 50"/>
                <a:gd name="T30" fmla="*/ 165100 w 108"/>
                <a:gd name="T31" fmla="*/ 69850 h 50"/>
                <a:gd name="T32" fmla="*/ 171450 w 108"/>
                <a:gd name="T33" fmla="*/ 80327 h 50"/>
                <a:gd name="T34" fmla="*/ 168275 w 108"/>
                <a:gd name="T35" fmla="*/ 87312 h 50"/>
                <a:gd name="T36" fmla="*/ 158750 w 108"/>
                <a:gd name="T37" fmla="*/ 87312 h 50"/>
                <a:gd name="T38" fmla="*/ 139700 w 108"/>
                <a:gd name="T39" fmla="*/ 69850 h 50"/>
                <a:gd name="T40" fmla="*/ 130175 w 108"/>
                <a:gd name="T41" fmla="*/ 76835 h 50"/>
                <a:gd name="T42" fmla="*/ 117475 w 108"/>
                <a:gd name="T43" fmla="*/ 76835 h 50"/>
                <a:gd name="T44" fmla="*/ 104775 w 108"/>
                <a:gd name="T45" fmla="*/ 80327 h 50"/>
                <a:gd name="T46" fmla="*/ 92075 w 108"/>
                <a:gd name="T47" fmla="*/ 87312 h 50"/>
                <a:gd name="T48" fmla="*/ 82550 w 108"/>
                <a:gd name="T49" fmla="*/ 80327 h 50"/>
                <a:gd name="T50" fmla="*/ 73025 w 108"/>
                <a:gd name="T51" fmla="*/ 69850 h 50"/>
                <a:gd name="T52" fmla="*/ 60325 w 108"/>
                <a:gd name="T53" fmla="*/ 66357 h 50"/>
                <a:gd name="T54" fmla="*/ 57150 w 108"/>
                <a:gd name="T55" fmla="*/ 76835 h 50"/>
                <a:gd name="T56" fmla="*/ 41275 w 108"/>
                <a:gd name="T57" fmla="*/ 69850 h 50"/>
                <a:gd name="T58" fmla="*/ 47625 w 108"/>
                <a:gd name="T59" fmla="*/ 55880 h 50"/>
                <a:gd name="T60" fmla="*/ 41275 w 108"/>
                <a:gd name="T61" fmla="*/ 38417 h 50"/>
                <a:gd name="T62" fmla="*/ 31750 w 108"/>
                <a:gd name="T63" fmla="*/ 24447 h 50"/>
                <a:gd name="T64" fmla="*/ 19050 w 108"/>
                <a:gd name="T65" fmla="*/ 17462 h 50"/>
                <a:gd name="T66" fmla="*/ 9525 w 108"/>
                <a:gd name="T67" fmla="*/ 10477 h 50"/>
                <a:gd name="T68" fmla="*/ 0 w 108"/>
                <a:gd name="T69" fmla="*/ 3492 h 5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8" h="50">
                  <a:moveTo>
                    <a:pt x="0" y="2"/>
                  </a:moveTo>
                  <a:lnTo>
                    <a:pt x="12" y="0"/>
                  </a:lnTo>
                  <a:lnTo>
                    <a:pt x="18" y="4"/>
                  </a:lnTo>
                  <a:lnTo>
                    <a:pt x="24" y="8"/>
                  </a:lnTo>
                  <a:lnTo>
                    <a:pt x="34" y="6"/>
                  </a:lnTo>
                  <a:lnTo>
                    <a:pt x="42" y="6"/>
                  </a:lnTo>
                  <a:lnTo>
                    <a:pt x="52" y="12"/>
                  </a:lnTo>
                  <a:lnTo>
                    <a:pt x="56" y="14"/>
                  </a:lnTo>
                  <a:lnTo>
                    <a:pt x="66" y="18"/>
                  </a:lnTo>
                  <a:lnTo>
                    <a:pt x="72" y="18"/>
                  </a:lnTo>
                  <a:lnTo>
                    <a:pt x="82" y="16"/>
                  </a:lnTo>
                  <a:lnTo>
                    <a:pt x="92" y="22"/>
                  </a:lnTo>
                  <a:lnTo>
                    <a:pt x="94" y="24"/>
                  </a:lnTo>
                  <a:lnTo>
                    <a:pt x="102" y="32"/>
                  </a:lnTo>
                  <a:lnTo>
                    <a:pt x="98" y="34"/>
                  </a:lnTo>
                  <a:lnTo>
                    <a:pt x="104" y="40"/>
                  </a:lnTo>
                  <a:lnTo>
                    <a:pt x="108" y="46"/>
                  </a:lnTo>
                  <a:lnTo>
                    <a:pt x="106" y="50"/>
                  </a:lnTo>
                  <a:lnTo>
                    <a:pt x="100" y="50"/>
                  </a:lnTo>
                  <a:lnTo>
                    <a:pt x="88" y="40"/>
                  </a:lnTo>
                  <a:lnTo>
                    <a:pt x="82" y="44"/>
                  </a:lnTo>
                  <a:lnTo>
                    <a:pt x="74" y="44"/>
                  </a:lnTo>
                  <a:lnTo>
                    <a:pt x="66" y="46"/>
                  </a:lnTo>
                  <a:lnTo>
                    <a:pt x="58" y="50"/>
                  </a:lnTo>
                  <a:lnTo>
                    <a:pt x="52" y="46"/>
                  </a:lnTo>
                  <a:lnTo>
                    <a:pt x="46" y="40"/>
                  </a:lnTo>
                  <a:lnTo>
                    <a:pt x="38" y="38"/>
                  </a:lnTo>
                  <a:lnTo>
                    <a:pt x="36" y="44"/>
                  </a:lnTo>
                  <a:lnTo>
                    <a:pt x="26" y="40"/>
                  </a:lnTo>
                  <a:lnTo>
                    <a:pt x="30" y="32"/>
                  </a:lnTo>
                  <a:lnTo>
                    <a:pt x="26" y="22"/>
                  </a:lnTo>
                  <a:lnTo>
                    <a:pt x="20" y="14"/>
                  </a:lnTo>
                  <a:lnTo>
                    <a:pt x="12" y="10"/>
                  </a:lnTo>
                  <a:lnTo>
                    <a:pt x="6" y="6"/>
                  </a:lnTo>
                  <a:lnTo>
                    <a:pt x="0" y="2"/>
                  </a:lnTo>
                  <a:close/>
                </a:path>
              </a:pathLst>
            </a:custGeom>
            <a:solidFill>
              <a:srgbClr val="FFFFFF"/>
            </a:solidFill>
            <a:ln w="7938">
              <a:solidFill>
                <a:schemeClr val="tx1"/>
              </a:solidFill>
              <a:prstDash val="solid"/>
              <a:round/>
              <a:headEnd/>
              <a:tailEnd/>
            </a:ln>
          </p:spPr>
          <p:txBody>
            <a:bodyPr/>
            <a:lstStyle/>
            <a:p>
              <a:endParaRPr lang="en-GB"/>
            </a:p>
          </p:txBody>
        </p:sp>
        <p:sp>
          <p:nvSpPr>
            <p:cNvPr id="2189" name="Freeform 190"/>
            <p:cNvSpPr>
              <a:spLocks/>
            </p:cNvSpPr>
            <p:nvPr/>
          </p:nvSpPr>
          <p:spPr bwMode="auto">
            <a:xfrm>
              <a:off x="5614988" y="3195638"/>
              <a:ext cx="352425" cy="241300"/>
            </a:xfrm>
            <a:custGeom>
              <a:avLst/>
              <a:gdLst>
                <a:gd name="T0" fmla="*/ 31750 w 222"/>
                <a:gd name="T1" fmla="*/ 181849 h 138"/>
                <a:gd name="T2" fmla="*/ 28575 w 222"/>
                <a:gd name="T3" fmla="*/ 139884 h 138"/>
                <a:gd name="T4" fmla="*/ 38100 w 222"/>
                <a:gd name="T5" fmla="*/ 125896 h 138"/>
                <a:gd name="T6" fmla="*/ 19050 w 222"/>
                <a:gd name="T7" fmla="*/ 97919 h 138"/>
                <a:gd name="T8" fmla="*/ 12700 w 222"/>
                <a:gd name="T9" fmla="*/ 87428 h 138"/>
                <a:gd name="T10" fmla="*/ 0 w 222"/>
                <a:gd name="T11" fmla="*/ 90925 h 138"/>
                <a:gd name="T12" fmla="*/ 0 w 222"/>
                <a:gd name="T13" fmla="*/ 76936 h 138"/>
                <a:gd name="T14" fmla="*/ 9525 w 222"/>
                <a:gd name="T15" fmla="*/ 62948 h 138"/>
                <a:gd name="T16" fmla="*/ 19050 w 222"/>
                <a:gd name="T17" fmla="*/ 69942 h 138"/>
                <a:gd name="T18" fmla="*/ 44450 w 222"/>
                <a:gd name="T19" fmla="*/ 69942 h 138"/>
                <a:gd name="T20" fmla="*/ 53975 w 222"/>
                <a:gd name="T21" fmla="*/ 55954 h 138"/>
                <a:gd name="T22" fmla="*/ 41275 w 222"/>
                <a:gd name="T23" fmla="*/ 41965 h 138"/>
                <a:gd name="T24" fmla="*/ 31750 w 222"/>
                <a:gd name="T25" fmla="*/ 27977 h 138"/>
                <a:gd name="T26" fmla="*/ 22225 w 222"/>
                <a:gd name="T27" fmla="*/ 17486 h 138"/>
                <a:gd name="T28" fmla="*/ 6350 w 222"/>
                <a:gd name="T29" fmla="*/ 24480 h 138"/>
                <a:gd name="T30" fmla="*/ 3175 w 222"/>
                <a:gd name="T31" fmla="*/ 48959 h 138"/>
                <a:gd name="T32" fmla="*/ 0 w 222"/>
                <a:gd name="T33" fmla="*/ 38468 h 138"/>
                <a:gd name="T34" fmla="*/ 0 w 222"/>
                <a:gd name="T35" fmla="*/ 20983 h 138"/>
                <a:gd name="T36" fmla="*/ 15875 w 222"/>
                <a:gd name="T37" fmla="*/ 10491 h 138"/>
                <a:gd name="T38" fmla="*/ 38100 w 222"/>
                <a:gd name="T39" fmla="*/ 6994 h 138"/>
                <a:gd name="T40" fmla="*/ 57150 w 222"/>
                <a:gd name="T41" fmla="*/ 20983 h 138"/>
                <a:gd name="T42" fmla="*/ 69850 w 222"/>
                <a:gd name="T43" fmla="*/ 45462 h 138"/>
                <a:gd name="T44" fmla="*/ 85725 w 222"/>
                <a:gd name="T45" fmla="*/ 48959 h 138"/>
                <a:gd name="T46" fmla="*/ 107950 w 222"/>
                <a:gd name="T47" fmla="*/ 45462 h 138"/>
                <a:gd name="T48" fmla="*/ 107950 w 222"/>
                <a:gd name="T49" fmla="*/ 24480 h 138"/>
                <a:gd name="T50" fmla="*/ 152400 w 222"/>
                <a:gd name="T51" fmla="*/ 0 h 138"/>
                <a:gd name="T52" fmla="*/ 161925 w 222"/>
                <a:gd name="T53" fmla="*/ 10491 h 138"/>
                <a:gd name="T54" fmla="*/ 184150 w 222"/>
                <a:gd name="T55" fmla="*/ 13988 h 138"/>
                <a:gd name="T56" fmla="*/ 187325 w 222"/>
                <a:gd name="T57" fmla="*/ 20983 h 138"/>
                <a:gd name="T58" fmla="*/ 187325 w 222"/>
                <a:gd name="T59" fmla="*/ 48959 h 138"/>
                <a:gd name="T60" fmla="*/ 228600 w 222"/>
                <a:gd name="T61" fmla="*/ 48959 h 138"/>
                <a:gd name="T62" fmla="*/ 250825 w 222"/>
                <a:gd name="T63" fmla="*/ 94422 h 138"/>
                <a:gd name="T64" fmla="*/ 282575 w 222"/>
                <a:gd name="T65" fmla="*/ 115404 h 138"/>
                <a:gd name="T66" fmla="*/ 317500 w 222"/>
                <a:gd name="T67" fmla="*/ 143381 h 138"/>
                <a:gd name="T68" fmla="*/ 336550 w 222"/>
                <a:gd name="T69" fmla="*/ 146878 h 138"/>
                <a:gd name="T70" fmla="*/ 352425 w 222"/>
                <a:gd name="T71" fmla="*/ 157370 h 138"/>
                <a:gd name="T72" fmla="*/ 352425 w 222"/>
                <a:gd name="T73" fmla="*/ 171358 h 138"/>
                <a:gd name="T74" fmla="*/ 333375 w 222"/>
                <a:gd name="T75" fmla="*/ 171358 h 138"/>
                <a:gd name="T76" fmla="*/ 307975 w 222"/>
                <a:gd name="T77" fmla="*/ 181849 h 138"/>
                <a:gd name="T78" fmla="*/ 288925 w 222"/>
                <a:gd name="T79" fmla="*/ 213323 h 138"/>
                <a:gd name="T80" fmla="*/ 269875 w 222"/>
                <a:gd name="T81" fmla="*/ 220317 h 138"/>
                <a:gd name="T82" fmla="*/ 254000 w 222"/>
                <a:gd name="T83" fmla="*/ 241300 h 138"/>
                <a:gd name="T84" fmla="*/ 238125 w 222"/>
                <a:gd name="T85" fmla="*/ 234306 h 138"/>
                <a:gd name="T86" fmla="*/ 219075 w 222"/>
                <a:gd name="T87" fmla="*/ 234306 h 138"/>
                <a:gd name="T88" fmla="*/ 215900 w 222"/>
                <a:gd name="T89" fmla="*/ 195838 h 138"/>
                <a:gd name="T90" fmla="*/ 200025 w 222"/>
                <a:gd name="T91" fmla="*/ 192341 h 138"/>
                <a:gd name="T92" fmla="*/ 107950 w 222"/>
                <a:gd name="T93" fmla="*/ 146878 h 138"/>
                <a:gd name="T94" fmla="*/ 66675 w 222"/>
                <a:gd name="T95" fmla="*/ 153872 h 138"/>
                <a:gd name="T96" fmla="*/ 31750 w 222"/>
                <a:gd name="T97" fmla="*/ 181849 h 13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222" h="138">
                  <a:moveTo>
                    <a:pt x="20" y="104"/>
                  </a:moveTo>
                  <a:lnTo>
                    <a:pt x="18" y="80"/>
                  </a:lnTo>
                  <a:lnTo>
                    <a:pt x="24" y="72"/>
                  </a:lnTo>
                  <a:lnTo>
                    <a:pt x="12" y="56"/>
                  </a:lnTo>
                  <a:lnTo>
                    <a:pt x="8" y="50"/>
                  </a:lnTo>
                  <a:lnTo>
                    <a:pt x="0" y="52"/>
                  </a:lnTo>
                  <a:lnTo>
                    <a:pt x="0" y="44"/>
                  </a:lnTo>
                  <a:lnTo>
                    <a:pt x="6" y="36"/>
                  </a:lnTo>
                  <a:lnTo>
                    <a:pt x="12" y="40"/>
                  </a:lnTo>
                  <a:lnTo>
                    <a:pt x="28" y="40"/>
                  </a:lnTo>
                  <a:lnTo>
                    <a:pt x="34" y="32"/>
                  </a:lnTo>
                  <a:lnTo>
                    <a:pt x="26" y="24"/>
                  </a:lnTo>
                  <a:lnTo>
                    <a:pt x="20" y="16"/>
                  </a:lnTo>
                  <a:lnTo>
                    <a:pt x="14" y="10"/>
                  </a:lnTo>
                  <a:lnTo>
                    <a:pt x="4" y="14"/>
                  </a:lnTo>
                  <a:lnTo>
                    <a:pt x="2" y="28"/>
                  </a:lnTo>
                  <a:lnTo>
                    <a:pt x="0" y="22"/>
                  </a:lnTo>
                  <a:lnTo>
                    <a:pt x="0" y="12"/>
                  </a:lnTo>
                  <a:lnTo>
                    <a:pt x="10" y="6"/>
                  </a:lnTo>
                  <a:lnTo>
                    <a:pt x="24" y="4"/>
                  </a:lnTo>
                  <a:lnTo>
                    <a:pt x="36" y="12"/>
                  </a:lnTo>
                  <a:lnTo>
                    <a:pt x="44" y="26"/>
                  </a:lnTo>
                  <a:lnTo>
                    <a:pt x="54" y="28"/>
                  </a:lnTo>
                  <a:lnTo>
                    <a:pt x="68" y="26"/>
                  </a:lnTo>
                  <a:lnTo>
                    <a:pt x="68" y="14"/>
                  </a:lnTo>
                  <a:lnTo>
                    <a:pt x="96" y="0"/>
                  </a:lnTo>
                  <a:lnTo>
                    <a:pt x="102" y="6"/>
                  </a:lnTo>
                  <a:lnTo>
                    <a:pt x="116" y="8"/>
                  </a:lnTo>
                  <a:lnTo>
                    <a:pt x="118" y="12"/>
                  </a:lnTo>
                  <a:lnTo>
                    <a:pt x="118" y="28"/>
                  </a:lnTo>
                  <a:lnTo>
                    <a:pt x="144" y="28"/>
                  </a:lnTo>
                  <a:lnTo>
                    <a:pt x="158" y="54"/>
                  </a:lnTo>
                  <a:lnTo>
                    <a:pt x="178" y="66"/>
                  </a:lnTo>
                  <a:lnTo>
                    <a:pt x="200" y="82"/>
                  </a:lnTo>
                  <a:lnTo>
                    <a:pt x="212" y="84"/>
                  </a:lnTo>
                  <a:lnTo>
                    <a:pt x="222" y="90"/>
                  </a:lnTo>
                  <a:lnTo>
                    <a:pt x="222" y="98"/>
                  </a:lnTo>
                  <a:lnTo>
                    <a:pt x="210" y="98"/>
                  </a:lnTo>
                  <a:lnTo>
                    <a:pt x="194" y="104"/>
                  </a:lnTo>
                  <a:lnTo>
                    <a:pt x="182" y="122"/>
                  </a:lnTo>
                  <a:lnTo>
                    <a:pt x="170" y="126"/>
                  </a:lnTo>
                  <a:lnTo>
                    <a:pt x="160" y="138"/>
                  </a:lnTo>
                  <a:lnTo>
                    <a:pt x="150" y="134"/>
                  </a:lnTo>
                  <a:lnTo>
                    <a:pt x="138" y="134"/>
                  </a:lnTo>
                  <a:lnTo>
                    <a:pt x="136" y="112"/>
                  </a:lnTo>
                  <a:lnTo>
                    <a:pt x="126" y="110"/>
                  </a:lnTo>
                  <a:lnTo>
                    <a:pt x="68" y="84"/>
                  </a:lnTo>
                  <a:lnTo>
                    <a:pt x="42" y="88"/>
                  </a:lnTo>
                  <a:lnTo>
                    <a:pt x="20" y="104"/>
                  </a:lnTo>
                  <a:close/>
                </a:path>
              </a:pathLst>
            </a:custGeom>
            <a:solidFill>
              <a:srgbClr val="FFFFFF"/>
            </a:solidFill>
            <a:ln w="7938">
              <a:solidFill>
                <a:schemeClr val="tx1"/>
              </a:solidFill>
              <a:prstDash val="solid"/>
              <a:round/>
              <a:headEnd/>
              <a:tailEnd/>
            </a:ln>
          </p:spPr>
          <p:txBody>
            <a:bodyPr/>
            <a:lstStyle/>
            <a:p>
              <a:endParaRPr lang="en-GB"/>
            </a:p>
          </p:txBody>
        </p:sp>
        <p:sp>
          <p:nvSpPr>
            <p:cNvPr id="2190" name="Freeform 191"/>
            <p:cNvSpPr>
              <a:spLocks/>
            </p:cNvSpPr>
            <p:nvPr/>
          </p:nvSpPr>
          <p:spPr bwMode="auto">
            <a:xfrm>
              <a:off x="5986463" y="3255963"/>
              <a:ext cx="187325" cy="131762"/>
            </a:xfrm>
            <a:custGeom>
              <a:avLst/>
              <a:gdLst>
                <a:gd name="T0" fmla="*/ 38100 w 118"/>
                <a:gd name="T1" fmla="*/ 24272 h 76"/>
                <a:gd name="T2" fmla="*/ 50800 w 118"/>
                <a:gd name="T3" fmla="*/ 17337 h 76"/>
                <a:gd name="T4" fmla="*/ 57150 w 118"/>
                <a:gd name="T5" fmla="*/ 3467 h 76"/>
                <a:gd name="T6" fmla="*/ 76200 w 118"/>
                <a:gd name="T7" fmla="*/ 0 h 76"/>
                <a:gd name="T8" fmla="*/ 85725 w 118"/>
                <a:gd name="T9" fmla="*/ 3467 h 76"/>
                <a:gd name="T10" fmla="*/ 82550 w 118"/>
                <a:gd name="T11" fmla="*/ 13870 h 76"/>
                <a:gd name="T12" fmla="*/ 79375 w 118"/>
                <a:gd name="T13" fmla="*/ 24272 h 76"/>
                <a:gd name="T14" fmla="*/ 82550 w 118"/>
                <a:gd name="T15" fmla="*/ 34674 h 76"/>
                <a:gd name="T16" fmla="*/ 85725 w 118"/>
                <a:gd name="T17" fmla="*/ 48544 h 76"/>
                <a:gd name="T18" fmla="*/ 104775 w 118"/>
                <a:gd name="T19" fmla="*/ 48544 h 76"/>
                <a:gd name="T20" fmla="*/ 127000 w 118"/>
                <a:gd name="T21" fmla="*/ 52011 h 76"/>
                <a:gd name="T22" fmla="*/ 158750 w 118"/>
                <a:gd name="T23" fmla="*/ 52011 h 76"/>
                <a:gd name="T24" fmla="*/ 155575 w 118"/>
                <a:gd name="T25" fmla="*/ 62414 h 76"/>
                <a:gd name="T26" fmla="*/ 158750 w 118"/>
                <a:gd name="T27" fmla="*/ 76283 h 76"/>
                <a:gd name="T28" fmla="*/ 168275 w 118"/>
                <a:gd name="T29" fmla="*/ 79751 h 76"/>
                <a:gd name="T30" fmla="*/ 187325 w 118"/>
                <a:gd name="T31" fmla="*/ 76283 h 76"/>
                <a:gd name="T32" fmla="*/ 187325 w 118"/>
                <a:gd name="T33" fmla="*/ 110957 h 76"/>
                <a:gd name="T34" fmla="*/ 142875 w 118"/>
                <a:gd name="T35" fmla="*/ 110957 h 76"/>
                <a:gd name="T36" fmla="*/ 127000 w 118"/>
                <a:gd name="T37" fmla="*/ 121360 h 76"/>
                <a:gd name="T38" fmla="*/ 101600 w 118"/>
                <a:gd name="T39" fmla="*/ 131762 h 76"/>
                <a:gd name="T40" fmla="*/ 101600 w 118"/>
                <a:gd name="T41" fmla="*/ 121360 h 76"/>
                <a:gd name="T42" fmla="*/ 104775 w 118"/>
                <a:gd name="T43" fmla="*/ 107490 h 76"/>
                <a:gd name="T44" fmla="*/ 101600 w 118"/>
                <a:gd name="T45" fmla="*/ 86686 h 76"/>
                <a:gd name="T46" fmla="*/ 88900 w 118"/>
                <a:gd name="T47" fmla="*/ 76283 h 76"/>
                <a:gd name="T48" fmla="*/ 73025 w 118"/>
                <a:gd name="T49" fmla="*/ 104023 h 76"/>
                <a:gd name="T50" fmla="*/ 60325 w 118"/>
                <a:gd name="T51" fmla="*/ 107490 h 76"/>
                <a:gd name="T52" fmla="*/ 28575 w 118"/>
                <a:gd name="T53" fmla="*/ 128295 h 76"/>
                <a:gd name="T54" fmla="*/ 12700 w 118"/>
                <a:gd name="T55" fmla="*/ 121360 h 76"/>
                <a:gd name="T56" fmla="*/ 12700 w 118"/>
                <a:gd name="T57" fmla="*/ 107490 h 76"/>
                <a:gd name="T58" fmla="*/ 25400 w 118"/>
                <a:gd name="T59" fmla="*/ 90153 h 76"/>
                <a:gd name="T60" fmla="*/ 15875 w 118"/>
                <a:gd name="T61" fmla="*/ 86686 h 76"/>
                <a:gd name="T62" fmla="*/ 19050 w 118"/>
                <a:gd name="T63" fmla="*/ 62414 h 76"/>
                <a:gd name="T64" fmla="*/ 0 w 118"/>
                <a:gd name="T65" fmla="*/ 62414 h 76"/>
                <a:gd name="T66" fmla="*/ 0 w 118"/>
                <a:gd name="T67" fmla="*/ 45076 h 76"/>
                <a:gd name="T68" fmla="*/ 31750 w 118"/>
                <a:gd name="T69" fmla="*/ 45076 h 76"/>
                <a:gd name="T70" fmla="*/ 28575 w 118"/>
                <a:gd name="T71" fmla="*/ 20805 h 76"/>
                <a:gd name="T72" fmla="*/ 38100 w 118"/>
                <a:gd name="T73" fmla="*/ 24272 h 7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18" h="76">
                  <a:moveTo>
                    <a:pt x="24" y="14"/>
                  </a:moveTo>
                  <a:lnTo>
                    <a:pt x="32" y="10"/>
                  </a:lnTo>
                  <a:lnTo>
                    <a:pt x="36" y="2"/>
                  </a:lnTo>
                  <a:lnTo>
                    <a:pt x="48" y="0"/>
                  </a:lnTo>
                  <a:lnTo>
                    <a:pt x="54" y="2"/>
                  </a:lnTo>
                  <a:lnTo>
                    <a:pt x="52" y="8"/>
                  </a:lnTo>
                  <a:lnTo>
                    <a:pt x="50" y="14"/>
                  </a:lnTo>
                  <a:lnTo>
                    <a:pt x="52" y="20"/>
                  </a:lnTo>
                  <a:lnTo>
                    <a:pt x="54" y="28"/>
                  </a:lnTo>
                  <a:lnTo>
                    <a:pt x="66" y="28"/>
                  </a:lnTo>
                  <a:lnTo>
                    <a:pt x="80" y="30"/>
                  </a:lnTo>
                  <a:lnTo>
                    <a:pt x="100" y="30"/>
                  </a:lnTo>
                  <a:lnTo>
                    <a:pt x="98" y="36"/>
                  </a:lnTo>
                  <a:lnTo>
                    <a:pt x="100" y="44"/>
                  </a:lnTo>
                  <a:lnTo>
                    <a:pt x="106" y="46"/>
                  </a:lnTo>
                  <a:lnTo>
                    <a:pt x="118" y="44"/>
                  </a:lnTo>
                  <a:lnTo>
                    <a:pt x="118" y="64"/>
                  </a:lnTo>
                  <a:lnTo>
                    <a:pt x="90" y="64"/>
                  </a:lnTo>
                  <a:lnTo>
                    <a:pt x="80" y="70"/>
                  </a:lnTo>
                  <a:lnTo>
                    <a:pt x="64" y="76"/>
                  </a:lnTo>
                  <a:lnTo>
                    <a:pt x="64" y="70"/>
                  </a:lnTo>
                  <a:lnTo>
                    <a:pt x="66" y="62"/>
                  </a:lnTo>
                  <a:lnTo>
                    <a:pt x="64" y="50"/>
                  </a:lnTo>
                  <a:lnTo>
                    <a:pt x="56" y="44"/>
                  </a:lnTo>
                  <a:lnTo>
                    <a:pt x="46" y="60"/>
                  </a:lnTo>
                  <a:lnTo>
                    <a:pt x="38" y="62"/>
                  </a:lnTo>
                  <a:lnTo>
                    <a:pt x="18" y="74"/>
                  </a:lnTo>
                  <a:lnTo>
                    <a:pt x="8" y="70"/>
                  </a:lnTo>
                  <a:lnTo>
                    <a:pt x="8" y="62"/>
                  </a:lnTo>
                  <a:lnTo>
                    <a:pt x="16" y="52"/>
                  </a:lnTo>
                  <a:lnTo>
                    <a:pt x="10" y="50"/>
                  </a:lnTo>
                  <a:lnTo>
                    <a:pt x="12" y="36"/>
                  </a:lnTo>
                  <a:lnTo>
                    <a:pt x="0" y="36"/>
                  </a:lnTo>
                  <a:lnTo>
                    <a:pt x="0" y="26"/>
                  </a:lnTo>
                  <a:lnTo>
                    <a:pt x="20" y="26"/>
                  </a:lnTo>
                  <a:lnTo>
                    <a:pt x="18" y="12"/>
                  </a:lnTo>
                  <a:lnTo>
                    <a:pt x="24" y="14"/>
                  </a:lnTo>
                  <a:close/>
                </a:path>
              </a:pathLst>
            </a:custGeom>
            <a:solidFill>
              <a:srgbClr val="FFFFFF"/>
            </a:solidFill>
            <a:ln w="7938">
              <a:solidFill>
                <a:schemeClr val="tx1"/>
              </a:solidFill>
              <a:prstDash val="solid"/>
              <a:round/>
              <a:headEnd/>
              <a:tailEnd/>
            </a:ln>
          </p:spPr>
          <p:txBody>
            <a:bodyPr/>
            <a:lstStyle/>
            <a:p>
              <a:endParaRPr lang="en-GB"/>
            </a:p>
          </p:txBody>
        </p:sp>
        <p:sp>
          <p:nvSpPr>
            <p:cNvPr id="2191" name="Freeform 192"/>
            <p:cNvSpPr>
              <a:spLocks/>
            </p:cNvSpPr>
            <p:nvPr/>
          </p:nvSpPr>
          <p:spPr bwMode="auto">
            <a:xfrm>
              <a:off x="5700713" y="3100388"/>
              <a:ext cx="422275" cy="277812"/>
            </a:xfrm>
            <a:custGeom>
              <a:avLst/>
              <a:gdLst>
                <a:gd name="T0" fmla="*/ 0 w 266"/>
                <a:gd name="T1" fmla="*/ 144181 h 158"/>
                <a:gd name="T2" fmla="*/ 0 w 266"/>
                <a:gd name="T3" fmla="*/ 14066 h 158"/>
                <a:gd name="T4" fmla="*/ 28575 w 266"/>
                <a:gd name="T5" fmla="*/ 7033 h 158"/>
                <a:gd name="T6" fmla="*/ 73025 w 266"/>
                <a:gd name="T7" fmla="*/ 0 h 158"/>
                <a:gd name="T8" fmla="*/ 85725 w 266"/>
                <a:gd name="T9" fmla="*/ 10550 h 158"/>
                <a:gd name="T10" fmla="*/ 111125 w 266"/>
                <a:gd name="T11" fmla="*/ 28133 h 158"/>
                <a:gd name="T12" fmla="*/ 127000 w 266"/>
                <a:gd name="T13" fmla="*/ 35166 h 158"/>
                <a:gd name="T14" fmla="*/ 149225 w 266"/>
                <a:gd name="T15" fmla="*/ 66816 h 158"/>
                <a:gd name="T16" fmla="*/ 209550 w 266"/>
                <a:gd name="T17" fmla="*/ 63299 h 158"/>
                <a:gd name="T18" fmla="*/ 222250 w 266"/>
                <a:gd name="T19" fmla="*/ 59782 h 158"/>
                <a:gd name="T20" fmla="*/ 250825 w 266"/>
                <a:gd name="T21" fmla="*/ 91432 h 158"/>
                <a:gd name="T22" fmla="*/ 250825 w 266"/>
                <a:gd name="T23" fmla="*/ 105498 h 158"/>
                <a:gd name="T24" fmla="*/ 266700 w 266"/>
                <a:gd name="T25" fmla="*/ 119565 h 158"/>
                <a:gd name="T26" fmla="*/ 269875 w 266"/>
                <a:gd name="T27" fmla="*/ 147698 h 158"/>
                <a:gd name="T28" fmla="*/ 298450 w 266"/>
                <a:gd name="T29" fmla="*/ 144181 h 158"/>
                <a:gd name="T30" fmla="*/ 304800 w 266"/>
                <a:gd name="T31" fmla="*/ 147698 h 158"/>
                <a:gd name="T32" fmla="*/ 304800 w 266"/>
                <a:gd name="T33" fmla="*/ 165281 h 158"/>
                <a:gd name="T34" fmla="*/ 317500 w 266"/>
                <a:gd name="T35" fmla="*/ 165281 h 158"/>
                <a:gd name="T36" fmla="*/ 320675 w 266"/>
                <a:gd name="T37" fmla="*/ 147698 h 158"/>
                <a:gd name="T38" fmla="*/ 339725 w 266"/>
                <a:gd name="T39" fmla="*/ 130114 h 158"/>
                <a:gd name="T40" fmla="*/ 371475 w 266"/>
                <a:gd name="T41" fmla="*/ 109015 h 158"/>
                <a:gd name="T42" fmla="*/ 365125 w 266"/>
                <a:gd name="T43" fmla="*/ 126598 h 158"/>
                <a:gd name="T44" fmla="*/ 361950 w 266"/>
                <a:gd name="T45" fmla="*/ 133631 h 158"/>
                <a:gd name="T46" fmla="*/ 374650 w 266"/>
                <a:gd name="T47" fmla="*/ 140664 h 158"/>
                <a:gd name="T48" fmla="*/ 393700 w 266"/>
                <a:gd name="T49" fmla="*/ 133631 h 158"/>
                <a:gd name="T50" fmla="*/ 409575 w 266"/>
                <a:gd name="T51" fmla="*/ 144181 h 158"/>
                <a:gd name="T52" fmla="*/ 422275 w 266"/>
                <a:gd name="T53" fmla="*/ 158247 h 158"/>
                <a:gd name="T54" fmla="*/ 409575 w 266"/>
                <a:gd name="T55" fmla="*/ 172314 h 158"/>
                <a:gd name="T56" fmla="*/ 393700 w 266"/>
                <a:gd name="T57" fmla="*/ 179347 h 158"/>
                <a:gd name="T58" fmla="*/ 374650 w 266"/>
                <a:gd name="T59" fmla="*/ 179347 h 158"/>
                <a:gd name="T60" fmla="*/ 368300 w 266"/>
                <a:gd name="T61" fmla="*/ 172314 h 158"/>
                <a:gd name="T62" fmla="*/ 371475 w 266"/>
                <a:gd name="T63" fmla="*/ 158247 h 158"/>
                <a:gd name="T64" fmla="*/ 361950 w 266"/>
                <a:gd name="T65" fmla="*/ 154731 h 158"/>
                <a:gd name="T66" fmla="*/ 342900 w 266"/>
                <a:gd name="T67" fmla="*/ 158247 h 158"/>
                <a:gd name="T68" fmla="*/ 336550 w 266"/>
                <a:gd name="T69" fmla="*/ 172314 h 158"/>
                <a:gd name="T70" fmla="*/ 323850 w 266"/>
                <a:gd name="T71" fmla="*/ 179347 h 158"/>
                <a:gd name="T72" fmla="*/ 314325 w 266"/>
                <a:gd name="T73" fmla="*/ 175830 h 158"/>
                <a:gd name="T74" fmla="*/ 317500 w 266"/>
                <a:gd name="T75" fmla="*/ 200447 h 158"/>
                <a:gd name="T76" fmla="*/ 285750 w 266"/>
                <a:gd name="T77" fmla="*/ 200447 h 158"/>
                <a:gd name="T78" fmla="*/ 285750 w 266"/>
                <a:gd name="T79" fmla="*/ 218030 h 158"/>
                <a:gd name="T80" fmla="*/ 304800 w 266"/>
                <a:gd name="T81" fmla="*/ 218030 h 158"/>
                <a:gd name="T82" fmla="*/ 301625 w 266"/>
                <a:gd name="T83" fmla="*/ 242646 h 158"/>
                <a:gd name="T84" fmla="*/ 311150 w 266"/>
                <a:gd name="T85" fmla="*/ 246163 h 158"/>
                <a:gd name="T86" fmla="*/ 298450 w 266"/>
                <a:gd name="T87" fmla="*/ 263746 h 158"/>
                <a:gd name="T88" fmla="*/ 298450 w 266"/>
                <a:gd name="T89" fmla="*/ 277812 h 158"/>
                <a:gd name="T90" fmla="*/ 266700 w 266"/>
                <a:gd name="T91" fmla="*/ 267262 h 158"/>
                <a:gd name="T92" fmla="*/ 266700 w 266"/>
                <a:gd name="T93" fmla="*/ 253196 h 158"/>
                <a:gd name="T94" fmla="*/ 250825 w 266"/>
                <a:gd name="T95" fmla="*/ 242646 h 158"/>
                <a:gd name="T96" fmla="*/ 231775 w 266"/>
                <a:gd name="T97" fmla="*/ 239129 h 158"/>
                <a:gd name="T98" fmla="*/ 165100 w 266"/>
                <a:gd name="T99" fmla="*/ 189897 h 158"/>
                <a:gd name="T100" fmla="*/ 142875 w 266"/>
                <a:gd name="T101" fmla="*/ 144181 h 158"/>
                <a:gd name="T102" fmla="*/ 101600 w 266"/>
                <a:gd name="T103" fmla="*/ 144181 h 158"/>
                <a:gd name="T104" fmla="*/ 101600 w 266"/>
                <a:gd name="T105" fmla="*/ 116048 h 158"/>
                <a:gd name="T106" fmla="*/ 98425 w 266"/>
                <a:gd name="T107" fmla="*/ 109015 h 158"/>
                <a:gd name="T108" fmla="*/ 76200 w 266"/>
                <a:gd name="T109" fmla="*/ 105498 h 158"/>
                <a:gd name="T110" fmla="*/ 66675 w 266"/>
                <a:gd name="T111" fmla="*/ 94948 h 158"/>
                <a:gd name="T112" fmla="*/ 22225 w 266"/>
                <a:gd name="T113" fmla="*/ 119565 h 158"/>
                <a:gd name="T114" fmla="*/ 22225 w 266"/>
                <a:gd name="T115" fmla="*/ 140664 h 158"/>
                <a:gd name="T116" fmla="*/ 0 w 266"/>
                <a:gd name="T117" fmla="*/ 144181 h 15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66" h="158">
                  <a:moveTo>
                    <a:pt x="0" y="82"/>
                  </a:moveTo>
                  <a:lnTo>
                    <a:pt x="0" y="8"/>
                  </a:lnTo>
                  <a:lnTo>
                    <a:pt x="18" y="4"/>
                  </a:lnTo>
                  <a:lnTo>
                    <a:pt x="46" y="0"/>
                  </a:lnTo>
                  <a:lnTo>
                    <a:pt x="54" y="6"/>
                  </a:lnTo>
                  <a:lnTo>
                    <a:pt x="70" y="16"/>
                  </a:lnTo>
                  <a:lnTo>
                    <a:pt x="80" y="20"/>
                  </a:lnTo>
                  <a:lnTo>
                    <a:pt x="94" y="38"/>
                  </a:lnTo>
                  <a:lnTo>
                    <a:pt x="132" y="36"/>
                  </a:lnTo>
                  <a:lnTo>
                    <a:pt x="140" y="34"/>
                  </a:lnTo>
                  <a:lnTo>
                    <a:pt x="158" y="52"/>
                  </a:lnTo>
                  <a:lnTo>
                    <a:pt x="158" y="60"/>
                  </a:lnTo>
                  <a:lnTo>
                    <a:pt x="168" y="68"/>
                  </a:lnTo>
                  <a:lnTo>
                    <a:pt x="170" y="84"/>
                  </a:lnTo>
                  <a:lnTo>
                    <a:pt x="188" y="82"/>
                  </a:lnTo>
                  <a:lnTo>
                    <a:pt x="192" y="84"/>
                  </a:lnTo>
                  <a:lnTo>
                    <a:pt x="192" y="94"/>
                  </a:lnTo>
                  <a:lnTo>
                    <a:pt x="200" y="94"/>
                  </a:lnTo>
                  <a:lnTo>
                    <a:pt x="202" y="84"/>
                  </a:lnTo>
                  <a:lnTo>
                    <a:pt x="214" y="74"/>
                  </a:lnTo>
                  <a:lnTo>
                    <a:pt x="234" y="62"/>
                  </a:lnTo>
                  <a:lnTo>
                    <a:pt x="230" y="72"/>
                  </a:lnTo>
                  <a:lnTo>
                    <a:pt x="228" y="76"/>
                  </a:lnTo>
                  <a:lnTo>
                    <a:pt x="236" y="80"/>
                  </a:lnTo>
                  <a:lnTo>
                    <a:pt x="248" y="76"/>
                  </a:lnTo>
                  <a:lnTo>
                    <a:pt x="258" y="82"/>
                  </a:lnTo>
                  <a:lnTo>
                    <a:pt x="266" y="90"/>
                  </a:lnTo>
                  <a:lnTo>
                    <a:pt x="258" y="98"/>
                  </a:lnTo>
                  <a:lnTo>
                    <a:pt x="248" y="102"/>
                  </a:lnTo>
                  <a:lnTo>
                    <a:pt x="236" y="102"/>
                  </a:lnTo>
                  <a:lnTo>
                    <a:pt x="232" y="98"/>
                  </a:lnTo>
                  <a:lnTo>
                    <a:pt x="234" y="90"/>
                  </a:lnTo>
                  <a:lnTo>
                    <a:pt x="228" y="88"/>
                  </a:lnTo>
                  <a:lnTo>
                    <a:pt x="216" y="90"/>
                  </a:lnTo>
                  <a:lnTo>
                    <a:pt x="212" y="98"/>
                  </a:lnTo>
                  <a:lnTo>
                    <a:pt x="204" y="102"/>
                  </a:lnTo>
                  <a:lnTo>
                    <a:pt x="198" y="100"/>
                  </a:lnTo>
                  <a:lnTo>
                    <a:pt x="200" y="114"/>
                  </a:lnTo>
                  <a:lnTo>
                    <a:pt x="180" y="114"/>
                  </a:lnTo>
                  <a:lnTo>
                    <a:pt x="180" y="124"/>
                  </a:lnTo>
                  <a:lnTo>
                    <a:pt x="192" y="124"/>
                  </a:lnTo>
                  <a:lnTo>
                    <a:pt x="190" y="138"/>
                  </a:lnTo>
                  <a:lnTo>
                    <a:pt x="196" y="140"/>
                  </a:lnTo>
                  <a:lnTo>
                    <a:pt x="188" y="150"/>
                  </a:lnTo>
                  <a:lnTo>
                    <a:pt x="188" y="158"/>
                  </a:lnTo>
                  <a:lnTo>
                    <a:pt x="168" y="152"/>
                  </a:lnTo>
                  <a:lnTo>
                    <a:pt x="168" y="144"/>
                  </a:lnTo>
                  <a:lnTo>
                    <a:pt x="158" y="138"/>
                  </a:lnTo>
                  <a:lnTo>
                    <a:pt x="146" y="136"/>
                  </a:lnTo>
                  <a:lnTo>
                    <a:pt x="104" y="108"/>
                  </a:lnTo>
                  <a:lnTo>
                    <a:pt x="90" y="82"/>
                  </a:lnTo>
                  <a:lnTo>
                    <a:pt x="64" y="82"/>
                  </a:lnTo>
                  <a:lnTo>
                    <a:pt x="64" y="66"/>
                  </a:lnTo>
                  <a:lnTo>
                    <a:pt x="62" y="62"/>
                  </a:lnTo>
                  <a:lnTo>
                    <a:pt x="48" y="60"/>
                  </a:lnTo>
                  <a:lnTo>
                    <a:pt x="42" y="54"/>
                  </a:lnTo>
                  <a:lnTo>
                    <a:pt x="14" y="68"/>
                  </a:lnTo>
                  <a:lnTo>
                    <a:pt x="14" y="80"/>
                  </a:lnTo>
                  <a:lnTo>
                    <a:pt x="0" y="82"/>
                  </a:lnTo>
                  <a:close/>
                </a:path>
              </a:pathLst>
            </a:custGeom>
            <a:solidFill>
              <a:srgbClr val="FFFFFF"/>
            </a:solidFill>
            <a:ln w="7938">
              <a:solidFill>
                <a:schemeClr val="tx1"/>
              </a:solidFill>
              <a:prstDash val="solid"/>
              <a:round/>
              <a:headEnd/>
              <a:tailEnd/>
            </a:ln>
          </p:spPr>
          <p:txBody>
            <a:bodyPr/>
            <a:lstStyle/>
            <a:p>
              <a:endParaRPr lang="en-GB"/>
            </a:p>
          </p:txBody>
        </p:sp>
        <p:sp>
          <p:nvSpPr>
            <p:cNvPr id="2192" name="Freeform 193"/>
            <p:cNvSpPr>
              <a:spLocks/>
            </p:cNvSpPr>
            <p:nvPr/>
          </p:nvSpPr>
          <p:spPr bwMode="auto">
            <a:xfrm>
              <a:off x="6062663" y="3175000"/>
              <a:ext cx="250825" cy="133350"/>
            </a:xfrm>
            <a:custGeom>
              <a:avLst/>
              <a:gdLst>
                <a:gd name="T0" fmla="*/ 9525 w 158"/>
                <a:gd name="T1" fmla="*/ 35092 h 76"/>
                <a:gd name="T2" fmla="*/ 25400 w 158"/>
                <a:gd name="T3" fmla="*/ 14037 h 76"/>
                <a:gd name="T4" fmla="*/ 44450 w 158"/>
                <a:gd name="T5" fmla="*/ 14037 h 76"/>
                <a:gd name="T6" fmla="*/ 50800 w 158"/>
                <a:gd name="T7" fmla="*/ 21055 h 76"/>
                <a:gd name="T8" fmla="*/ 79375 w 158"/>
                <a:gd name="T9" fmla="*/ 17546 h 76"/>
                <a:gd name="T10" fmla="*/ 82550 w 158"/>
                <a:gd name="T11" fmla="*/ 7018 h 76"/>
                <a:gd name="T12" fmla="*/ 95250 w 158"/>
                <a:gd name="T13" fmla="*/ 0 h 76"/>
                <a:gd name="T14" fmla="*/ 114300 w 158"/>
                <a:gd name="T15" fmla="*/ 3509 h 76"/>
                <a:gd name="T16" fmla="*/ 117475 w 158"/>
                <a:gd name="T17" fmla="*/ 17546 h 76"/>
                <a:gd name="T18" fmla="*/ 212725 w 158"/>
                <a:gd name="T19" fmla="*/ 14037 h 76"/>
                <a:gd name="T20" fmla="*/ 222250 w 158"/>
                <a:gd name="T21" fmla="*/ 24564 h 76"/>
                <a:gd name="T22" fmla="*/ 234950 w 158"/>
                <a:gd name="T23" fmla="*/ 28074 h 76"/>
                <a:gd name="T24" fmla="*/ 250825 w 158"/>
                <a:gd name="T25" fmla="*/ 35092 h 76"/>
                <a:gd name="T26" fmla="*/ 241300 w 158"/>
                <a:gd name="T27" fmla="*/ 42111 h 76"/>
                <a:gd name="T28" fmla="*/ 219075 w 158"/>
                <a:gd name="T29" fmla="*/ 56147 h 76"/>
                <a:gd name="T30" fmla="*/ 200025 w 158"/>
                <a:gd name="T31" fmla="*/ 63166 h 76"/>
                <a:gd name="T32" fmla="*/ 193675 w 158"/>
                <a:gd name="T33" fmla="*/ 77203 h 76"/>
                <a:gd name="T34" fmla="*/ 161925 w 158"/>
                <a:gd name="T35" fmla="*/ 77203 h 76"/>
                <a:gd name="T36" fmla="*/ 155575 w 158"/>
                <a:gd name="T37" fmla="*/ 94749 h 76"/>
                <a:gd name="T38" fmla="*/ 130175 w 158"/>
                <a:gd name="T39" fmla="*/ 101767 h 76"/>
                <a:gd name="T40" fmla="*/ 130175 w 158"/>
                <a:gd name="T41" fmla="*/ 91239 h 76"/>
                <a:gd name="T42" fmla="*/ 107950 w 158"/>
                <a:gd name="T43" fmla="*/ 91239 h 76"/>
                <a:gd name="T44" fmla="*/ 104775 w 158"/>
                <a:gd name="T45" fmla="*/ 101767 h 76"/>
                <a:gd name="T46" fmla="*/ 92075 w 158"/>
                <a:gd name="T47" fmla="*/ 108786 h 76"/>
                <a:gd name="T48" fmla="*/ 85725 w 158"/>
                <a:gd name="T49" fmla="*/ 115804 h 76"/>
                <a:gd name="T50" fmla="*/ 82550 w 158"/>
                <a:gd name="T51" fmla="*/ 133350 h 76"/>
                <a:gd name="T52" fmla="*/ 50800 w 158"/>
                <a:gd name="T53" fmla="*/ 133350 h 76"/>
                <a:gd name="T54" fmla="*/ 28575 w 158"/>
                <a:gd name="T55" fmla="*/ 129841 h 76"/>
                <a:gd name="T56" fmla="*/ 9525 w 158"/>
                <a:gd name="T57" fmla="*/ 129841 h 76"/>
                <a:gd name="T58" fmla="*/ 6350 w 158"/>
                <a:gd name="T59" fmla="*/ 115804 h 76"/>
                <a:gd name="T60" fmla="*/ 3175 w 158"/>
                <a:gd name="T61" fmla="*/ 105276 h 76"/>
                <a:gd name="T62" fmla="*/ 6350 w 158"/>
                <a:gd name="T63" fmla="*/ 98258 h 76"/>
                <a:gd name="T64" fmla="*/ 12700 w 158"/>
                <a:gd name="T65" fmla="*/ 105276 h 76"/>
                <a:gd name="T66" fmla="*/ 31750 w 158"/>
                <a:gd name="T67" fmla="*/ 105276 h 76"/>
                <a:gd name="T68" fmla="*/ 47625 w 158"/>
                <a:gd name="T69" fmla="*/ 98258 h 76"/>
                <a:gd name="T70" fmla="*/ 60325 w 158"/>
                <a:gd name="T71" fmla="*/ 84221 h 76"/>
                <a:gd name="T72" fmla="*/ 47625 w 158"/>
                <a:gd name="T73" fmla="*/ 70184 h 76"/>
                <a:gd name="T74" fmla="*/ 31750 w 158"/>
                <a:gd name="T75" fmla="*/ 59657 h 76"/>
                <a:gd name="T76" fmla="*/ 12700 w 158"/>
                <a:gd name="T77" fmla="*/ 66675 h 76"/>
                <a:gd name="T78" fmla="*/ 0 w 158"/>
                <a:gd name="T79" fmla="*/ 59657 h 76"/>
                <a:gd name="T80" fmla="*/ 3175 w 158"/>
                <a:gd name="T81" fmla="*/ 52638 h 76"/>
                <a:gd name="T82" fmla="*/ 9525 w 158"/>
                <a:gd name="T83" fmla="*/ 35092 h 7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158" h="76">
                  <a:moveTo>
                    <a:pt x="6" y="20"/>
                  </a:moveTo>
                  <a:lnTo>
                    <a:pt x="16" y="8"/>
                  </a:lnTo>
                  <a:lnTo>
                    <a:pt x="28" y="8"/>
                  </a:lnTo>
                  <a:lnTo>
                    <a:pt x="32" y="12"/>
                  </a:lnTo>
                  <a:lnTo>
                    <a:pt x="50" y="10"/>
                  </a:lnTo>
                  <a:lnTo>
                    <a:pt x="52" y="4"/>
                  </a:lnTo>
                  <a:lnTo>
                    <a:pt x="60" y="0"/>
                  </a:lnTo>
                  <a:lnTo>
                    <a:pt x="72" y="2"/>
                  </a:lnTo>
                  <a:lnTo>
                    <a:pt x="74" y="10"/>
                  </a:lnTo>
                  <a:lnTo>
                    <a:pt x="134" y="8"/>
                  </a:lnTo>
                  <a:lnTo>
                    <a:pt x="140" y="14"/>
                  </a:lnTo>
                  <a:lnTo>
                    <a:pt x="148" y="16"/>
                  </a:lnTo>
                  <a:lnTo>
                    <a:pt x="158" y="20"/>
                  </a:lnTo>
                  <a:lnTo>
                    <a:pt x="152" y="24"/>
                  </a:lnTo>
                  <a:lnTo>
                    <a:pt x="138" y="32"/>
                  </a:lnTo>
                  <a:lnTo>
                    <a:pt x="126" y="36"/>
                  </a:lnTo>
                  <a:lnTo>
                    <a:pt x="122" y="44"/>
                  </a:lnTo>
                  <a:lnTo>
                    <a:pt x="102" y="44"/>
                  </a:lnTo>
                  <a:lnTo>
                    <a:pt x="98" y="54"/>
                  </a:lnTo>
                  <a:lnTo>
                    <a:pt x="82" y="58"/>
                  </a:lnTo>
                  <a:lnTo>
                    <a:pt x="82" y="52"/>
                  </a:lnTo>
                  <a:lnTo>
                    <a:pt x="68" y="52"/>
                  </a:lnTo>
                  <a:lnTo>
                    <a:pt x="66" y="58"/>
                  </a:lnTo>
                  <a:lnTo>
                    <a:pt x="58" y="62"/>
                  </a:lnTo>
                  <a:lnTo>
                    <a:pt x="54" y="66"/>
                  </a:lnTo>
                  <a:lnTo>
                    <a:pt x="52" y="76"/>
                  </a:lnTo>
                  <a:lnTo>
                    <a:pt x="32" y="76"/>
                  </a:lnTo>
                  <a:lnTo>
                    <a:pt x="18" y="74"/>
                  </a:lnTo>
                  <a:lnTo>
                    <a:pt x="6" y="74"/>
                  </a:lnTo>
                  <a:lnTo>
                    <a:pt x="4" y="66"/>
                  </a:lnTo>
                  <a:lnTo>
                    <a:pt x="2" y="60"/>
                  </a:lnTo>
                  <a:lnTo>
                    <a:pt x="4" y="56"/>
                  </a:lnTo>
                  <a:lnTo>
                    <a:pt x="8" y="60"/>
                  </a:lnTo>
                  <a:lnTo>
                    <a:pt x="20" y="60"/>
                  </a:lnTo>
                  <a:lnTo>
                    <a:pt x="30" y="56"/>
                  </a:lnTo>
                  <a:lnTo>
                    <a:pt x="38" y="48"/>
                  </a:lnTo>
                  <a:lnTo>
                    <a:pt x="30" y="40"/>
                  </a:lnTo>
                  <a:lnTo>
                    <a:pt x="20" y="34"/>
                  </a:lnTo>
                  <a:lnTo>
                    <a:pt x="8" y="38"/>
                  </a:lnTo>
                  <a:lnTo>
                    <a:pt x="0" y="34"/>
                  </a:lnTo>
                  <a:lnTo>
                    <a:pt x="2" y="30"/>
                  </a:lnTo>
                  <a:lnTo>
                    <a:pt x="6" y="20"/>
                  </a:lnTo>
                  <a:close/>
                </a:path>
              </a:pathLst>
            </a:custGeom>
            <a:solidFill>
              <a:srgbClr val="FFFFFF"/>
            </a:solidFill>
            <a:ln w="7938">
              <a:solidFill>
                <a:schemeClr val="tx1"/>
              </a:solidFill>
              <a:prstDash val="solid"/>
              <a:round/>
              <a:headEnd/>
              <a:tailEnd/>
            </a:ln>
          </p:spPr>
          <p:txBody>
            <a:bodyPr/>
            <a:lstStyle/>
            <a:p>
              <a:endParaRPr lang="en-GB"/>
            </a:p>
          </p:txBody>
        </p:sp>
        <p:sp>
          <p:nvSpPr>
            <p:cNvPr id="2193" name="Freeform 194"/>
            <p:cNvSpPr>
              <a:spLocks/>
            </p:cNvSpPr>
            <p:nvPr/>
          </p:nvSpPr>
          <p:spPr bwMode="auto">
            <a:xfrm>
              <a:off x="5462588" y="2743200"/>
              <a:ext cx="1016000" cy="522288"/>
            </a:xfrm>
            <a:custGeom>
              <a:avLst/>
              <a:gdLst>
                <a:gd name="T0" fmla="*/ 149225 w 640"/>
                <a:gd name="T1" fmla="*/ 455687 h 298"/>
                <a:gd name="T2" fmla="*/ 104775 w 640"/>
                <a:gd name="T3" fmla="*/ 410118 h 298"/>
                <a:gd name="T4" fmla="*/ 101600 w 640"/>
                <a:gd name="T5" fmla="*/ 385581 h 298"/>
                <a:gd name="T6" fmla="*/ 120650 w 640"/>
                <a:gd name="T7" fmla="*/ 368055 h 298"/>
                <a:gd name="T8" fmla="*/ 149225 w 640"/>
                <a:gd name="T9" fmla="*/ 364549 h 298"/>
                <a:gd name="T10" fmla="*/ 171450 w 640"/>
                <a:gd name="T11" fmla="*/ 343518 h 298"/>
                <a:gd name="T12" fmla="*/ 130175 w 640"/>
                <a:gd name="T13" fmla="*/ 308465 h 298"/>
                <a:gd name="T14" fmla="*/ 63500 w 640"/>
                <a:gd name="T15" fmla="*/ 329496 h 298"/>
                <a:gd name="T16" fmla="*/ 38100 w 640"/>
                <a:gd name="T17" fmla="*/ 276917 h 298"/>
                <a:gd name="T18" fmla="*/ 0 w 640"/>
                <a:gd name="T19" fmla="*/ 245370 h 298"/>
                <a:gd name="T20" fmla="*/ 28575 w 640"/>
                <a:gd name="T21" fmla="*/ 178769 h 298"/>
                <a:gd name="T22" fmla="*/ 53975 w 640"/>
                <a:gd name="T23" fmla="*/ 199801 h 298"/>
                <a:gd name="T24" fmla="*/ 95250 w 640"/>
                <a:gd name="T25" fmla="*/ 147222 h 298"/>
                <a:gd name="T26" fmla="*/ 177800 w 640"/>
                <a:gd name="T27" fmla="*/ 147222 h 298"/>
                <a:gd name="T28" fmla="*/ 238125 w 640"/>
                <a:gd name="T29" fmla="*/ 175264 h 298"/>
                <a:gd name="T30" fmla="*/ 301625 w 640"/>
                <a:gd name="T31" fmla="*/ 157738 h 298"/>
                <a:gd name="T32" fmla="*/ 358775 w 640"/>
                <a:gd name="T33" fmla="*/ 171759 h 298"/>
                <a:gd name="T34" fmla="*/ 361950 w 640"/>
                <a:gd name="T35" fmla="*/ 140211 h 298"/>
                <a:gd name="T36" fmla="*/ 349250 w 640"/>
                <a:gd name="T37" fmla="*/ 119180 h 298"/>
                <a:gd name="T38" fmla="*/ 361950 w 640"/>
                <a:gd name="T39" fmla="*/ 91137 h 298"/>
                <a:gd name="T40" fmla="*/ 374650 w 640"/>
                <a:gd name="T41" fmla="*/ 70106 h 298"/>
                <a:gd name="T42" fmla="*/ 403225 w 640"/>
                <a:gd name="T43" fmla="*/ 49074 h 298"/>
                <a:gd name="T44" fmla="*/ 501650 w 640"/>
                <a:gd name="T45" fmla="*/ 17526 h 298"/>
                <a:gd name="T46" fmla="*/ 577850 w 640"/>
                <a:gd name="T47" fmla="*/ 0 h 298"/>
                <a:gd name="T48" fmla="*/ 615950 w 640"/>
                <a:gd name="T49" fmla="*/ 28042 h 298"/>
                <a:gd name="T50" fmla="*/ 663575 w 640"/>
                <a:gd name="T51" fmla="*/ 49074 h 298"/>
                <a:gd name="T52" fmla="*/ 723900 w 640"/>
                <a:gd name="T53" fmla="*/ 49074 h 298"/>
                <a:gd name="T54" fmla="*/ 762000 w 640"/>
                <a:gd name="T55" fmla="*/ 56085 h 298"/>
                <a:gd name="T56" fmla="*/ 809625 w 640"/>
                <a:gd name="T57" fmla="*/ 105158 h 298"/>
                <a:gd name="T58" fmla="*/ 838200 w 640"/>
                <a:gd name="T59" fmla="*/ 161243 h 298"/>
                <a:gd name="T60" fmla="*/ 857250 w 640"/>
                <a:gd name="T61" fmla="*/ 147222 h 298"/>
                <a:gd name="T62" fmla="*/ 892175 w 640"/>
                <a:gd name="T63" fmla="*/ 168254 h 298"/>
                <a:gd name="T64" fmla="*/ 936625 w 640"/>
                <a:gd name="T65" fmla="*/ 161243 h 298"/>
                <a:gd name="T66" fmla="*/ 974725 w 640"/>
                <a:gd name="T67" fmla="*/ 203306 h 298"/>
                <a:gd name="T68" fmla="*/ 1016000 w 640"/>
                <a:gd name="T69" fmla="*/ 231349 h 298"/>
                <a:gd name="T70" fmla="*/ 993775 w 640"/>
                <a:gd name="T71" fmla="*/ 248875 h 298"/>
                <a:gd name="T72" fmla="*/ 987425 w 640"/>
                <a:gd name="T73" fmla="*/ 297949 h 298"/>
                <a:gd name="T74" fmla="*/ 946150 w 640"/>
                <a:gd name="T75" fmla="*/ 301454 h 298"/>
                <a:gd name="T76" fmla="*/ 904875 w 640"/>
                <a:gd name="T77" fmla="*/ 340012 h 298"/>
                <a:gd name="T78" fmla="*/ 869950 w 640"/>
                <a:gd name="T79" fmla="*/ 364549 h 298"/>
                <a:gd name="T80" fmla="*/ 854075 w 640"/>
                <a:gd name="T81" fmla="*/ 406613 h 298"/>
                <a:gd name="T82" fmla="*/ 850900 w 640"/>
                <a:gd name="T83" fmla="*/ 448676 h 298"/>
                <a:gd name="T84" fmla="*/ 835025 w 640"/>
                <a:gd name="T85" fmla="*/ 459192 h 298"/>
                <a:gd name="T86" fmla="*/ 812800 w 640"/>
                <a:gd name="T87" fmla="*/ 445171 h 298"/>
                <a:gd name="T88" fmla="*/ 714375 w 640"/>
                <a:gd name="T89" fmla="*/ 434655 h 298"/>
                <a:gd name="T90" fmla="*/ 682625 w 640"/>
                <a:gd name="T91" fmla="*/ 438160 h 298"/>
                <a:gd name="T92" fmla="*/ 650875 w 640"/>
                <a:gd name="T93" fmla="*/ 452181 h 298"/>
                <a:gd name="T94" fmla="*/ 625475 w 640"/>
                <a:gd name="T95" fmla="*/ 445171 h 298"/>
                <a:gd name="T96" fmla="*/ 596900 w 640"/>
                <a:gd name="T97" fmla="*/ 473213 h 298"/>
                <a:gd name="T98" fmla="*/ 555625 w 640"/>
                <a:gd name="T99" fmla="*/ 522287 h 298"/>
                <a:gd name="T100" fmla="*/ 542925 w 640"/>
                <a:gd name="T101" fmla="*/ 504761 h 298"/>
                <a:gd name="T102" fmla="*/ 508000 w 640"/>
                <a:gd name="T103" fmla="*/ 504761 h 298"/>
                <a:gd name="T104" fmla="*/ 488950 w 640"/>
                <a:gd name="T105" fmla="*/ 462697 h 298"/>
                <a:gd name="T106" fmla="*/ 460375 w 640"/>
                <a:gd name="T107" fmla="*/ 417129 h 298"/>
                <a:gd name="T108" fmla="*/ 387350 w 640"/>
                <a:gd name="T109" fmla="*/ 424139 h 298"/>
                <a:gd name="T110" fmla="*/ 323850 w 640"/>
                <a:gd name="T111" fmla="*/ 368055 h 298"/>
                <a:gd name="T112" fmla="*/ 266700 w 640"/>
                <a:gd name="T113" fmla="*/ 364549 h 298"/>
                <a:gd name="T114" fmla="*/ 238125 w 640"/>
                <a:gd name="T115" fmla="*/ 501255 h 298"/>
                <a:gd name="T116" fmla="*/ 209550 w 640"/>
                <a:gd name="T117" fmla="*/ 473213 h 298"/>
                <a:gd name="T118" fmla="*/ 180975 w 640"/>
                <a:gd name="T119" fmla="*/ 462697 h 29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40" h="298">
                  <a:moveTo>
                    <a:pt x="108" y="262"/>
                  </a:moveTo>
                  <a:lnTo>
                    <a:pt x="94" y="260"/>
                  </a:lnTo>
                  <a:lnTo>
                    <a:pt x="78" y="248"/>
                  </a:lnTo>
                  <a:lnTo>
                    <a:pt x="66" y="234"/>
                  </a:lnTo>
                  <a:lnTo>
                    <a:pt x="58" y="224"/>
                  </a:lnTo>
                  <a:lnTo>
                    <a:pt x="64" y="220"/>
                  </a:lnTo>
                  <a:lnTo>
                    <a:pt x="78" y="222"/>
                  </a:lnTo>
                  <a:lnTo>
                    <a:pt x="76" y="210"/>
                  </a:lnTo>
                  <a:lnTo>
                    <a:pt x="82" y="206"/>
                  </a:lnTo>
                  <a:lnTo>
                    <a:pt x="94" y="208"/>
                  </a:lnTo>
                  <a:lnTo>
                    <a:pt x="104" y="210"/>
                  </a:lnTo>
                  <a:lnTo>
                    <a:pt x="108" y="196"/>
                  </a:lnTo>
                  <a:lnTo>
                    <a:pt x="100" y="176"/>
                  </a:lnTo>
                  <a:lnTo>
                    <a:pt x="82" y="176"/>
                  </a:lnTo>
                  <a:lnTo>
                    <a:pt x="64" y="178"/>
                  </a:lnTo>
                  <a:lnTo>
                    <a:pt x="40" y="188"/>
                  </a:lnTo>
                  <a:lnTo>
                    <a:pt x="36" y="174"/>
                  </a:lnTo>
                  <a:lnTo>
                    <a:pt x="24" y="158"/>
                  </a:lnTo>
                  <a:lnTo>
                    <a:pt x="10" y="154"/>
                  </a:lnTo>
                  <a:lnTo>
                    <a:pt x="0" y="140"/>
                  </a:lnTo>
                  <a:lnTo>
                    <a:pt x="6" y="116"/>
                  </a:lnTo>
                  <a:lnTo>
                    <a:pt x="18" y="102"/>
                  </a:lnTo>
                  <a:lnTo>
                    <a:pt x="26" y="118"/>
                  </a:lnTo>
                  <a:lnTo>
                    <a:pt x="34" y="114"/>
                  </a:lnTo>
                  <a:lnTo>
                    <a:pt x="36" y="102"/>
                  </a:lnTo>
                  <a:lnTo>
                    <a:pt x="60" y="84"/>
                  </a:lnTo>
                  <a:lnTo>
                    <a:pt x="76" y="78"/>
                  </a:lnTo>
                  <a:lnTo>
                    <a:pt x="112" y="84"/>
                  </a:lnTo>
                  <a:lnTo>
                    <a:pt x="136" y="98"/>
                  </a:lnTo>
                  <a:lnTo>
                    <a:pt x="150" y="100"/>
                  </a:lnTo>
                  <a:lnTo>
                    <a:pt x="172" y="90"/>
                  </a:lnTo>
                  <a:lnTo>
                    <a:pt x="190" y="90"/>
                  </a:lnTo>
                  <a:lnTo>
                    <a:pt x="200" y="100"/>
                  </a:lnTo>
                  <a:lnTo>
                    <a:pt x="226" y="98"/>
                  </a:lnTo>
                  <a:lnTo>
                    <a:pt x="238" y="88"/>
                  </a:lnTo>
                  <a:lnTo>
                    <a:pt x="228" y="80"/>
                  </a:lnTo>
                  <a:lnTo>
                    <a:pt x="214" y="76"/>
                  </a:lnTo>
                  <a:lnTo>
                    <a:pt x="220" y="68"/>
                  </a:lnTo>
                  <a:lnTo>
                    <a:pt x="226" y="62"/>
                  </a:lnTo>
                  <a:lnTo>
                    <a:pt x="228" y="52"/>
                  </a:lnTo>
                  <a:lnTo>
                    <a:pt x="240" y="48"/>
                  </a:lnTo>
                  <a:lnTo>
                    <a:pt x="236" y="40"/>
                  </a:lnTo>
                  <a:lnTo>
                    <a:pt x="232" y="30"/>
                  </a:lnTo>
                  <a:lnTo>
                    <a:pt x="254" y="28"/>
                  </a:lnTo>
                  <a:lnTo>
                    <a:pt x="280" y="20"/>
                  </a:lnTo>
                  <a:lnTo>
                    <a:pt x="316" y="10"/>
                  </a:lnTo>
                  <a:lnTo>
                    <a:pt x="346" y="4"/>
                  </a:lnTo>
                  <a:lnTo>
                    <a:pt x="364" y="0"/>
                  </a:lnTo>
                  <a:lnTo>
                    <a:pt x="384" y="2"/>
                  </a:lnTo>
                  <a:lnTo>
                    <a:pt x="388" y="16"/>
                  </a:lnTo>
                  <a:lnTo>
                    <a:pt x="398" y="22"/>
                  </a:lnTo>
                  <a:lnTo>
                    <a:pt x="418" y="28"/>
                  </a:lnTo>
                  <a:lnTo>
                    <a:pt x="438" y="38"/>
                  </a:lnTo>
                  <a:lnTo>
                    <a:pt x="456" y="28"/>
                  </a:lnTo>
                  <a:lnTo>
                    <a:pt x="478" y="22"/>
                  </a:lnTo>
                  <a:lnTo>
                    <a:pt x="480" y="32"/>
                  </a:lnTo>
                  <a:lnTo>
                    <a:pt x="498" y="44"/>
                  </a:lnTo>
                  <a:lnTo>
                    <a:pt x="510" y="60"/>
                  </a:lnTo>
                  <a:lnTo>
                    <a:pt x="524" y="84"/>
                  </a:lnTo>
                  <a:lnTo>
                    <a:pt x="528" y="92"/>
                  </a:lnTo>
                  <a:lnTo>
                    <a:pt x="536" y="92"/>
                  </a:lnTo>
                  <a:lnTo>
                    <a:pt x="540" y="84"/>
                  </a:lnTo>
                  <a:lnTo>
                    <a:pt x="550" y="90"/>
                  </a:lnTo>
                  <a:lnTo>
                    <a:pt x="562" y="96"/>
                  </a:lnTo>
                  <a:lnTo>
                    <a:pt x="572" y="94"/>
                  </a:lnTo>
                  <a:lnTo>
                    <a:pt x="590" y="92"/>
                  </a:lnTo>
                  <a:lnTo>
                    <a:pt x="600" y="106"/>
                  </a:lnTo>
                  <a:lnTo>
                    <a:pt x="614" y="116"/>
                  </a:lnTo>
                  <a:lnTo>
                    <a:pt x="636" y="118"/>
                  </a:lnTo>
                  <a:lnTo>
                    <a:pt x="640" y="132"/>
                  </a:lnTo>
                  <a:lnTo>
                    <a:pt x="638" y="142"/>
                  </a:lnTo>
                  <a:lnTo>
                    <a:pt x="626" y="142"/>
                  </a:lnTo>
                  <a:lnTo>
                    <a:pt x="622" y="156"/>
                  </a:lnTo>
                  <a:lnTo>
                    <a:pt x="622" y="170"/>
                  </a:lnTo>
                  <a:lnTo>
                    <a:pt x="612" y="172"/>
                  </a:lnTo>
                  <a:lnTo>
                    <a:pt x="596" y="172"/>
                  </a:lnTo>
                  <a:lnTo>
                    <a:pt x="580" y="170"/>
                  </a:lnTo>
                  <a:lnTo>
                    <a:pt x="570" y="194"/>
                  </a:lnTo>
                  <a:lnTo>
                    <a:pt x="566" y="208"/>
                  </a:lnTo>
                  <a:lnTo>
                    <a:pt x="548" y="208"/>
                  </a:lnTo>
                  <a:lnTo>
                    <a:pt x="536" y="214"/>
                  </a:lnTo>
                  <a:lnTo>
                    <a:pt x="538" y="232"/>
                  </a:lnTo>
                  <a:lnTo>
                    <a:pt x="544" y="248"/>
                  </a:lnTo>
                  <a:lnTo>
                    <a:pt x="536" y="256"/>
                  </a:lnTo>
                  <a:lnTo>
                    <a:pt x="536" y="266"/>
                  </a:lnTo>
                  <a:lnTo>
                    <a:pt x="526" y="262"/>
                  </a:lnTo>
                  <a:lnTo>
                    <a:pt x="518" y="260"/>
                  </a:lnTo>
                  <a:lnTo>
                    <a:pt x="512" y="254"/>
                  </a:lnTo>
                  <a:lnTo>
                    <a:pt x="452" y="256"/>
                  </a:lnTo>
                  <a:lnTo>
                    <a:pt x="450" y="248"/>
                  </a:lnTo>
                  <a:lnTo>
                    <a:pt x="438" y="246"/>
                  </a:lnTo>
                  <a:lnTo>
                    <a:pt x="430" y="250"/>
                  </a:lnTo>
                  <a:lnTo>
                    <a:pt x="428" y="256"/>
                  </a:lnTo>
                  <a:lnTo>
                    <a:pt x="410" y="258"/>
                  </a:lnTo>
                  <a:lnTo>
                    <a:pt x="406" y="254"/>
                  </a:lnTo>
                  <a:lnTo>
                    <a:pt x="394" y="254"/>
                  </a:lnTo>
                  <a:lnTo>
                    <a:pt x="384" y="266"/>
                  </a:lnTo>
                  <a:lnTo>
                    <a:pt x="376" y="270"/>
                  </a:lnTo>
                  <a:lnTo>
                    <a:pt x="352" y="288"/>
                  </a:lnTo>
                  <a:lnTo>
                    <a:pt x="350" y="298"/>
                  </a:lnTo>
                  <a:lnTo>
                    <a:pt x="342" y="298"/>
                  </a:lnTo>
                  <a:lnTo>
                    <a:pt x="342" y="288"/>
                  </a:lnTo>
                  <a:lnTo>
                    <a:pt x="338" y="286"/>
                  </a:lnTo>
                  <a:lnTo>
                    <a:pt x="320" y="288"/>
                  </a:lnTo>
                  <a:lnTo>
                    <a:pt x="318" y="272"/>
                  </a:lnTo>
                  <a:lnTo>
                    <a:pt x="308" y="264"/>
                  </a:lnTo>
                  <a:lnTo>
                    <a:pt x="308" y="256"/>
                  </a:lnTo>
                  <a:lnTo>
                    <a:pt x="290" y="238"/>
                  </a:lnTo>
                  <a:lnTo>
                    <a:pt x="282" y="240"/>
                  </a:lnTo>
                  <a:lnTo>
                    <a:pt x="244" y="242"/>
                  </a:lnTo>
                  <a:lnTo>
                    <a:pt x="230" y="224"/>
                  </a:lnTo>
                  <a:lnTo>
                    <a:pt x="204" y="210"/>
                  </a:lnTo>
                  <a:lnTo>
                    <a:pt x="196" y="204"/>
                  </a:lnTo>
                  <a:lnTo>
                    <a:pt x="168" y="208"/>
                  </a:lnTo>
                  <a:lnTo>
                    <a:pt x="150" y="212"/>
                  </a:lnTo>
                  <a:lnTo>
                    <a:pt x="150" y="286"/>
                  </a:lnTo>
                  <a:lnTo>
                    <a:pt x="140" y="284"/>
                  </a:lnTo>
                  <a:lnTo>
                    <a:pt x="132" y="270"/>
                  </a:lnTo>
                  <a:lnTo>
                    <a:pt x="120" y="262"/>
                  </a:lnTo>
                  <a:lnTo>
                    <a:pt x="114" y="264"/>
                  </a:lnTo>
                  <a:lnTo>
                    <a:pt x="108" y="262"/>
                  </a:lnTo>
                  <a:close/>
                </a:path>
              </a:pathLst>
            </a:custGeom>
            <a:solidFill>
              <a:srgbClr val="FFFFFF"/>
            </a:solidFill>
            <a:ln w="7938">
              <a:solidFill>
                <a:schemeClr val="tx1"/>
              </a:solidFill>
              <a:prstDash val="solid"/>
              <a:round/>
              <a:headEnd/>
              <a:tailEnd/>
            </a:ln>
          </p:spPr>
          <p:txBody>
            <a:bodyPr/>
            <a:lstStyle/>
            <a:p>
              <a:endParaRPr lang="en-GB"/>
            </a:p>
          </p:txBody>
        </p:sp>
        <p:sp>
          <p:nvSpPr>
            <p:cNvPr id="2194" name="Freeform 195"/>
            <p:cNvSpPr>
              <a:spLocks/>
            </p:cNvSpPr>
            <p:nvPr/>
          </p:nvSpPr>
          <p:spPr bwMode="auto">
            <a:xfrm>
              <a:off x="4979988" y="1685925"/>
              <a:ext cx="4095750" cy="1558925"/>
            </a:xfrm>
            <a:custGeom>
              <a:avLst/>
              <a:gdLst>
                <a:gd name="T0" fmla="*/ 533400 w 2580"/>
                <a:gd name="T1" fmla="*/ 1537906 h 890"/>
                <a:gd name="T2" fmla="*/ 403225 w 2580"/>
                <a:gd name="T3" fmla="*/ 1502874 h 890"/>
                <a:gd name="T4" fmla="*/ 276225 w 2580"/>
                <a:gd name="T5" fmla="*/ 1394274 h 890"/>
                <a:gd name="T6" fmla="*/ 260350 w 2580"/>
                <a:gd name="T7" fmla="*/ 1254146 h 890"/>
                <a:gd name="T8" fmla="*/ 114300 w 2580"/>
                <a:gd name="T9" fmla="*/ 1180579 h 890"/>
                <a:gd name="T10" fmla="*/ 22225 w 2580"/>
                <a:gd name="T11" fmla="*/ 1022935 h 890"/>
                <a:gd name="T12" fmla="*/ 34925 w 2580"/>
                <a:gd name="T13" fmla="*/ 851278 h 890"/>
                <a:gd name="T14" fmla="*/ 53975 w 2580"/>
                <a:gd name="T15" fmla="*/ 588538 h 890"/>
                <a:gd name="T16" fmla="*/ 127000 w 2580"/>
                <a:gd name="T17" fmla="*/ 427391 h 890"/>
                <a:gd name="T18" fmla="*/ 273050 w 2580"/>
                <a:gd name="T19" fmla="*/ 609557 h 890"/>
                <a:gd name="T20" fmla="*/ 193675 w 2580"/>
                <a:gd name="T21" fmla="*/ 676118 h 890"/>
                <a:gd name="T22" fmla="*/ 285750 w 2580"/>
                <a:gd name="T23" fmla="*/ 665608 h 890"/>
                <a:gd name="T24" fmla="*/ 415925 w 2580"/>
                <a:gd name="T25" fmla="*/ 542996 h 890"/>
                <a:gd name="T26" fmla="*/ 504825 w 2580"/>
                <a:gd name="T27" fmla="*/ 571022 h 890"/>
                <a:gd name="T28" fmla="*/ 755650 w 2580"/>
                <a:gd name="T29" fmla="*/ 486945 h 890"/>
                <a:gd name="T30" fmla="*/ 790575 w 2580"/>
                <a:gd name="T31" fmla="*/ 395862 h 890"/>
                <a:gd name="T32" fmla="*/ 993775 w 2580"/>
                <a:gd name="T33" fmla="*/ 430894 h 890"/>
                <a:gd name="T34" fmla="*/ 1136650 w 2580"/>
                <a:gd name="T35" fmla="*/ 318791 h 890"/>
                <a:gd name="T36" fmla="*/ 1057275 w 2580"/>
                <a:gd name="T37" fmla="*/ 567519 h 890"/>
                <a:gd name="T38" fmla="*/ 1235075 w 2580"/>
                <a:gd name="T39" fmla="*/ 472932 h 890"/>
                <a:gd name="T40" fmla="*/ 1165225 w 2580"/>
                <a:gd name="T41" fmla="*/ 357327 h 890"/>
                <a:gd name="T42" fmla="*/ 1238250 w 2580"/>
                <a:gd name="T43" fmla="*/ 357327 h 890"/>
                <a:gd name="T44" fmla="*/ 1266825 w 2580"/>
                <a:gd name="T45" fmla="*/ 283759 h 890"/>
                <a:gd name="T46" fmla="*/ 1501775 w 2580"/>
                <a:gd name="T47" fmla="*/ 210192 h 890"/>
                <a:gd name="T48" fmla="*/ 1952625 w 2580"/>
                <a:gd name="T49" fmla="*/ 3503 h 890"/>
                <a:gd name="T50" fmla="*/ 2105025 w 2580"/>
                <a:gd name="T51" fmla="*/ 178663 h 890"/>
                <a:gd name="T52" fmla="*/ 2120900 w 2580"/>
                <a:gd name="T53" fmla="*/ 213695 h 890"/>
                <a:gd name="T54" fmla="*/ 2482850 w 2580"/>
                <a:gd name="T55" fmla="*/ 241721 h 890"/>
                <a:gd name="T56" fmla="*/ 2730500 w 2580"/>
                <a:gd name="T57" fmla="*/ 332804 h 890"/>
                <a:gd name="T58" fmla="*/ 3057525 w 2580"/>
                <a:gd name="T59" fmla="*/ 301275 h 890"/>
                <a:gd name="T60" fmla="*/ 3346450 w 2580"/>
                <a:gd name="T61" fmla="*/ 430894 h 890"/>
                <a:gd name="T62" fmla="*/ 3609975 w 2580"/>
                <a:gd name="T63" fmla="*/ 476436 h 890"/>
                <a:gd name="T64" fmla="*/ 3876675 w 2580"/>
                <a:gd name="T65" fmla="*/ 483442 h 890"/>
                <a:gd name="T66" fmla="*/ 4076700 w 2580"/>
                <a:gd name="T67" fmla="*/ 581532 h 890"/>
                <a:gd name="T68" fmla="*/ 3883025 w 2580"/>
                <a:gd name="T69" fmla="*/ 630576 h 890"/>
                <a:gd name="T70" fmla="*/ 3759200 w 2580"/>
                <a:gd name="T71" fmla="*/ 665608 h 890"/>
                <a:gd name="T72" fmla="*/ 3660775 w 2580"/>
                <a:gd name="T73" fmla="*/ 812743 h 890"/>
                <a:gd name="T74" fmla="*/ 3390900 w 2580"/>
                <a:gd name="T75" fmla="*/ 935355 h 890"/>
                <a:gd name="T76" fmla="*/ 3340100 w 2580"/>
                <a:gd name="T77" fmla="*/ 1110515 h 890"/>
                <a:gd name="T78" fmla="*/ 3228975 w 2580"/>
                <a:gd name="T79" fmla="*/ 1019432 h 890"/>
                <a:gd name="T80" fmla="*/ 3438525 w 2580"/>
                <a:gd name="T81" fmla="*/ 753188 h 890"/>
                <a:gd name="T82" fmla="*/ 3267075 w 2580"/>
                <a:gd name="T83" fmla="*/ 798730 h 890"/>
                <a:gd name="T84" fmla="*/ 3121025 w 2580"/>
                <a:gd name="T85" fmla="*/ 882807 h 890"/>
                <a:gd name="T86" fmla="*/ 2752725 w 2580"/>
                <a:gd name="T87" fmla="*/ 1085993 h 890"/>
                <a:gd name="T88" fmla="*/ 2847975 w 2580"/>
                <a:gd name="T89" fmla="*/ 1275166 h 890"/>
                <a:gd name="T90" fmla="*/ 2635250 w 2580"/>
                <a:gd name="T91" fmla="*/ 1418797 h 890"/>
                <a:gd name="T92" fmla="*/ 2644775 w 2580"/>
                <a:gd name="T93" fmla="*/ 1338223 h 890"/>
                <a:gd name="T94" fmla="*/ 2336800 w 2580"/>
                <a:gd name="T95" fmla="*/ 1142044 h 890"/>
                <a:gd name="T96" fmla="*/ 2251075 w 2580"/>
                <a:gd name="T97" fmla="*/ 1257650 h 890"/>
                <a:gd name="T98" fmla="*/ 2025650 w 2580"/>
                <a:gd name="T99" fmla="*/ 1257650 h 890"/>
                <a:gd name="T100" fmla="*/ 1797050 w 2580"/>
                <a:gd name="T101" fmla="*/ 1180579 h 890"/>
                <a:gd name="T102" fmla="*/ 1625600 w 2580"/>
                <a:gd name="T103" fmla="*/ 1226121 h 890"/>
                <a:gd name="T104" fmla="*/ 1419225 w 2580"/>
                <a:gd name="T105" fmla="*/ 1219114 h 890"/>
                <a:gd name="T106" fmla="*/ 1206500 w 2580"/>
                <a:gd name="T107" fmla="*/ 1107012 h 890"/>
                <a:gd name="T108" fmla="*/ 850900 w 2580"/>
                <a:gd name="T109" fmla="*/ 1110515 h 890"/>
                <a:gd name="T110" fmla="*/ 841375 w 2580"/>
                <a:gd name="T111" fmla="*/ 1229624 h 890"/>
                <a:gd name="T112" fmla="*/ 539750 w 2580"/>
                <a:gd name="T113" fmla="*/ 1236630 h 890"/>
                <a:gd name="T114" fmla="*/ 546100 w 2580"/>
                <a:gd name="T115" fmla="*/ 1387268 h 89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580" h="890">
                  <a:moveTo>
                    <a:pt x="344" y="792"/>
                  </a:moveTo>
                  <a:lnTo>
                    <a:pt x="328" y="804"/>
                  </a:lnTo>
                  <a:lnTo>
                    <a:pt x="318" y="810"/>
                  </a:lnTo>
                  <a:lnTo>
                    <a:pt x="314" y="818"/>
                  </a:lnTo>
                  <a:lnTo>
                    <a:pt x="306" y="828"/>
                  </a:lnTo>
                  <a:lnTo>
                    <a:pt x="314" y="834"/>
                  </a:lnTo>
                  <a:lnTo>
                    <a:pt x="320" y="844"/>
                  </a:lnTo>
                  <a:lnTo>
                    <a:pt x="322" y="862"/>
                  </a:lnTo>
                  <a:lnTo>
                    <a:pt x="336" y="878"/>
                  </a:lnTo>
                  <a:lnTo>
                    <a:pt x="326" y="888"/>
                  </a:lnTo>
                  <a:lnTo>
                    <a:pt x="322" y="890"/>
                  </a:lnTo>
                  <a:lnTo>
                    <a:pt x="306" y="878"/>
                  </a:lnTo>
                  <a:lnTo>
                    <a:pt x="300" y="876"/>
                  </a:lnTo>
                  <a:lnTo>
                    <a:pt x="290" y="866"/>
                  </a:lnTo>
                  <a:lnTo>
                    <a:pt x="280" y="860"/>
                  </a:lnTo>
                  <a:lnTo>
                    <a:pt x="270" y="862"/>
                  </a:lnTo>
                  <a:lnTo>
                    <a:pt x="264" y="862"/>
                  </a:lnTo>
                  <a:lnTo>
                    <a:pt x="254" y="858"/>
                  </a:lnTo>
                  <a:lnTo>
                    <a:pt x="240" y="850"/>
                  </a:lnTo>
                  <a:lnTo>
                    <a:pt x="232" y="850"/>
                  </a:lnTo>
                  <a:lnTo>
                    <a:pt x="222" y="852"/>
                  </a:lnTo>
                  <a:lnTo>
                    <a:pt x="210" y="844"/>
                  </a:lnTo>
                  <a:lnTo>
                    <a:pt x="198" y="846"/>
                  </a:lnTo>
                  <a:lnTo>
                    <a:pt x="172" y="828"/>
                  </a:lnTo>
                  <a:lnTo>
                    <a:pt x="158" y="822"/>
                  </a:lnTo>
                  <a:lnTo>
                    <a:pt x="162" y="808"/>
                  </a:lnTo>
                  <a:lnTo>
                    <a:pt x="174" y="796"/>
                  </a:lnTo>
                  <a:lnTo>
                    <a:pt x="172" y="786"/>
                  </a:lnTo>
                  <a:lnTo>
                    <a:pt x="188" y="776"/>
                  </a:lnTo>
                  <a:lnTo>
                    <a:pt x="170" y="774"/>
                  </a:lnTo>
                  <a:lnTo>
                    <a:pt x="172" y="766"/>
                  </a:lnTo>
                  <a:lnTo>
                    <a:pt x="182" y="762"/>
                  </a:lnTo>
                  <a:lnTo>
                    <a:pt x="198" y="758"/>
                  </a:lnTo>
                  <a:lnTo>
                    <a:pt x="200" y="726"/>
                  </a:lnTo>
                  <a:lnTo>
                    <a:pt x="184" y="716"/>
                  </a:lnTo>
                  <a:lnTo>
                    <a:pt x="164" y="716"/>
                  </a:lnTo>
                  <a:lnTo>
                    <a:pt x="162" y="710"/>
                  </a:lnTo>
                  <a:lnTo>
                    <a:pt x="130" y="708"/>
                  </a:lnTo>
                  <a:lnTo>
                    <a:pt x="126" y="694"/>
                  </a:lnTo>
                  <a:lnTo>
                    <a:pt x="108" y="690"/>
                  </a:lnTo>
                  <a:lnTo>
                    <a:pt x="110" y="678"/>
                  </a:lnTo>
                  <a:lnTo>
                    <a:pt x="106" y="668"/>
                  </a:lnTo>
                  <a:lnTo>
                    <a:pt x="82" y="668"/>
                  </a:lnTo>
                  <a:lnTo>
                    <a:pt x="78" y="672"/>
                  </a:lnTo>
                  <a:lnTo>
                    <a:pt x="72" y="674"/>
                  </a:lnTo>
                  <a:lnTo>
                    <a:pt x="64" y="670"/>
                  </a:lnTo>
                  <a:lnTo>
                    <a:pt x="64" y="650"/>
                  </a:lnTo>
                  <a:lnTo>
                    <a:pt x="82" y="650"/>
                  </a:lnTo>
                  <a:lnTo>
                    <a:pt x="84" y="648"/>
                  </a:lnTo>
                  <a:lnTo>
                    <a:pt x="56" y="618"/>
                  </a:lnTo>
                  <a:lnTo>
                    <a:pt x="52" y="596"/>
                  </a:lnTo>
                  <a:lnTo>
                    <a:pt x="32" y="594"/>
                  </a:lnTo>
                  <a:lnTo>
                    <a:pt x="32" y="588"/>
                  </a:lnTo>
                  <a:lnTo>
                    <a:pt x="14" y="584"/>
                  </a:lnTo>
                  <a:lnTo>
                    <a:pt x="10" y="578"/>
                  </a:lnTo>
                  <a:lnTo>
                    <a:pt x="6" y="562"/>
                  </a:lnTo>
                  <a:lnTo>
                    <a:pt x="0" y="550"/>
                  </a:lnTo>
                  <a:lnTo>
                    <a:pt x="2" y="538"/>
                  </a:lnTo>
                  <a:lnTo>
                    <a:pt x="2" y="522"/>
                  </a:lnTo>
                  <a:lnTo>
                    <a:pt x="8" y="510"/>
                  </a:lnTo>
                  <a:lnTo>
                    <a:pt x="26" y="496"/>
                  </a:lnTo>
                  <a:lnTo>
                    <a:pt x="40" y="494"/>
                  </a:lnTo>
                  <a:lnTo>
                    <a:pt x="22" y="486"/>
                  </a:lnTo>
                  <a:lnTo>
                    <a:pt x="12" y="474"/>
                  </a:lnTo>
                  <a:lnTo>
                    <a:pt x="56" y="438"/>
                  </a:lnTo>
                  <a:lnTo>
                    <a:pt x="64" y="424"/>
                  </a:lnTo>
                  <a:lnTo>
                    <a:pt x="40" y="406"/>
                  </a:lnTo>
                  <a:lnTo>
                    <a:pt x="50" y="396"/>
                  </a:lnTo>
                  <a:lnTo>
                    <a:pt x="42" y="382"/>
                  </a:lnTo>
                  <a:lnTo>
                    <a:pt x="32" y="372"/>
                  </a:lnTo>
                  <a:lnTo>
                    <a:pt x="40" y="352"/>
                  </a:lnTo>
                  <a:lnTo>
                    <a:pt x="34" y="336"/>
                  </a:lnTo>
                  <a:lnTo>
                    <a:pt x="24" y="318"/>
                  </a:lnTo>
                  <a:lnTo>
                    <a:pt x="40" y="302"/>
                  </a:lnTo>
                  <a:lnTo>
                    <a:pt x="16" y="288"/>
                  </a:lnTo>
                  <a:lnTo>
                    <a:pt x="20" y="266"/>
                  </a:lnTo>
                  <a:lnTo>
                    <a:pt x="30" y="256"/>
                  </a:lnTo>
                  <a:lnTo>
                    <a:pt x="40" y="254"/>
                  </a:lnTo>
                  <a:lnTo>
                    <a:pt x="40" y="248"/>
                  </a:lnTo>
                  <a:lnTo>
                    <a:pt x="62" y="244"/>
                  </a:lnTo>
                  <a:lnTo>
                    <a:pt x="80" y="244"/>
                  </a:lnTo>
                  <a:lnTo>
                    <a:pt x="86" y="254"/>
                  </a:lnTo>
                  <a:lnTo>
                    <a:pt x="96" y="258"/>
                  </a:lnTo>
                  <a:lnTo>
                    <a:pt x="134" y="260"/>
                  </a:lnTo>
                  <a:lnTo>
                    <a:pt x="162" y="274"/>
                  </a:lnTo>
                  <a:lnTo>
                    <a:pt x="188" y="290"/>
                  </a:lnTo>
                  <a:lnTo>
                    <a:pt x="218" y="306"/>
                  </a:lnTo>
                  <a:lnTo>
                    <a:pt x="220" y="324"/>
                  </a:lnTo>
                  <a:lnTo>
                    <a:pt x="202" y="340"/>
                  </a:lnTo>
                  <a:lnTo>
                    <a:pt x="172" y="348"/>
                  </a:lnTo>
                  <a:lnTo>
                    <a:pt x="146" y="338"/>
                  </a:lnTo>
                  <a:lnTo>
                    <a:pt x="116" y="332"/>
                  </a:lnTo>
                  <a:lnTo>
                    <a:pt x="94" y="324"/>
                  </a:lnTo>
                  <a:lnTo>
                    <a:pt x="76" y="316"/>
                  </a:lnTo>
                  <a:lnTo>
                    <a:pt x="90" y="334"/>
                  </a:lnTo>
                  <a:lnTo>
                    <a:pt x="106" y="342"/>
                  </a:lnTo>
                  <a:lnTo>
                    <a:pt x="114" y="348"/>
                  </a:lnTo>
                  <a:lnTo>
                    <a:pt x="116" y="360"/>
                  </a:lnTo>
                  <a:lnTo>
                    <a:pt x="122" y="386"/>
                  </a:lnTo>
                  <a:lnTo>
                    <a:pt x="132" y="388"/>
                  </a:lnTo>
                  <a:lnTo>
                    <a:pt x="148" y="402"/>
                  </a:lnTo>
                  <a:lnTo>
                    <a:pt x="168" y="402"/>
                  </a:lnTo>
                  <a:lnTo>
                    <a:pt x="170" y="392"/>
                  </a:lnTo>
                  <a:lnTo>
                    <a:pt x="158" y="388"/>
                  </a:lnTo>
                  <a:lnTo>
                    <a:pt x="148" y="376"/>
                  </a:lnTo>
                  <a:lnTo>
                    <a:pt x="156" y="366"/>
                  </a:lnTo>
                  <a:lnTo>
                    <a:pt x="168" y="376"/>
                  </a:lnTo>
                  <a:lnTo>
                    <a:pt x="180" y="380"/>
                  </a:lnTo>
                  <a:lnTo>
                    <a:pt x="206" y="386"/>
                  </a:lnTo>
                  <a:lnTo>
                    <a:pt x="206" y="376"/>
                  </a:lnTo>
                  <a:lnTo>
                    <a:pt x="196" y="364"/>
                  </a:lnTo>
                  <a:lnTo>
                    <a:pt x="208" y="352"/>
                  </a:lnTo>
                  <a:lnTo>
                    <a:pt x="226" y="342"/>
                  </a:lnTo>
                  <a:lnTo>
                    <a:pt x="236" y="334"/>
                  </a:lnTo>
                  <a:lnTo>
                    <a:pt x="264" y="342"/>
                  </a:lnTo>
                  <a:lnTo>
                    <a:pt x="270" y="318"/>
                  </a:lnTo>
                  <a:lnTo>
                    <a:pt x="262" y="310"/>
                  </a:lnTo>
                  <a:lnTo>
                    <a:pt x="266" y="288"/>
                  </a:lnTo>
                  <a:lnTo>
                    <a:pt x="258" y="280"/>
                  </a:lnTo>
                  <a:lnTo>
                    <a:pt x="292" y="278"/>
                  </a:lnTo>
                  <a:lnTo>
                    <a:pt x="304" y="292"/>
                  </a:lnTo>
                  <a:lnTo>
                    <a:pt x="304" y="300"/>
                  </a:lnTo>
                  <a:lnTo>
                    <a:pt x="288" y="300"/>
                  </a:lnTo>
                  <a:lnTo>
                    <a:pt x="278" y="310"/>
                  </a:lnTo>
                  <a:lnTo>
                    <a:pt x="294" y="324"/>
                  </a:lnTo>
                  <a:lnTo>
                    <a:pt x="318" y="326"/>
                  </a:lnTo>
                  <a:lnTo>
                    <a:pt x="328" y="302"/>
                  </a:lnTo>
                  <a:lnTo>
                    <a:pt x="386" y="280"/>
                  </a:lnTo>
                  <a:lnTo>
                    <a:pt x="396" y="282"/>
                  </a:lnTo>
                  <a:lnTo>
                    <a:pt x="408" y="270"/>
                  </a:lnTo>
                  <a:lnTo>
                    <a:pt x="420" y="266"/>
                  </a:lnTo>
                  <a:lnTo>
                    <a:pt x="416" y="284"/>
                  </a:lnTo>
                  <a:lnTo>
                    <a:pt x="436" y="284"/>
                  </a:lnTo>
                  <a:lnTo>
                    <a:pt x="440" y="276"/>
                  </a:lnTo>
                  <a:lnTo>
                    <a:pt x="476" y="278"/>
                  </a:lnTo>
                  <a:lnTo>
                    <a:pt x="500" y="264"/>
                  </a:lnTo>
                  <a:lnTo>
                    <a:pt x="504" y="274"/>
                  </a:lnTo>
                  <a:lnTo>
                    <a:pt x="502" y="282"/>
                  </a:lnTo>
                  <a:lnTo>
                    <a:pt x="512" y="282"/>
                  </a:lnTo>
                  <a:lnTo>
                    <a:pt x="516" y="274"/>
                  </a:lnTo>
                  <a:lnTo>
                    <a:pt x="532" y="264"/>
                  </a:lnTo>
                  <a:lnTo>
                    <a:pt x="520" y="248"/>
                  </a:lnTo>
                  <a:lnTo>
                    <a:pt x="498" y="240"/>
                  </a:lnTo>
                  <a:lnTo>
                    <a:pt x="498" y="226"/>
                  </a:lnTo>
                  <a:lnTo>
                    <a:pt x="506" y="224"/>
                  </a:lnTo>
                  <a:lnTo>
                    <a:pt x="526" y="242"/>
                  </a:lnTo>
                  <a:lnTo>
                    <a:pt x="558" y="244"/>
                  </a:lnTo>
                  <a:lnTo>
                    <a:pt x="592" y="256"/>
                  </a:lnTo>
                  <a:lnTo>
                    <a:pt x="620" y="268"/>
                  </a:lnTo>
                  <a:lnTo>
                    <a:pt x="650" y="284"/>
                  </a:lnTo>
                  <a:lnTo>
                    <a:pt x="658" y="270"/>
                  </a:lnTo>
                  <a:lnTo>
                    <a:pt x="644" y="256"/>
                  </a:lnTo>
                  <a:lnTo>
                    <a:pt x="626" y="246"/>
                  </a:lnTo>
                  <a:lnTo>
                    <a:pt x="626" y="236"/>
                  </a:lnTo>
                  <a:lnTo>
                    <a:pt x="634" y="216"/>
                  </a:lnTo>
                  <a:lnTo>
                    <a:pt x="624" y="210"/>
                  </a:lnTo>
                  <a:lnTo>
                    <a:pt x="626" y="204"/>
                  </a:lnTo>
                  <a:lnTo>
                    <a:pt x="650" y="186"/>
                  </a:lnTo>
                  <a:lnTo>
                    <a:pt x="666" y="154"/>
                  </a:lnTo>
                  <a:lnTo>
                    <a:pt x="716" y="158"/>
                  </a:lnTo>
                  <a:lnTo>
                    <a:pt x="720" y="164"/>
                  </a:lnTo>
                  <a:lnTo>
                    <a:pt x="716" y="182"/>
                  </a:lnTo>
                  <a:lnTo>
                    <a:pt x="706" y="198"/>
                  </a:lnTo>
                  <a:lnTo>
                    <a:pt x="716" y="206"/>
                  </a:lnTo>
                  <a:lnTo>
                    <a:pt x="720" y="224"/>
                  </a:lnTo>
                  <a:lnTo>
                    <a:pt x="716" y="268"/>
                  </a:lnTo>
                  <a:lnTo>
                    <a:pt x="732" y="280"/>
                  </a:lnTo>
                  <a:lnTo>
                    <a:pt x="724" y="298"/>
                  </a:lnTo>
                  <a:lnTo>
                    <a:pt x="696" y="322"/>
                  </a:lnTo>
                  <a:lnTo>
                    <a:pt x="682" y="328"/>
                  </a:lnTo>
                  <a:lnTo>
                    <a:pt x="666" y="324"/>
                  </a:lnTo>
                  <a:lnTo>
                    <a:pt x="658" y="328"/>
                  </a:lnTo>
                  <a:lnTo>
                    <a:pt x="670" y="336"/>
                  </a:lnTo>
                  <a:lnTo>
                    <a:pt x="688" y="340"/>
                  </a:lnTo>
                  <a:lnTo>
                    <a:pt x="706" y="342"/>
                  </a:lnTo>
                  <a:lnTo>
                    <a:pt x="726" y="326"/>
                  </a:lnTo>
                  <a:lnTo>
                    <a:pt x="754" y="298"/>
                  </a:lnTo>
                  <a:lnTo>
                    <a:pt x="746" y="282"/>
                  </a:lnTo>
                  <a:lnTo>
                    <a:pt x="756" y="266"/>
                  </a:lnTo>
                  <a:lnTo>
                    <a:pt x="778" y="270"/>
                  </a:lnTo>
                  <a:lnTo>
                    <a:pt x="788" y="280"/>
                  </a:lnTo>
                  <a:lnTo>
                    <a:pt x="792" y="296"/>
                  </a:lnTo>
                  <a:lnTo>
                    <a:pt x="806" y="284"/>
                  </a:lnTo>
                  <a:lnTo>
                    <a:pt x="798" y="268"/>
                  </a:lnTo>
                  <a:lnTo>
                    <a:pt x="778" y="262"/>
                  </a:lnTo>
                  <a:lnTo>
                    <a:pt x="736" y="260"/>
                  </a:lnTo>
                  <a:lnTo>
                    <a:pt x="736" y="240"/>
                  </a:lnTo>
                  <a:lnTo>
                    <a:pt x="744" y="220"/>
                  </a:lnTo>
                  <a:lnTo>
                    <a:pt x="734" y="204"/>
                  </a:lnTo>
                  <a:lnTo>
                    <a:pt x="728" y="192"/>
                  </a:lnTo>
                  <a:lnTo>
                    <a:pt x="740" y="180"/>
                  </a:lnTo>
                  <a:lnTo>
                    <a:pt x="754" y="174"/>
                  </a:lnTo>
                  <a:lnTo>
                    <a:pt x="756" y="158"/>
                  </a:lnTo>
                  <a:lnTo>
                    <a:pt x="764" y="158"/>
                  </a:lnTo>
                  <a:lnTo>
                    <a:pt x="766" y="176"/>
                  </a:lnTo>
                  <a:lnTo>
                    <a:pt x="760" y="190"/>
                  </a:lnTo>
                  <a:lnTo>
                    <a:pt x="764" y="200"/>
                  </a:lnTo>
                  <a:lnTo>
                    <a:pt x="780" y="204"/>
                  </a:lnTo>
                  <a:lnTo>
                    <a:pt x="804" y="210"/>
                  </a:lnTo>
                  <a:lnTo>
                    <a:pt x="816" y="210"/>
                  </a:lnTo>
                  <a:lnTo>
                    <a:pt x="802" y="200"/>
                  </a:lnTo>
                  <a:lnTo>
                    <a:pt x="782" y="194"/>
                  </a:lnTo>
                  <a:lnTo>
                    <a:pt x="774" y="182"/>
                  </a:lnTo>
                  <a:lnTo>
                    <a:pt x="786" y="178"/>
                  </a:lnTo>
                  <a:lnTo>
                    <a:pt x="806" y="182"/>
                  </a:lnTo>
                  <a:lnTo>
                    <a:pt x="792" y="166"/>
                  </a:lnTo>
                  <a:lnTo>
                    <a:pt x="798" y="162"/>
                  </a:lnTo>
                  <a:lnTo>
                    <a:pt x="832" y="172"/>
                  </a:lnTo>
                  <a:lnTo>
                    <a:pt x="852" y="188"/>
                  </a:lnTo>
                  <a:lnTo>
                    <a:pt x="880" y="188"/>
                  </a:lnTo>
                  <a:lnTo>
                    <a:pt x="866" y="174"/>
                  </a:lnTo>
                  <a:lnTo>
                    <a:pt x="848" y="160"/>
                  </a:lnTo>
                  <a:lnTo>
                    <a:pt x="842" y="138"/>
                  </a:lnTo>
                  <a:lnTo>
                    <a:pt x="854" y="130"/>
                  </a:lnTo>
                  <a:lnTo>
                    <a:pt x="900" y="128"/>
                  </a:lnTo>
                  <a:lnTo>
                    <a:pt x="946" y="120"/>
                  </a:lnTo>
                  <a:lnTo>
                    <a:pt x="934" y="98"/>
                  </a:lnTo>
                  <a:lnTo>
                    <a:pt x="972" y="80"/>
                  </a:lnTo>
                  <a:lnTo>
                    <a:pt x="1056" y="52"/>
                  </a:lnTo>
                  <a:lnTo>
                    <a:pt x="1092" y="48"/>
                  </a:lnTo>
                  <a:lnTo>
                    <a:pt x="1126" y="52"/>
                  </a:lnTo>
                  <a:lnTo>
                    <a:pt x="1176" y="36"/>
                  </a:lnTo>
                  <a:lnTo>
                    <a:pt x="1172" y="20"/>
                  </a:lnTo>
                  <a:lnTo>
                    <a:pt x="1196" y="0"/>
                  </a:lnTo>
                  <a:lnTo>
                    <a:pt x="1230" y="2"/>
                  </a:lnTo>
                  <a:lnTo>
                    <a:pt x="1248" y="8"/>
                  </a:lnTo>
                  <a:lnTo>
                    <a:pt x="1226" y="20"/>
                  </a:lnTo>
                  <a:lnTo>
                    <a:pt x="1268" y="22"/>
                  </a:lnTo>
                  <a:lnTo>
                    <a:pt x="1260" y="36"/>
                  </a:lnTo>
                  <a:lnTo>
                    <a:pt x="1336" y="34"/>
                  </a:lnTo>
                  <a:lnTo>
                    <a:pt x="1364" y="52"/>
                  </a:lnTo>
                  <a:lnTo>
                    <a:pt x="1368" y="64"/>
                  </a:lnTo>
                  <a:lnTo>
                    <a:pt x="1360" y="84"/>
                  </a:lnTo>
                  <a:lnTo>
                    <a:pt x="1326" y="102"/>
                  </a:lnTo>
                  <a:lnTo>
                    <a:pt x="1290" y="122"/>
                  </a:lnTo>
                  <a:lnTo>
                    <a:pt x="1240" y="150"/>
                  </a:lnTo>
                  <a:lnTo>
                    <a:pt x="1244" y="154"/>
                  </a:lnTo>
                  <a:lnTo>
                    <a:pt x="1266" y="146"/>
                  </a:lnTo>
                  <a:lnTo>
                    <a:pt x="1308" y="134"/>
                  </a:lnTo>
                  <a:lnTo>
                    <a:pt x="1306" y="126"/>
                  </a:lnTo>
                  <a:lnTo>
                    <a:pt x="1316" y="116"/>
                  </a:lnTo>
                  <a:lnTo>
                    <a:pt x="1332" y="112"/>
                  </a:lnTo>
                  <a:lnTo>
                    <a:pt x="1336" y="122"/>
                  </a:lnTo>
                  <a:lnTo>
                    <a:pt x="1348" y="126"/>
                  </a:lnTo>
                  <a:lnTo>
                    <a:pt x="1366" y="138"/>
                  </a:lnTo>
                  <a:lnTo>
                    <a:pt x="1376" y="132"/>
                  </a:lnTo>
                  <a:lnTo>
                    <a:pt x="1450" y="134"/>
                  </a:lnTo>
                  <a:lnTo>
                    <a:pt x="1450" y="144"/>
                  </a:lnTo>
                  <a:lnTo>
                    <a:pt x="1522" y="152"/>
                  </a:lnTo>
                  <a:lnTo>
                    <a:pt x="1530" y="126"/>
                  </a:lnTo>
                  <a:lnTo>
                    <a:pt x="1544" y="128"/>
                  </a:lnTo>
                  <a:lnTo>
                    <a:pt x="1564" y="138"/>
                  </a:lnTo>
                  <a:lnTo>
                    <a:pt x="1596" y="136"/>
                  </a:lnTo>
                  <a:lnTo>
                    <a:pt x="1614" y="156"/>
                  </a:lnTo>
                  <a:lnTo>
                    <a:pt x="1618" y="174"/>
                  </a:lnTo>
                  <a:lnTo>
                    <a:pt x="1606" y="182"/>
                  </a:lnTo>
                  <a:lnTo>
                    <a:pt x="1628" y="208"/>
                  </a:lnTo>
                  <a:lnTo>
                    <a:pt x="1650" y="214"/>
                  </a:lnTo>
                  <a:lnTo>
                    <a:pt x="1670" y="184"/>
                  </a:lnTo>
                  <a:lnTo>
                    <a:pt x="1696" y="198"/>
                  </a:lnTo>
                  <a:lnTo>
                    <a:pt x="1720" y="190"/>
                  </a:lnTo>
                  <a:lnTo>
                    <a:pt x="1746" y="200"/>
                  </a:lnTo>
                  <a:lnTo>
                    <a:pt x="1768" y="192"/>
                  </a:lnTo>
                  <a:lnTo>
                    <a:pt x="1784" y="184"/>
                  </a:lnTo>
                  <a:lnTo>
                    <a:pt x="1782" y="166"/>
                  </a:lnTo>
                  <a:lnTo>
                    <a:pt x="1804" y="158"/>
                  </a:lnTo>
                  <a:lnTo>
                    <a:pt x="1872" y="162"/>
                  </a:lnTo>
                  <a:lnTo>
                    <a:pt x="1884" y="172"/>
                  </a:lnTo>
                  <a:lnTo>
                    <a:pt x="1890" y="176"/>
                  </a:lnTo>
                  <a:lnTo>
                    <a:pt x="1926" y="172"/>
                  </a:lnTo>
                  <a:lnTo>
                    <a:pt x="1942" y="180"/>
                  </a:lnTo>
                  <a:lnTo>
                    <a:pt x="1934" y="190"/>
                  </a:lnTo>
                  <a:lnTo>
                    <a:pt x="1948" y="196"/>
                  </a:lnTo>
                  <a:lnTo>
                    <a:pt x="1978" y="208"/>
                  </a:lnTo>
                  <a:lnTo>
                    <a:pt x="2030" y="210"/>
                  </a:lnTo>
                  <a:lnTo>
                    <a:pt x="2084" y="212"/>
                  </a:lnTo>
                  <a:lnTo>
                    <a:pt x="2106" y="224"/>
                  </a:lnTo>
                  <a:lnTo>
                    <a:pt x="2104" y="238"/>
                  </a:lnTo>
                  <a:lnTo>
                    <a:pt x="2108" y="246"/>
                  </a:lnTo>
                  <a:lnTo>
                    <a:pt x="2126" y="252"/>
                  </a:lnTo>
                  <a:lnTo>
                    <a:pt x="2140" y="246"/>
                  </a:lnTo>
                  <a:lnTo>
                    <a:pt x="2206" y="250"/>
                  </a:lnTo>
                  <a:lnTo>
                    <a:pt x="2214" y="250"/>
                  </a:lnTo>
                  <a:lnTo>
                    <a:pt x="2230" y="242"/>
                  </a:lnTo>
                  <a:lnTo>
                    <a:pt x="2236" y="244"/>
                  </a:lnTo>
                  <a:lnTo>
                    <a:pt x="2236" y="256"/>
                  </a:lnTo>
                  <a:lnTo>
                    <a:pt x="2254" y="270"/>
                  </a:lnTo>
                  <a:lnTo>
                    <a:pt x="2274" y="272"/>
                  </a:lnTo>
                  <a:lnTo>
                    <a:pt x="2280" y="264"/>
                  </a:lnTo>
                  <a:lnTo>
                    <a:pt x="2274" y="252"/>
                  </a:lnTo>
                  <a:lnTo>
                    <a:pt x="2272" y="234"/>
                  </a:lnTo>
                  <a:lnTo>
                    <a:pt x="2284" y="232"/>
                  </a:lnTo>
                  <a:lnTo>
                    <a:pt x="2302" y="240"/>
                  </a:lnTo>
                  <a:lnTo>
                    <a:pt x="2334" y="240"/>
                  </a:lnTo>
                  <a:lnTo>
                    <a:pt x="2372" y="246"/>
                  </a:lnTo>
                  <a:lnTo>
                    <a:pt x="2416" y="262"/>
                  </a:lnTo>
                  <a:lnTo>
                    <a:pt x="2442" y="276"/>
                  </a:lnTo>
                  <a:lnTo>
                    <a:pt x="2488" y="296"/>
                  </a:lnTo>
                  <a:lnTo>
                    <a:pt x="2496" y="308"/>
                  </a:lnTo>
                  <a:lnTo>
                    <a:pt x="2502" y="320"/>
                  </a:lnTo>
                  <a:lnTo>
                    <a:pt x="2512" y="336"/>
                  </a:lnTo>
                  <a:lnTo>
                    <a:pt x="2520" y="332"/>
                  </a:lnTo>
                  <a:lnTo>
                    <a:pt x="2514" y="314"/>
                  </a:lnTo>
                  <a:lnTo>
                    <a:pt x="2530" y="316"/>
                  </a:lnTo>
                  <a:lnTo>
                    <a:pt x="2550" y="320"/>
                  </a:lnTo>
                  <a:lnTo>
                    <a:pt x="2568" y="332"/>
                  </a:lnTo>
                  <a:lnTo>
                    <a:pt x="2580" y="344"/>
                  </a:lnTo>
                  <a:lnTo>
                    <a:pt x="2568" y="356"/>
                  </a:lnTo>
                  <a:lnTo>
                    <a:pt x="2542" y="362"/>
                  </a:lnTo>
                  <a:lnTo>
                    <a:pt x="2538" y="376"/>
                  </a:lnTo>
                  <a:lnTo>
                    <a:pt x="2530" y="394"/>
                  </a:lnTo>
                  <a:lnTo>
                    <a:pt x="2502" y="380"/>
                  </a:lnTo>
                  <a:lnTo>
                    <a:pt x="2486" y="374"/>
                  </a:lnTo>
                  <a:lnTo>
                    <a:pt x="2488" y="358"/>
                  </a:lnTo>
                  <a:lnTo>
                    <a:pt x="2446" y="360"/>
                  </a:lnTo>
                  <a:lnTo>
                    <a:pt x="2440" y="340"/>
                  </a:lnTo>
                  <a:lnTo>
                    <a:pt x="2426" y="342"/>
                  </a:lnTo>
                  <a:lnTo>
                    <a:pt x="2424" y="356"/>
                  </a:lnTo>
                  <a:lnTo>
                    <a:pt x="2430" y="362"/>
                  </a:lnTo>
                  <a:lnTo>
                    <a:pt x="2412" y="378"/>
                  </a:lnTo>
                  <a:lnTo>
                    <a:pt x="2392" y="380"/>
                  </a:lnTo>
                  <a:lnTo>
                    <a:pt x="2378" y="378"/>
                  </a:lnTo>
                  <a:lnTo>
                    <a:pt x="2370" y="372"/>
                  </a:lnTo>
                  <a:lnTo>
                    <a:pt x="2368" y="380"/>
                  </a:lnTo>
                  <a:lnTo>
                    <a:pt x="2382" y="386"/>
                  </a:lnTo>
                  <a:lnTo>
                    <a:pt x="2396" y="394"/>
                  </a:lnTo>
                  <a:lnTo>
                    <a:pt x="2402" y="412"/>
                  </a:lnTo>
                  <a:lnTo>
                    <a:pt x="2414" y="430"/>
                  </a:lnTo>
                  <a:lnTo>
                    <a:pt x="2400" y="438"/>
                  </a:lnTo>
                  <a:lnTo>
                    <a:pt x="2374" y="428"/>
                  </a:lnTo>
                  <a:lnTo>
                    <a:pt x="2362" y="438"/>
                  </a:lnTo>
                  <a:lnTo>
                    <a:pt x="2326" y="454"/>
                  </a:lnTo>
                  <a:lnTo>
                    <a:pt x="2306" y="464"/>
                  </a:lnTo>
                  <a:lnTo>
                    <a:pt x="2266" y="496"/>
                  </a:lnTo>
                  <a:lnTo>
                    <a:pt x="2252" y="484"/>
                  </a:lnTo>
                  <a:lnTo>
                    <a:pt x="2222" y="484"/>
                  </a:lnTo>
                  <a:lnTo>
                    <a:pt x="2206" y="500"/>
                  </a:lnTo>
                  <a:lnTo>
                    <a:pt x="2202" y="484"/>
                  </a:lnTo>
                  <a:lnTo>
                    <a:pt x="2192" y="484"/>
                  </a:lnTo>
                  <a:lnTo>
                    <a:pt x="2188" y="496"/>
                  </a:lnTo>
                  <a:lnTo>
                    <a:pt x="2160" y="496"/>
                  </a:lnTo>
                  <a:lnTo>
                    <a:pt x="2136" y="534"/>
                  </a:lnTo>
                  <a:lnTo>
                    <a:pt x="2136" y="546"/>
                  </a:lnTo>
                  <a:lnTo>
                    <a:pt x="2152" y="546"/>
                  </a:lnTo>
                  <a:lnTo>
                    <a:pt x="2148" y="564"/>
                  </a:lnTo>
                  <a:lnTo>
                    <a:pt x="2154" y="580"/>
                  </a:lnTo>
                  <a:lnTo>
                    <a:pt x="2136" y="586"/>
                  </a:lnTo>
                  <a:lnTo>
                    <a:pt x="2130" y="600"/>
                  </a:lnTo>
                  <a:lnTo>
                    <a:pt x="2136" y="618"/>
                  </a:lnTo>
                  <a:lnTo>
                    <a:pt x="2112" y="626"/>
                  </a:lnTo>
                  <a:lnTo>
                    <a:pt x="2104" y="634"/>
                  </a:lnTo>
                  <a:lnTo>
                    <a:pt x="2104" y="640"/>
                  </a:lnTo>
                  <a:lnTo>
                    <a:pt x="2106" y="644"/>
                  </a:lnTo>
                  <a:lnTo>
                    <a:pt x="2104" y="648"/>
                  </a:lnTo>
                  <a:lnTo>
                    <a:pt x="2080" y="656"/>
                  </a:lnTo>
                  <a:lnTo>
                    <a:pt x="2080" y="670"/>
                  </a:lnTo>
                  <a:lnTo>
                    <a:pt x="2050" y="700"/>
                  </a:lnTo>
                  <a:lnTo>
                    <a:pt x="2046" y="668"/>
                  </a:lnTo>
                  <a:lnTo>
                    <a:pt x="2034" y="618"/>
                  </a:lnTo>
                  <a:lnTo>
                    <a:pt x="2034" y="582"/>
                  </a:lnTo>
                  <a:lnTo>
                    <a:pt x="2046" y="568"/>
                  </a:lnTo>
                  <a:lnTo>
                    <a:pt x="2058" y="546"/>
                  </a:lnTo>
                  <a:lnTo>
                    <a:pt x="2074" y="542"/>
                  </a:lnTo>
                  <a:lnTo>
                    <a:pt x="2116" y="502"/>
                  </a:lnTo>
                  <a:lnTo>
                    <a:pt x="2148" y="480"/>
                  </a:lnTo>
                  <a:lnTo>
                    <a:pt x="2158" y="476"/>
                  </a:lnTo>
                  <a:lnTo>
                    <a:pt x="2174" y="440"/>
                  </a:lnTo>
                  <a:lnTo>
                    <a:pt x="2182" y="436"/>
                  </a:lnTo>
                  <a:lnTo>
                    <a:pt x="2166" y="430"/>
                  </a:lnTo>
                  <a:lnTo>
                    <a:pt x="2160" y="432"/>
                  </a:lnTo>
                  <a:lnTo>
                    <a:pt x="2154" y="438"/>
                  </a:lnTo>
                  <a:lnTo>
                    <a:pt x="2154" y="456"/>
                  </a:lnTo>
                  <a:lnTo>
                    <a:pt x="2140" y="456"/>
                  </a:lnTo>
                  <a:lnTo>
                    <a:pt x="2108" y="476"/>
                  </a:lnTo>
                  <a:lnTo>
                    <a:pt x="2100" y="468"/>
                  </a:lnTo>
                  <a:lnTo>
                    <a:pt x="2108" y="452"/>
                  </a:lnTo>
                  <a:lnTo>
                    <a:pt x="2098" y="456"/>
                  </a:lnTo>
                  <a:lnTo>
                    <a:pt x="2058" y="456"/>
                  </a:lnTo>
                  <a:lnTo>
                    <a:pt x="2020" y="486"/>
                  </a:lnTo>
                  <a:lnTo>
                    <a:pt x="2012" y="502"/>
                  </a:lnTo>
                  <a:lnTo>
                    <a:pt x="2016" y="506"/>
                  </a:lnTo>
                  <a:lnTo>
                    <a:pt x="2026" y="516"/>
                  </a:lnTo>
                  <a:lnTo>
                    <a:pt x="2010" y="516"/>
                  </a:lnTo>
                  <a:lnTo>
                    <a:pt x="1994" y="518"/>
                  </a:lnTo>
                  <a:lnTo>
                    <a:pt x="1964" y="520"/>
                  </a:lnTo>
                  <a:lnTo>
                    <a:pt x="1972" y="512"/>
                  </a:lnTo>
                  <a:lnTo>
                    <a:pt x="1966" y="504"/>
                  </a:lnTo>
                  <a:lnTo>
                    <a:pt x="1944" y="502"/>
                  </a:lnTo>
                  <a:lnTo>
                    <a:pt x="1930" y="504"/>
                  </a:lnTo>
                  <a:lnTo>
                    <a:pt x="1924" y="512"/>
                  </a:lnTo>
                  <a:lnTo>
                    <a:pt x="1894" y="510"/>
                  </a:lnTo>
                  <a:lnTo>
                    <a:pt x="1880" y="512"/>
                  </a:lnTo>
                  <a:lnTo>
                    <a:pt x="1828" y="512"/>
                  </a:lnTo>
                  <a:lnTo>
                    <a:pt x="1712" y="612"/>
                  </a:lnTo>
                  <a:lnTo>
                    <a:pt x="1714" y="622"/>
                  </a:lnTo>
                  <a:lnTo>
                    <a:pt x="1734" y="620"/>
                  </a:lnTo>
                  <a:lnTo>
                    <a:pt x="1736" y="636"/>
                  </a:lnTo>
                  <a:lnTo>
                    <a:pt x="1746" y="624"/>
                  </a:lnTo>
                  <a:lnTo>
                    <a:pt x="1756" y="640"/>
                  </a:lnTo>
                  <a:lnTo>
                    <a:pt x="1770" y="628"/>
                  </a:lnTo>
                  <a:lnTo>
                    <a:pt x="1792" y="632"/>
                  </a:lnTo>
                  <a:lnTo>
                    <a:pt x="1808" y="652"/>
                  </a:lnTo>
                  <a:lnTo>
                    <a:pt x="1804" y="674"/>
                  </a:lnTo>
                  <a:lnTo>
                    <a:pt x="1796" y="696"/>
                  </a:lnTo>
                  <a:lnTo>
                    <a:pt x="1794" y="728"/>
                  </a:lnTo>
                  <a:lnTo>
                    <a:pt x="1788" y="746"/>
                  </a:lnTo>
                  <a:lnTo>
                    <a:pt x="1728" y="820"/>
                  </a:lnTo>
                  <a:lnTo>
                    <a:pt x="1710" y="842"/>
                  </a:lnTo>
                  <a:lnTo>
                    <a:pt x="1696" y="852"/>
                  </a:lnTo>
                  <a:lnTo>
                    <a:pt x="1678" y="860"/>
                  </a:lnTo>
                  <a:lnTo>
                    <a:pt x="1664" y="852"/>
                  </a:lnTo>
                  <a:lnTo>
                    <a:pt x="1646" y="856"/>
                  </a:lnTo>
                  <a:lnTo>
                    <a:pt x="1646" y="820"/>
                  </a:lnTo>
                  <a:lnTo>
                    <a:pt x="1660" y="810"/>
                  </a:lnTo>
                  <a:lnTo>
                    <a:pt x="1666" y="816"/>
                  </a:lnTo>
                  <a:lnTo>
                    <a:pt x="1678" y="814"/>
                  </a:lnTo>
                  <a:lnTo>
                    <a:pt x="1690" y="792"/>
                  </a:lnTo>
                  <a:lnTo>
                    <a:pt x="1696" y="770"/>
                  </a:lnTo>
                  <a:lnTo>
                    <a:pt x="1704" y="766"/>
                  </a:lnTo>
                  <a:lnTo>
                    <a:pt x="1702" y="752"/>
                  </a:lnTo>
                  <a:lnTo>
                    <a:pt x="1686" y="754"/>
                  </a:lnTo>
                  <a:lnTo>
                    <a:pt x="1672" y="756"/>
                  </a:lnTo>
                  <a:lnTo>
                    <a:pt x="1666" y="764"/>
                  </a:lnTo>
                  <a:lnTo>
                    <a:pt x="1644" y="762"/>
                  </a:lnTo>
                  <a:lnTo>
                    <a:pt x="1640" y="742"/>
                  </a:lnTo>
                  <a:lnTo>
                    <a:pt x="1610" y="726"/>
                  </a:lnTo>
                  <a:lnTo>
                    <a:pt x="1594" y="726"/>
                  </a:lnTo>
                  <a:lnTo>
                    <a:pt x="1572" y="674"/>
                  </a:lnTo>
                  <a:lnTo>
                    <a:pt x="1560" y="654"/>
                  </a:lnTo>
                  <a:lnTo>
                    <a:pt x="1530" y="642"/>
                  </a:lnTo>
                  <a:lnTo>
                    <a:pt x="1486" y="646"/>
                  </a:lnTo>
                  <a:lnTo>
                    <a:pt x="1472" y="652"/>
                  </a:lnTo>
                  <a:lnTo>
                    <a:pt x="1470" y="660"/>
                  </a:lnTo>
                  <a:lnTo>
                    <a:pt x="1482" y="662"/>
                  </a:lnTo>
                  <a:lnTo>
                    <a:pt x="1482" y="676"/>
                  </a:lnTo>
                  <a:lnTo>
                    <a:pt x="1472" y="682"/>
                  </a:lnTo>
                  <a:lnTo>
                    <a:pt x="1462" y="700"/>
                  </a:lnTo>
                  <a:lnTo>
                    <a:pt x="1458" y="716"/>
                  </a:lnTo>
                  <a:lnTo>
                    <a:pt x="1446" y="718"/>
                  </a:lnTo>
                  <a:lnTo>
                    <a:pt x="1436" y="728"/>
                  </a:lnTo>
                  <a:lnTo>
                    <a:pt x="1418" y="718"/>
                  </a:lnTo>
                  <a:lnTo>
                    <a:pt x="1394" y="716"/>
                  </a:lnTo>
                  <a:lnTo>
                    <a:pt x="1386" y="710"/>
                  </a:lnTo>
                  <a:lnTo>
                    <a:pt x="1376" y="712"/>
                  </a:lnTo>
                  <a:lnTo>
                    <a:pt x="1358" y="726"/>
                  </a:lnTo>
                  <a:lnTo>
                    <a:pt x="1328" y="732"/>
                  </a:lnTo>
                  <a:lnTo>
                    <a:pt x="1310" y="734"/>
                  </a:lnTo>
                  <a:lnTo>
                    <a:pt x="1288" y="732"/>
                  </a:lnTo>
                  <a:lnTo>
                    <a:pt x="1282" y="726"/>
                  </a:lnTo>
                  <a:lnTo>
                    <a:pt x="1276" y="718"/>
                  </a:lnTo>
                  <a:lnTo>
                    <a:pt x="1266" y="716"/>
                  </a:lnTo>
                  <a:lnTo>
                    <a:pt x="1260" y="710"/>
                  </a:lnTo>
                  <a:lnTo>
                    <a:pt x="1236" y="706"/>
                  </a:lnTo>
                  <a:lnTo>
                    <a:pt x="1222" y="714"/>
                  </a:lnTo>
                  <a:lnTo>
                    <a:pt x="1196" y="710"/>
                  </a:lnTo>
                  <a:lnTo>
                    <a:pt x="1186" y="698"/>
                  </a:lnTo>
                  <a:lnTo>
                    <a:pt x="1184" y="688"/>
                  </a:lnTo>
                  <a:lnTo>
                    <a:pt x="1160" y="680"/>
                  </a:lnTo>
                  <a:lnTo>
                    <a:pt x="1132" y="674"/>
                  </a:lnTo>
                  <a:lnTo>
                    <a:pt x="1114" y="692"/>
                  </a:lnTo>
                  <a:lnTo>
                    <a:pt x="1126" y="706"/>
                  </a:lnTo>
                  <a:lnTo>
                    <a:pt x="1124" y="714"/>
                  </a:lnTo>
                  <a:lnTo>
                    <a:pt x="1112" y="724"/>
                  </a:lnTo>
                  <a:lnTo>
                    <a:pt x="1104" y="718"/>
                  </a:lnTo>
                  <a:lnTo>
                    <a:pt x="1072" y="718"/>
                  </a:lnTo>
                  <a:lnTo>
                    <a:pt x="1062" y="706"/>
                  </a:lnTo>
                  <a:lnTo>
                    <a:pt x="1042" y="702"/>
                  </a:lnTo>
                  <a:lnTo>
                    <a:pt x="1024" y="700"/>
                  </a:lnTo>
                  <a:lnTo>
                    <a:pt x="990" y="718"/>
                  </a:lnTo>
                  <a:lnTo>
                    <a:pt x="982" y="726"/>
                  </a:lnTo>
                  <a:lnTo>
                    <a:pt x="968" y="728"/>
                  </a:lnTo>
                  <a:lnTo>
                    <a:pt x="960" y="736"/>
                  </a:lnTo>
                  <a:lnTo>
                    <a:pt x="944" y="736"/>
                  </a:lnTo>
                  <a:lnTo>
                    <a:pt x="940" y="722"/>
                  </a:lnTo>
                  <a:lnTo>
                    <a:pt x="918" y="720"/>
                  </a:lnTo>
                  <a:lnTo>
                    <a:pt x="904" y="710"/>
                  </a:lnTo>
                  <a:lnTo>
                    <a:pt x="894" y="696"/>
                  </a:lnTo>
                  <a:lnTo>
                    <a:pt x="866" y="700"/>
                  </a:lnTo>
                  <a:lnTo>
                    <a:pt x="844" y="688"/>
                  </a:lnTo>
                  <a:lnTo>
                    <a:pt x="840" y="696"/>
                  </a:lnTo>
                  <a:lnTo>
                    <a:pt x="832" y="696"/>
                  </a:lnTo>
                  <a:lnTo>
                    <a:pt x="818" y="672"/>
                  </a:lnTo>
                  <a:lnTo>
                    <a:pt x="802" y="648"/>
                  </a:lnTo>
                  <a:lnTo>
                    <a:pt x="784" y="636"/>
                  </a:lnTo>
                  <a:lnTo>
                    <a:pt x="782" y="626"/>
                  </a:lnTo>
                  <a:lnTo>
                    <a:pt x="760" y="632"/>
                  </a:lnTo>
                  <a:lnTo>
                    <a:pt x="742" y="642"/>
                  </a:lnTo>
                  <a:lnTo>
                    <a:pt x="722" y="632"/>
                  </a:lnTo>
                  <a:lnTo>
                    <a:pt x="702" y="626"/>
                  </a:lnTo>
                  <a:lnTo>
                    <a:pt x="692" y="620"/>
                  </a:lnTo>
                  <a:lnTo>
                    <a:pt x="688" y="606"/>
                  </a:lnTo>
                  <a:lnTo>
                    <a:pt x="668" y="604"/>
                  </a:lnTo>
                  <a:lnTo>
                    <a:pt x="646" y="608"/>
                  </a:lnTo>
                  <a:lnTo>
                    <a:pt x="558" y="632"/>
                  </a:lnTo>
                  <a:lnTo>
                    <a:pt x="536" y="634"/>
                  </a:lnTo>
                  <a:lnTo>
                    <a:pt x="540" y="644"/>
                  </a:lnTo>
                  <a:lnTo>
                    <a:pt x="544" y="652"/>
                  </a:lnTo>
                  <a:lnTo>
                    <a:pt x="532" y="656"/>
                  </a:lnTo>
                  <a:lnTo>
                    <a:pt x="530" y="666"/>
                  </a:lnTo>
                  <a:lnTo>
                    <a:pt x="524" y="672"/>
                  </a:lnTo>
                  <a:lnTo>
                    <a:pt x="518" y="680"/>
                  </a:lnTo>
                  <a:lnTo>
                    <a:pt x="532" y="684"/>
                  </a:lnTo>
                  <a:lnTo>
                    <a:pt x="540" y="692"/>
                  </a:lnTo>
                  <a:lnTo>
                    <a:pt x="530" y="702"/>
                  </a:lnTo>
                  <a:lnTo>
                    <a:pt x="504" y="704"/>
                  </a:lnTo>
                  <a:lnTo>
                    <a:pt x="494" y="694"/>
                  </a:lnTo>
                  <a:lnTo>
                    <a:pt x="476" y="694"/>
                  </a:lnTo>
                  <a:lnTo>
                    <a:pt x="454" y="704"/>
                  </a:lnTo>
                  <a:lnTo>
                    <a:pt x="438" y="702"/>
                  </a:lnTo>
                  <a:lnTo>
                    <a:pt x="416" y="688"/>
                  </a:lnTo>
                  <a:lnTo>
                    <a:pt x="380" y="682"/>
                  </a:lnTo>
                  <a:lnTo>
                    <a:pt x="364" y="688"/>
                  </a:lnTo>
                  <a:lnTo>
                    <a:pt x="340" y="706"/>
                  </a:lnTo>
                  <a:lnTo>
                    <a:pt x="338" y="718"/>
                  </a:lnTo>
                  <a:lnTo>
                    <a:pt x="330" y="722"/>
                  </a:lnTo>
                  <a:lnTo>
                    <a:pt x="322" y="706"/>
                  </a:lnTo>
                  <a:lnTo>
                    <a:pt x="310" y="720"/>
                  </a:lnTo>
                  <a:lnTo>
                    <a:pt x="304" y="744"/>
                  </a:lnTo>
                  <a:lnTo>
                    <a:pt x="314" y="758"/>
                  </a:lnTo>
                  <a:lnTo>
                    <a:pt x="328" y="762"/>
                  </a:lnTo>
                  <a:lnTo>
                    <a:pt x="340" y="778"/>
                  </a:lnTo>
                  <a:lnTo>
                    <a:pt x="344" y="792"/>
                  </a:lnTo>
                  <a:close/>
                </a:path>
              </a:pathLst>
            </a:custGeom>
            <a:solidFill>
              <a:srgbClr val="DDF53D"/>
            </a:solidFill>
            <a:ln w="7938">
              <a:solidFill>
                <a:schemeClr val="tx1"/>
              </a:solidFill>
              <a:prstDash val="solid"/>
              <a:round/>
              <a:headEnd/>
              <a:tailEnd/>
            </a:ln>
          </p:spPr>
          <p:txBody>
            <a:bodyPr/>
            <a:lstStyle/>
            <a:p>
              <a:endParaRPr lang="en-GB"/>
            </a:p>
          </p:txBody>
        </p:sp>
        <p:sp>
          <p:nvSpPr>
            <p:cNvPr id="2195" name="Freeform 196"/>
            <p:cNvSpPr>
              <a:spLocks/>
            </p:cNvSpPr>
            <p:nvPr/>
          </p:nvSpPr>
          <p:spPr bwMode="auto">
            <a:xfrm>
              <a:off x="5586413" y="1724025"/>
              <a:ext cx="438150" cy="342900"/>
            </a:xfrm>
            <a:custGeom>
              <a:avLst/>
              <a:gdLst>
                <a:gd name="T0" fmla="*/ 139700 w 276"/>
                <a:gd name="T1" fmla="*/ 342900 h 196"/>
                <a:gd name="T2" fmla="*/ 57150 w 276"/>
                <a:gd name="T3" fmla="*/ 339401 h 196"/>
                <a:gd name="T4" fmla="*/ 57150 w 276"/>
                <a:gd name="T5" fmla="*/ 318407 h 196"/>
                <a:gd name="T6" fmla="*/ 47625 w 276"/>
                <a:gd name="T7" fmla="*/ 307910 h 196"/>
                <a:gd name="T8" fmla="*/ 31750 w 276"/>
                <a:gd name="T9" fmla="*/ 318407 h 196"/>
                <a:gd name="T10" fmla="*/ 15875 w 276"/>
                <a:gd name="T11" fmla="*/ 307910 h 196"/>
                <a:gd name="T12" fmla="*/ 0 w 276"/>
                <a:gd name="T13" fmla="*/ 290415 h 196"/>
                <a:gd name="T14" fmla="*/ 0 w 276"/>
                <a:gd name="T15" fmla="*/ 269421 h 196"/>
                <a:gd name="T16" fmla="*/ 19050 w 276"/>
                <a:gd name="T17" fmla="*/ 262423 h 196"/>
                <a:gd name="T18" fmla="*/ 31750 w 276"/>
                <a:gd name="T19" fmla="*/ 248428 h 196"/>
                <a:gd name="T20" fmla="*/ 31750 w 276"/>
                <a:gd name="T21" fmla="*/ 230933 h 196"/>
                <a:gd name="T22" fmla="*/ 53975 w 276"/>
                <a:gd name="T23" fmla="*/ 206440 h 196"/>
                <a:gd name="T24" fmla="*/ 69850 w 276"/>
                <a:gd name="T25" fmla="*/ 202941 h 196"/>
                <a:gd name="T26" fmla="*/ 76200 w 276"/>
                <a:gd name="T27" fmla="*/ 188945 h 196"/>
                <a:gd name="T28" fmla="*/ 60325 w 276"/>
                <a:gd name="T29" fmla="*/ 185446 h 196"/>
                <a:gd name="T30" fmla="*/ 101600 w 276"/>
                <a:gd name="T31" fmla="*/ 146957 h 196"/>
                <a:gd name="T32" fmla="*/ 120650 w 276"/>
                <a:gd name="T33" fmla="*/ 115466 h 196"/>
                <a:gd name="T34" fmla="*/ 174625 w 276"/>
                <a:gd name="T35" fmla="*/ 69980 h 196"/>
                <a:gd name="T36" fmla="*/ 209550 w 276"/>
                <a:gd name="T37" fmla="*/ 62982 h 196"/>
                <a:gd name="T38" fmla="*/ 222250 w 276"/>
                <a:gd name="T39" fmla="*/ 48986 h 196"/>
                <a:gd name="T40" fmla="*/ 279400 w 276"/>
                <a:gd name="T41" fmla="*/ 41988 h 196"/>
                <a:gd name="T42" fmla="*/ 333375 w 276"/>
                <a:gd name="T43" fmla="*/ 34990 h 196"/>
                <a:gd name="T44" fmla="*/ 365125 w 276"/>
                <a:gd name="T45" fmla="*/ 13996 h 196"/>
                <a:gd name="T46" fmla="*/ 396875 w 276"/>
                <a:gd name="T47" fmla="*/ 0 h 196"/>
                <a:gd name="T48" fmla="*/ 422275 w 276"/>
                <a:gd name="T49" fmla="*/ 0 h 196"/>
                <a:gd name="T50" fmla="*/ 438150 w 276"/>
                <a:gd name="T51" fmla="*/ 10497 h 196"/>
                <a:gd name="T52" fmla="*/ 431800 w 276"/>
                <a:gd name="T53" fmla="*/ 31491 h 196"/>
                <a:gd name="T54" fmla="*/ 403225 w 276"/>
                <a:gd name="T55" fmla="*/ 52485 h 196"/>
                <a:gd name="T56" fmla="*/ 352425 w 276"/>
                <a:gd name="T57" fmla="*/ 69980 h 196"/>
                <a:gd name="T58" fmla="*/ 263525 w 276"/>
                <a:gd name="T59" fmla="*/ 87474 h 196"/>
                <a:gd name="T60" fmla="*/ 215900 w 276"/>
                <a:gd name="T61" fmla="*/ 129462 h 196"/>
                <a:gd name="T62" fmla="*/ 193675 w 276"/>
                <a:gd name="T63" fmla="*/ 139959 h 196"/>
                <a:gd name="T64" fmla="*/ 174625 w 276"/>
                <a:gd name="T65" fmla="*/ 143458 h 196"/>
                <a:gd name="T66" fmla="*/ 174625 w 276"/>
                <a:gd name="T67" fmla="*/ 164452 h 196"/>
                <a:gd name="T68" fmla="*/ 152400 w 276"/>
                <a:gd name="T69" fmla="*/ 178448 h 196"/>
                <a:gd name="T70" fmla="*/ 136525 w 276"/>
                <a:gd name="T71" fmla="*/ 202941 h 196"/>
                <a:gd name="T72" fmla="*/ 101600 w 276"/>
                <a:gd name="T73" fmla="*/ 244929 h 196"/>
                <a:gd name="T74" fmla="*/ 98425 w 276"/>
                <a:gd name="T75" fmla="*/ 290415 h 196"/>
                <a:gd name="T76" fmla="*/ 114300 w 276"/>
                <a:gd name="T77" fmla="*/ 304411 h 196"/>
                <a:gd name="T78" fmla="*/ 117475 w 276"/>
                <a:gd name="T79" fmla="*/ 321906 h 196"/>
                <a:gd name="T80" fmla="*/ 139700 w 276"/>
                <a:gd name="T81" fmla="*/ 342900 h 1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76" h="196">
                  <a:moveTo>
                    <a:pt x="88" y="196"/>
                  </a:moveTo>
                  <a:lnTo>
                    <a:pt x="36" y="194"/>
                  </a:lnTo>
                  <a:lnTo>
                    <a:pt x="36" y="182"/>
                  </a:lnTo>
                  <a:lnTo>
                    <a:pt x="30" y="176"/>
                  </a:lnTo>
                  <a:lnTo>
                    <a:pt x="20" y="182"/>
                  </a:lnTo>
                  <a:lnTo>
                    <a:pt x="10" y="176"/>
                  </a:lnTo>
                  <a:lnTo>
                    <a:pt x="0" y="166"/>
                  </a:lnTo>
                  <a:lnTo>
                    <a:pt x="0" y="154"/>
                  </a:lnTo>
                  <a:lnTo>
                    <a:pt x="12" y="150"/>
                  </a:lnTo>
                  <a:lnTo>
                    <a:pt x="20" y="142"/>
                  </a:lnTo>
                  <a:lnTo>
                    <a:pt x="20" y="132"/>
                  </a:lnTo>
                  <a:lnTo>
                    <a:pt x="34" y="118"/>
                  </a:lnTo>
                  <a:lnTo>
                    <a:pt x="44" y="116"/>
                  </a:lnTo>
                  <a:lnTo>
                    <a:pt x="48" y="108"/>
                  </a:lnTo>
                  <a:lnTo>
                    <a:pt x="38" y="106"/>
                  </a:lnTo>
                  <a:lnTo>
                    <a:pt x="64" y="84"/>
                  </a:lnTo>
                  <a:lnTo>
                    <a:pt x="76" y="66"/>
                  </a:lnTo>
                  <a:lnTo>
                    <a:pt x="110" y="40"/>
                  </a:lnTo>
                  <a:lnTo>
                    <a:pt x="132" y="36"/>
                  </a:lnTo>
                  <a:lnTo>
                    <a:pt x="140" y="28"/>
                  </a:lnTo>
                  <a:lnTo>
                    <a:pt x="176" y="24"/>
                  </a:lnTo>
                  <a:lnTo>
                    <a:pt x="210" y="20"/>
                  </a:lnTo>
                  <a:lnTo>
                    <a:pt x="230" y="8"/>
                  </a:lnTo>
                  <a:lnTo>
                    <a:pt x="250" y="0"/>
                  </a:lnTo>
                  <a:lnTo>
                    <a:pt x="266" y="0"/>
                  </a:lnTo>
                  <a:lnTo>
                    <a:pt x="276" y="6"/>
                  </a:lnTo>
                  <a:lnTo>
                    <a:pt x="272" y="18"/>
                  </a:lnTo>
                  <a:lnTo>
                    <a:pt x="254" y="30"/>
                  </a:lnTo>
                  <a:lnTo>
                    <a:pt x="222" y="40"/>
                  </a:lnTo>
                  <a:lnTo>
                    <a:pt x="166" y="50"/>
                  </a:lnTo>
                  <a:lnTo>
                    <a:pt x="136" y="74"/>
                  </a:lnTo>
                  <a:lnTo>
                    <a:pt x="122" y="80"/>
                  </a:lnTo>
                  <a:lnTo>
                    <a:pt x="110" y="82"/>
                  </a:lnTo>
                  <a:lnTo>
                    <a:pt x="110" y="94"/>
                  </a:lnTo>
                  <a:lnTo>
                    <a:pt x="96" y="102"/>
                  </a:lnTo>
                  <a:lnTo>
                    <a:pt x="86" y="116"/>
                  </a:lnTo>
                  <a:lnTo>
                    <a:pt x="64" y="140"/>
                  </a:lnTo>
                  <a:lnTo>
                    <a:pt x="62" y="166"/>
                  </a:lnTo>
                  <a:lnTo>
                    <a:pt x="72" y="174"/>
                  </a:lnTo>
                  <a:lnTo>
                    <a:pt x="74" y="184"/>
                  </a:lnTo>
                  <a:lnTo>
                    <a:pt x="88" y="196"/>
                  </a:lnTo>
                  <a:close/>
                </a:path>
              </a:pathLst>
            </a:custGeom>
            <a:solidFill>
              <a:srgbClr val="DDF53D"/>
            </a:solidFill>
            <a:ln w="7938">
              <a:solidFill>
                <a:schemeClr val="tx1"/>
              </a:solidFill>
              <a:prstDash val="solid"/>
              <a:round/>
              <a:headEnd/>
              <a:tailEnd/>
            </a:ln>
          </p:spPr>
          <p:txBody>
            <a:bodyPr/>
            <a:lstStyle/>
            <a:p>
              <a:endParaRPr lang="en-GB"/>
            </a:p>
          </p:txBody>
        </p:sp>
        <p:sp>
          <p:nvSpPr>
            <p:cNvPr id="2196" name="Freeform 197"/>
            <p:cNvSpPr>
              <a:spLocks/>
            </p:cNvSpPr>
            <p:nvPr/>
          </p:nvSpPr>
          <p:spPr bwMode="auto">
            <a:xfrm>
              <a:off x="6789738" y="1581150"/>
              <a:ext cx="152400" cy="90488"/>
            </a:xfrm>
            <a:custGeom>
              <a:avLst/>
              <a:gdLst>
                <a:gd name="T0" fmla="*/ 0 w 96"/>
                <a:gd name="T1" fmla="*/ 83526 h 52"/>
                <a:gd name="T2" fmla="*/ 25400 w 96"/>
                <a:gd name="T3" fmla="*/ 52204 h 52"/>
                <a:gd name="T4" fmla="*/ 44450 w 96"/>
                <a:gd name="T5" fmla="*/ 24362 h 52"/>
                <a:gd name="T6" fmla="*/ 63500 w 96"/>
                <a:gd name="T7" fmla="*/ 3480 h 52"/>
                <a:gd name="T8" fmla="*/ 92075 w 96"/>
                <a:gd name="T9" fmla="*/ 0 h 52"/>
                <a:gd name="T10" fmla="*/ 85725 w 96"/>
                <a:gd name="T11" fmla="*/ 24362 h 52"/>
                <a:gd name="T12" fmla="*/ 111125 w 96"/>
                <a:gd name="T13" fmla="*/ 10441 h 52"/>
                <a:gd name="T14" fmla="*/ 130175 w 96"/>
                <a:gd name="T15" fmla="*/ 27842 h 52"/>
                <a:gd name="T16" fmla="*/ 152400 w 96"/>
                <a:gd name="T17" fmla="*/ 38283 h 52"/>
                <a:gd name="T18" fmla="*/ 149225 w 96"/>
                <a:gd name="T19" fmla="*/ 55684 h 52"/>
                <a:gd name="T20" fmla="*/ 136525 w 96"/>
                <a:gd name="T21" fmla="*/ 69605 h 52"/>
                <a:gd name="T22" fmla="*/ 92075 w 96"/>
                <a:gd name="T23" fmla="*/ 69605 h 52"/>
                <a:gd name="T24" fmla="*/ 41275 w 96"/>
                <a:gd name="T25" fmla="*/ 73086 h 52"/>
                <a:gd name="T26" fmla="*/ 31750 w 96"/>
                <a:gd name="T27" fmla="*/ 83526 h 52"/>
                <a:gd name="T28" fmla="*/ 12700 w 96"/>
                <a:gd name="T29" fmla="*/ 90487 h 52"/>
                <a:gd name="T30" fmla="*/ 0 w 96"/>
                <a:gd name="T31" fmla="*/ 83526 h 5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6" h="52">
                  <a:moveTo>
                    <a:pt x="0" y="48"/>
                  </a:moveTo>
                  <a:lnTo>
                    <a:pt x="16" y="30"/>
                  </a:lnTo>
                  <a:lnTo>
                    <a:pt x="28" y="14"/>
                  </a:lnTo>
                  <a:lnTo>
                    <a:pt x="40" y="2"/>
                  </a:lnTo>
                  <a:lnTo>
                    <a:pt x="58" y="0"/>
                  </a:lnTo>
                  <a:lnTo>
                    <a:pt x="54" y="14"/>
                  </a:lnTo>
                  <a:lnTo>
                    <a:pt x="70" y="6"/>
                  </a:lnTo>
                  <a:lnTo>
                    <a:pt x="82" y="16"/>
                  </a:lnTo>
                  <a:lnTo>
                    <a:pt x="96" y="22"/>
                  </a:lnTo>
                  <a:lnTo>
                    <a:pt x="94" y="32"/>
                  </a:lnTo>
                  <a:lnTo>
                    <a:pt x="86" y="40"/>
                  </a:lnTo>
                  <a:lnTo>
                    <a:pt x="58" y="40"/>
                  </a:lnTo>
                  <a:lnTo>
                    <a:pt x="26" y="42"/>
                  </a:lnTo>
                  <a:lnTo>
                    <a:pt x="20" y="48"/>
                  </a:lnTo>
                  <a:lnTo>
                    <a:pt x="8" y="52"/>
                  </a:lnTo>
                  <a:lnTo>
                    <a:pt x="0" y="48"/>
                  </a:lnTo>
                  <a:close/>
                </a:path>
              </a:pathLst>
            </a:custGeom>
            <a:solidFill>
              <a:srgbClr val="DDF53D"/>
            </a:solidFill>
            <a:ln w="7938">
              <a:solidFill>
                <a:schemeClr val="tx1"/>
              </a:solidFill>
              <a:prstDash val="solid"/>
              <a:round/>
              <a:headEnd/>
              <a:tailEnd/>
            </a:ln>
          </p:spPr>
          <p:txBody>
            <a:bodyPr/>
            <a:lstStyle/>
            <a:p>
              <a:endParaRPr lang="en-GB"/>
            </a:p>
          </p:txBody>
        </p:sp>
        <p:sp>
          <p:nvSpPr>
            <p:cNvPr id="2197" name="Freeform 198"/>
            <p:cNvSpPr>
              <a:spLocks/>
            </p:cNvSpPr>
            <p:nvPr/>
          </p:nvSpPr>
          <p:spPr bwMode="auto">
            <a:xfrm>
              <a:off x="6650038" y="1531938"/>
              <a:ext cx="152400" cy="79375"/>
            </a:xfrm>
            <a:custGeom>
              <a:avLst/>
              <a:gdLst>
                <a:gd name="T0" fmla="*/ 0 w 96"/>
                <a:gd name="T1" fmla="*/ 37962 h 46"/>
                <a:gd name="T2" fmla="*/ 25400 w 96"/>
                <a:gd name="T3" fmla="*/ 10353 h 46"/>
                <a:gd name="T4" fmla="*/ 73025 w 96"/>
                <a:gd name="T5" fmla="*/ 0 h 46"/>
                <a:gd name="T6" fmla="*/ 101600 w 96"/>
                <a:gd name="T7" fmla="*/ 3451 h 46"/>
                <a:gd name="T8" fmla="*/ 101600 w 96"/>
                <a:gd name="T9" fmla="*/ 17255 h 46"/>
                <a:gd name="T10" fmla="*/ 120650 w 96"/>
                <a:gd name="T11" fmla="*/ 13804 h 46"/>
                <a:gd name="T12" fmla="*/ 139700 w 96"/>
                <a:gd name="T13" fmla="*/ 10353 h 46"/>
                <a:gd name="T14" fmla="*/ 152400 w 96"/>
                <a:gd name="T15" fmla="*/ 24158 h 46"/>
                <a:gd name="T16" fmla="*/ 152400 w 96"/>
                <a:gd name="T17" fmla="*/ 44864 h 46"/>
                <a:gd name="T18" fmla="*/ 133350 w 96"/>
                <a:gd name="T19" fmla="*/ 62120 h 46"/>
                <a:gd name="T20" fmla="*/ 146050 w 96"/>
                <a:gd name="T21" fmla="*/ 79375 h 46"/>
                <a:gd name="T22" fmla="*/ 85725 w 96"/>
                <a:gd name="T23" fmla="*/ 79375 h 46"/>
                <a:gd name="T24" fmla="*/ 63500 w 96"/>
                <a:gd name="T25" fmla="*/ 69022 h 46"/>
                <a:gd name="T26" fmla="*/ 25400 w 96"/>
                <a:gd name="T27" fmla="*/ 69022 h 46"/>
                <a:gd name="T28" fmla="*/ 12700 w 96"/>
                <a:gd name="T29" fmla="*/ 48315 h 46"/>
                <a:gd name="T30" fmla="*/ 0 w 96"/>
                <a:gd name="T31" fmla="*/ 37962 h 4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96" h="46">
                  <a:moveTo>
                    <a:pt x="0" y="22"/>
                  </a:moveTo>
                  <a:lnTo>
                    <a:pt x="16" y="6"/>
                  </a:lnTo>
                  <a:lnTo>
                    <a:pt x="46" y="0"/>
                  </a:lnTo>
                  <a:lnTo>
                    <a:pt x="64" y="2"/>
                  </a:lnTo>
                  <a:lnTo>
                    <a:pt x="64" y="10"/>
                  </a:lnTo>
                  <a:lnTo>
                    <a:pt x="76" y="8"/>
                  </a:lnTo>
                  <a:lnTo>
                    <a:pt x="88" y="6"/>
                  </a:lnTo>
                  <a:lnTo>
                    <a:pt x="96" y="14"/>
                  </a:lnTo>
                  <a:lnTo>
                    <a:pt x="96" y="26"/>
                  </a:lnTo>
                  <a:lnTo>
                    <a:pt x="84" y="36"/>
                  </a:lnTo>
                  <a:lnTo>
                    <a:pt x="92" y="46"/>
                  </a:lnTo>
                  <a:lnTo>
                    <a:pt x="54" y="46"/>
                  </a:lnTo>
                  <a:lnTo>
                    <a:pt x="40" y="40"/>
                  </a:lnTo>
                  <a:lnTo>
                    <a:pt x="16" y="40"/>
                  </a:lnTo>
                  <a:lnTo>
                    <a:pt x="8" y="28"/>
                  </a:lnTo>
                  <a:lnTo>
                    <a:pt x="0" y="22"/>
                  </a:lnTo>
                  <a:close/>
                </a:path>
              </a:pathLst>
            </a:custGeom>
            <a:solidFill>
              <a:srgbClr val="DDF53D"/>
            </a:solidFill>
            <a:ln w="7938">
              <a:solidFill>
                <a:schemeClr val="tx1"/>
              </a:solidFill>
              <a:prstDash val="solid"/>
              <a:round/>
              <a:headEnd/>
              <a:tailEnd/>
            </a:ln>
          </p:spPr>
          <p:txBody>
            <a:bodyPr/>
            <a:lstStyle/>
            <a:p>
              <a:endParaRPr lang="en-GB"/>
            </a:p>
          </p:txBody>
        </p:sp>
        <p:sp>
          <p:nvSpPr>
            <p:cNvPr id="2198" name="Freeform 199"/>
            <p:cNvSpPr>
              <a:spLocks/>
            </p:cNvSpPr>
            <p:nvPr/>
          </p:nvSpPr>
          <p:spPr bwMode="auto">
            <a:xfrm>
              <a:off x="6611938" y="1457325"/>
              <a:ext cx="133350" cy="77788"/>
            </a:xfrm>
            <a:custGeom>
              <a:avLst/>
              <a:gdLst>
                <a:gd name="T0" fmla="*/ 0 w 84"/>
                <a:gd name="T1" fmla="*/ 60108 h 44"/>
                <a:gd name="T2" fmla="*/ 34925 w 84"/>
                <a:gd name="T3" fmla="*/ 77787 h 44"/>
                <a:gd name="T4" fmla="*/ 57150 w 84"/>
                <a:gd name="T5" fmla="*/ 74251 h 44"/>
                <a:gd name="T6" fmla="*/ 88900 w 84"/>
                <a:gd name="T7" fmla="*/ 67180 h 44"/>
                <a:gd name="T8" fmla="*/ 117475 w 84"/>
                <a:gd name="T9" fmla="*/ 63644 h 44"/>
                <a:gd name="T10" fmla="*/ 120650 w 84"/>
                <a:gd name="T11" fmla="*/ 49501 h 44"/>
                <a:gd name="T12" fmla="*/ 133350 w 84"/>
                <a:gd name="T13" fmla="*/ 38894 h 44"/>
                <a:gd name="T14" fmla="*/ 114300 w 84"/>
                <a:gd name="T15" fmla="*/ 24750 h 44"/>
                <a:gd name="T16" fmla="*/ 95250 w 84"/>
                <a:gd name="T17" fmla="*/ 3536 h 44"/>
                <a:gd name="T18" fmla="*/ 69850 w 84"/>
                <a:gd name="T19" fmla="*/ 0 h 44"/>
                <a:gd name="T20" fmla="*/ 63500 w 84"/>
                <a:gd name="T21" fmla="*/ 17679 h 44"/>
                <a:gd name="T22" fmla="*/ 25400 w 84"/>
                <a:gd name="T23" fmla="*/ 21215 h 44"/>
                <a:gd name="T24" fmla="*/ 19050 w 84"/>
                <a:gd name="T25" fmla="*/ 31822 h 44"/>
                <a:gd name="T26" fmla="*/ 15875 w 84"/>
                <a:gd name="T27" fmla="*/ 49501 h 44"/>
                <a:gd name="T28" fmla="*/ 0 w 84"/>
                <a:gd name="T29" fmla="*/ 60108 h 4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84" h="44">
                  <a:moveTo>
                    <a:pt x="0" y="34"/>
                  </a:moveTo>
                  <a:lnTo>
                    <a:pt x="22" y="44"/>
                  </a:lnTo>
                  <a:lnTo>
                    <a:pt x="36" y="42"/>
                  </a:lnTo>
                  <a:lnTo>
                    <a:pt x="56" y="38"/>
                  </a:lnTo>
                  <a:lnTo>
                    <a:pt x="74" y="36"/>
                  </a:lnTo>
                  <a:lnTo>
                    <a:pt x="76" y="28"/>
                  </a:lnTo>
                  <a:lnTo>
                    <a:pt x="84" y="22"/>
                  </a:lnTo>
                  <a:lnTo>
                    <a:pt x="72" y="14"/>
                  </a:lnTo>
                  <a:lnTo>
                    <a:pt x="60" y="2"/>
                  </a:lnTo>
                  <a:lnTo>
                    <a:pt x="44" y="0"/>
                  </a:lnTo>
                  <a:lnTo>
                    <a:pt x="40" y="10"/>
                  </a:lnTo>
                  <a:lnTo>
                    <a:pt x="16" y="12"/>
                  </a:lnTo>
                  <a:lnTo>
                    <a:pt x="12" y="18"/>
                  </a:lnTo>
                  <a:lnTo>
                    <a:pt x="10" y="28"/>
                  </a:lnTo>
                  <a:lnTo>
                    <a:pt x="0" y="34"/>
                  </a:lnTo>
                  <a:close/>
                </a:path>
              </a:pathLst>
            </a:custGeom>
            <a:solidFill>
              <a:srgbClr val="DDF53D"/>
            </a:solidFill>
            <a:ln w="7938">
              <a:solidFill>
                <a:schemeClr val="tx1"/>
              </a:solidFill>
              <a:prstDash val="solid"/>
              <a:round/>
              <a:headEnd/>
              <a:tailEnd/>
            </a:ln>
          </p:spPr>
          <p:txBody>
            <a:bodyPr/>
            <a:lstStyle/>
            <a:p>
              <a:endParaRPr lang="en-GB"/>
            </a:p>
          </p:txBody>
        </p:sp>
        <p:sp>
          <p:nvSpPr>
            <p:cNvPr id="2199" name="Freeform 200"/>
            <p:cNvSpPr>
              <a:spLocks/>
            </p:cNvSpPr>
            <p:nvPr/>
          </p:nvSpPr>
          <p:spPr bwMode="auto">
            <a:xfrm>
              <a:off x="7742238" y="1776413"/>
              <a:ext cx="203200" cy="77787"/>
            </a:xfrm>
            <a:custGeom>
              <a:avLst/>
              <a:gdLst>
                <a:gd name="T0" fmla="*/ 60325 w 128"/>
                <a:gd name="T1" fmla="*/ 74251 h 44"/>
                <a:gd name="T2" fmla="*/ 41275 w 128"/>
                <a:gd name="T3" fmla="*/ 77787 h 44"/>
                <a:gd name="T4" fmla="*/ 3175 w 128"/>
                <a:gd name="T5" fmla="*/ 56572 h 44"/>
                <a:gd name="T6" fmla="*/ 0 w 128"/>
                <a:gd name="T7" fmla="*/ 35358 h 44"/>
                <a:gd name="T8" fmla="*/ 9525 w 128"/>
                <a:gd name="T9" fmla="*/ 10607 h 44"/>
                <a:gd name="T10" fmla="*/ 28575 w 128"/>
                <a:gd name="T11" fmla="*/ 0 h 44"/>
                <a:gd name="T12" fmla="*/ 47625 w 128"/>
                <a:gd name="T13" fmla="*/ 0 h 44"/>
                <a:gd name="T14" fmla="*/ 73025 w 128"/>
                <a:gd name="T15" fmla="*/ 14143 h 44"/>
                <a:gd name="T16" fmla="*/ 92075 w 128"/>
                <a:gd name="T17" fmla="*/ 28286 h 44"/>
                <a:gd name="T18" fmla="*/ 101600 w 128"/>
                <a:gd name="T19" fmla="*/ 7072 h 44"/>
                <a:gd name="T20" fmla="*/ 120650 w 128"/>
                <a:gd name="T21" fmla="*/ 7072 h 44"/>
                <a:gd name="T22" fmla="*/ 136525 w 128"/>
                <a:gd name="T23" fmla="*/ 17679 h 44"/>
                <a:gd name="T24" fmla="*/ 158750 w 128"/>
                <a:gd name="T25" fmla="*/ 14143 h 44"/>
                <a:gd name="T26" fmla="*/ 190500 w 128"/>
                <a:gd name="T27" fmla="*/ 24750 h 44"/>
                <a:gd name="T28" fmla="*/ 203200 w 128"/>
                <a:gd name="T29" fmla="*/ 35358 h 44"/>
                <a:gd name="T30" fmla="*/ 190500 w 128"/>
                <a:gd name="T31" fmla="*/ 56572 h 44"/>
                <a:gd name="T32" fmla="*/ 165100 w 128"/>
                <a:gd name="T33" fmla="*/ 63644 h 44"/>
                <a:gd name="T34" fmla="*/ 146050 w 128"/>
                <a:gd name="T35" fmla="*/ 56572 h 44"/>
                <a:gd name="T36" fmla="*/ 136525 w 128"/>
                <a:gd name="T37" fmla="*/ 42429 h 44"/>
                <a:gd name="T38" fmla="*/ 142875 w 128"/>
                <a:gd name="T39" fmla="*/ 24750 h 44"/>
                <a:gd name="T40" fmla="*/ 123825 w 128"/>
                <a:gd name="T41" fmla="*/ 28286 h 44"/>
                <a:gd name="T42" fmla="*/ 127000 w 128"/>
                <a:gd name="T43" fmla="*/ 42429 h 44"/>
                <a:gd name="T44" fmla="*/ 133350 w 128"/>
                <a:gd name="T45" fmla="*/ 53037 h 44"/>
                <a:gd name="T46" fmla="*/ 139700 w 128"/>
                <a:gd name="T47" fmla="*/ 67180 h 44"/>
                <a:gd name="T48" fmla="*/ 123825 w 128"/>
                <a:gd name="T49" fmla="*/ 67180 h 44"/>
                <a:gd name="T50" fmla="*/ 98425 w 128"/>
                <a:gd name="T51" fmla="*/ 63644 h 44"/>
                <a:gd name="T52" fmla="*/ 76200 w 128"/>
                <a:gd name="T53" fmla="*/ 63644 h 44"/>
                <a:gd name="T54" fmla="*/ 60325 w 128"/>
                <a:gd name="T55" fmla="*/ 60108 h 44"/>
                <a:gd name="T56" fmla="*/ 60325 w 128"/>
                <a:gd name="T57" fmla="*/ 74251 h 4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128" h="44">
                  <a:moveTo>
                    <a:pt x="38" y="42"/>
                  </a:moveTo>
                  <a:lnTo>
                    <a:pt x="26" y="44"/>
                  </a:lnTo>
                  <a:lnTo>
                    <a:pt x="2" y="32"/>
                  </a:lnTo>
                  <a:lnTo>
                    <a:pt x="0" y="20"/>
                  </a:lnTo>
                  <a:lnTo>
                    <a:pt x="6" y="6"/>
                  </a:lnTo>
                  <a:lnTo>
                    <a:pt x="18" y="0"/>
                  </a:lnTo>
                  <a:lnTo>
                    <a:pt x="30" y="0"/>
                  </a:lnTo>
                  <a:lnTo>
                    <a:pt x="46" y="8"/>
                  </a:lnTo>
                  <a:lnTo>
                    <a:pt x="58" y="16"/>
                  </a:lnTo>
                  <a:lnTo>
                    <a:pt x="64" y="4"/>
                  </a:lnTo>
                  <a:lnTo>
                    <a:pt x="76" y="4"/>
                  </a:lnTo>
                  <a:lnTo>
                    <a:pt x="86" y="10"/>
                  </a:lnTo>
                  <a:lnTo>
                    <a:pt x="100" y="8"/>
                  </a:lnTo>
                  <a:lnTo>
                    <a:pt x="120" y="14"/>
                  </a:lnTo>
                  <a:lnTo>
                    <a:pt x="128" y="20"/>
                  </a:lnTo>
                  <a:lnTo>
                    <a:pt x="120" y="32"/>
                  </a:lnTo>
                  <a:lnTo>
                    <a:pt x="104" y="36"/>
                  </a:lnTo>
                  <a:lnTo>
                    <a:pt x="92" y="32"/>
                  </a:lnTo>
                  <a:lnTo>
                    <a:pt x="86" y="24"/>
                  </a:lnTo>
                  <a:lnTo>
                    <a:pt x="90" y="14"/>
                  </a:lnTo>
                  <a:lnTo>
                    <a:pt x="78" y="16"/>
                  </a:lnTo>
                  <a:lnTo>
                    <a:pt x="80" y="24"/>
                  </a:lnTo>
                  <a:lnTo>
                    <a:pt x="84" y="30"/>
                  </a:lnTo>
                  <a:lnTo>
                    <a:pt x="88" y="38"/>
                  </a:lnTo>
                  <a:lnTo>
                    <a:pt x="78" y="38"/>
                  </a:lnTo>
                  <a:lnTo>
                    <a:pt x="62" y="36"/>
                  </a:lnTo>
                  <a:lnTo>
                    <a:pt x="48" y="36"/>
                  </a:lnTo>
                  <a:lnTo>
                    <a:pt x="38" y="34"/>
                  </a:lnTo>
                  <a:lnTo>
                    <a:pt x="38" y="42"/>
                  </a:lnTo>
                  <a:close/>
                </a:path>
              </a:pathLst>
            </a:custGeom>
            <a:solidFill>
              <a:srgbClr val="DDF53D"/>
            </a:solidFill>
            <a:ln w="7938">
              <a:solidFill>
                <a:schemeClr val="tx1"/>
              </a:solidFill>
              <a:prstDash val="solid"/>
              <a:round/>
              <a:headEnd/>
              <a:tailEnd/>
            </a:ln>
          </p:spPr>
          <p:txBody>
            <a:bodyPr/>
            <a:lstStyle/>
            <a:p>
              <a:endParaRPr lang="en-GB"/>
            </a:p>
          </p:txBody>
        </p:sp>
        <p:sp>
          <p:nvSpPr>
            <p:cNvPr id="2200" name="Freeform 201"/>
            <p:cNvSpPr>
              <a:spLocks/>
            </p:cNvSpPr>
            <p:nvPr/>
          </p:nvSpPr>
          <p:spPr bwMode="auto">
            <a:xfrm>
              <a:off x="7970838" y="1811338"/>
              <a:ext cx="117475" cy="42862"/>
            </a:xfrm>
            <a:custGeom>
              <a:avLst/>
              <a:gdLst>
                <a:gd name="T0" fmla="*/ 9525 w 74"/>
                <a:gd name="T1" fmla="*/ 0 h 24"/>
                <a:gd name="T2" fmla="*/ 25400 w 74"/>
                <a:gd name="T3" fmla="*/ 7144 h 24"/>
                <a:gd name="T4" fmla="*/ 57150 w 74"/>
                <a:gd name="T5" fmla="*/ 7144 h 24"/>
                <a:gd name="T6" fmla="*/ 79375 w 74"/>
                <a:gd name="T7" fmla="*/ 14287 h 24"/>
                <a:gd name="T8" fmla="*/ 107950 w 74"/>
                <a:gd name="T9" fmla="*/ 17859 h 24"/>
                <a:gd name="T10" fmla="*/ 117475 w 74"/>
                <a:gd name="T11" fmla="*/ 25003 h 24"/>
                <a:gd name="T12" fmla="*/ 95250 w 74"/>
                <a:gd name="T13" fmla="*/ 35718 h 24"/>
                <a:gd name="T14" fmla="*/ 76200 w 74"/>
                <a:gd name="T15" fmla="*/ 42862 h 24"/>
                <a:gd name="T16" fmla="*/ 57150 w 74"/>
                <a:gd name="T17" fmla="*/ 42862 h 24"/>
                <a:gd name="T18" fmla="*/ 31750 w 74"/>
                <a:gd name="T19" fmla="*/ 35718 h 24"/>
                <a:gd name="T20" fmla="*/ 6350 w 74"/>
                <a:gd name="T21" fmla="*/ 28575 h 24"/>
                <a:gd name="T22" fmla="*/ 0 w 74"/>
                <a:gd name="T23" fmla="*/ 14287 h 24"/>
                <a:gd name="T24" fmla="*/ 9525 w 74"/>
                <a:gd name="T25" fmla="*/ 0 h 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4" h="24">
                  <a:moveTo>
                    <a:pt x="6" y="0"/>
                  </a:moveTo>
                  <a:lnTo>
                    <a:pt x="16" y="4"/>
                  </a:lnTo>
                  <a:lnTo>
                    <a:pt x="36" y="4"/>
                  </a:lnTo>
                  <a:lnTo>
                    <a:pt x="50" y="8"/>
                  </a:lnTo>
                  <a:lnTo>
                    <a:pt x="68" y="10"/>
                  </a:lnTo>
                  <a:lnTo>
                    <a:pt x="74" y="14"/>
                  </a:lnTo>
                  <a:lnTo>
                    <a:pt x="60" y="20"/>
                  </a:lnTo>
                  <a:lnTo>
                    <a:pt x="48" y="24"/>
                  </a:lnTo>
                  <a:lnTo>
                    <a:pt x="36" y="24"/>
                  </a:lnTo>
                  <a:lnTo>
                    <a:pt x="20" y="20"/>
                  </a:lnTo>
                  <a:lnTo>
                    <a:pt x="4" y="16"/>
                  </a:lnTo>
                  <a:lnTo>
                    <a:pt x="0" y="8"/>
                  </a:lnTo>
                  <a:lnTo>
                    <a:pt x="6" y="0"/>
                  </a:lnTo>
                  <a:close/>
                </a:path>
              </a:pathLst>
            </a:custGeom>
            <a:solidFill>
              <a:srgbClr val="DDF53D"/>
            </a:solidFill>
            <a:ln w="7938">
              <a:solidFill>
                <a:schemeClr val="tx1"/>
              </a:solidFill>
              <a:prstDash val="solid"/>
              <a:round/>
              <a:headEnd/>
              <a:tailEnd/>
            </a:ln>
          </p:spPr>
          <p:txBody>
            <a:bodyPr/>
            <a:lstStyle/>
            <a:p>
              <a:endParaRPr lang="en-GB"/>
            </a:p>
          </p:txBody>
        </p:sp>
        <p:sp>
          <p:nvSpPr>
            <p:cNvPr id="2201" name="Freeform 202"/>
            <p:cNvSpPr>
              <a:spLocks/>
            </p:cNvSpPr>
            <p:nvPr/>
          </p:nvSpPr>
          <p:spPr bwMode="auto">
            <a:xfrm>
              <a:off x="8789988" y="2014538"/>
              <a:ext cx="92075" cy="42862"/>
            </a:xfrm>
            <a:custGeom>
              <a:avLst/>
              <a:gdLst>
                <a:gd name="T0" fmla="*/ 0 w 58"/>
                <a:gd name="T1" fmla="*/ 28575 h 24"/>
                <a:gd name="T2" fmla="*/ 3175 w 58"/>
                <a:gd name="T3" fmla="*/ 42862 h 24"/>
                <a:gd name="T4" fmla="*/ 15875 w 58"/>
                <a:gd name="T5" fmla="*/ 42862 h 24"/>
                <a:gd name="T6" fmla="*/ 38100 w 58"/>
                <a:gd name="T7" fmla="*/ 42862 h 24"/>
                <a:gd name="T8" fmla="*/ 73025 w 58"/>
                <a:gd name="T9" fmla="*/ 35718 h 24"/>
                <a:gd name="T10" fmla="*/ 92075 w 58"/>
                <a:gd name="T11" fmla="*/ 32147 h 24"/>
                <a:gd name="T12" fmla="*/ 92075 w 58"/>
                <a:gd name="T13" fmla="*/ 14287 h 24"/>
                <a:gd name="T14" fmla="*/ 76200 w 58"/>
                <a:gd name="T15" fmla="*/ 7144 h 24"/>
                <a:gd name="T16" fmla="*/ 57150 w 58"/>
                <a:gd name="T17" fmla="*/ 0 h 24"/>
                <a:gd name="T18" fmla="*/ 34925 w 58"/>
                <a:gd name="T19" fmla="*/ 3572 h 24"/>
                <a:gd name="T20" fmla="*/ 22225 w 58"/>
                <a:gd name="T21" fmla="*/ 14287 h 24"/>
                <a:gd name="T22" fmla="*/ 0 w 58"/>
                <a:gd name="T23" fmla="*/ 28575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 h="24">
                  <a:moveTo>
                    <a:pt x="0" y="16"/>
                  </a:moveTo>
                  <a:lnTo>
                    <a:pt x="2" y="24"/>
                  </a:lnTo>
                  <a:lnTo>
                    <a:pt x="10" y="24"/>
                  </a:lnTo>
                  <a:lnTo>
                    <a:pt x="24" y="24"/>
                  </a:lnTo>
                  <a:lnTo>
                    <a:pt x="46" y="20"/>
                  </a:lnTo>
                  <a:lnTo>
                    <a:pt x="58" y="18"/>
                  </a:lnTo>
                  <a:lnTo>
                    <a:pt x="58" y="8"/>
                  </a:lnTo>
                  <a:lnTo>
                    <a:pt x="48" y="4"/>
                  </a:lnTo>
                  <a:lnTo>
                    <a:pt x="36" y="0"/>
                  </a:lnTo>
                  <a:lnTo>
                    <a:pt x="22" y="2"/>
                  </a:lnTo>
                  <a:lnTo>
                    <a:pt x="14" y="8"/>
                  </a:lnTo>
                  <a:lnTo>
                    <a:pt x="0" y="16"/>
                  </a:lnTo>
                  <a:close/>
                </a:path>
              </a:pathLst>
            </a:custGeom>
            <a:solidFill>
              <a:srgbClr val="DDF53D"/>
            </a:solidFill>
            <a:ln w="7938">
              <a:solidFill>
                <a:schemeClr val="tx1"/>
              </a:solidFill>
              <a:prstDash val="solid"/>
              <a:round/>
              <a:headEnd/>
              <a:tailEnd/>
            </a:ln>
          </p:spPr>
          <p:txBody>
            <a:bodyPr/>
            <a:lstStyle/>
            <a:p>
              <a:endParaRPr lang="en-GB"/>
            </a:p>
          </p:txBody>
        </p:sp>
        <p:sp>
          <p:nvSpPr>
            <p:cNvPr id="2202" name="Freeform 203"/>
            <p:cNvSpPr>
              <a:spLocks/>
            </p:cNvSpPr>
            <p:nvPr/>
          </p:nvSpPr>
          <p:spPr bwMode="auto">
            <a:xfrm>
              <a:off x="7859713" y="2778125"/>
              <a:ext cx="66675" cy="304800"/>
            </a:xfrm>
            <a:custGeom>
              <a:avLst/>
              <a:gdLst>
                <a:gd name="T0" fmla="*/ 0 w 42"/>
                <a:gd name="T1" fmla="*/ 290786 h 174"/>
                <a:gd name="T2" fmla="*/ 9525 w 42"/>
                <a:gd name="T3" fmla="*/ 304800 h 174"/>
                <a:gd name="T4" fmla="*/ 15875 w 42"/>
                <a:gd name="T5" fmla="*/ 280276 h 174"/>
                <a:gd name="T6" fmla="*/ 28575 w 42"/>
                <a:gd name="T7" fmla="*/ 283779 h 174"/>
                <a:gd name="T8" fmla="*/ 38100 w 42"/>
                <a:gd name="T9" fmla="*/ 297793 h 174"/>
                <a:gd name="T10" fmla="*/ 41275 w 42"/>
                <a:gd name="T11" fmla="*/ 283779 h 174"/>
                <a:gd name="T12" fmla="*/ 34925 w 42"/>
                <a:gd name="T13" fmla="*/ 269766 h 174"/>
                <a:gd name="T14" fmla="*/ 22225 w 42"/>
                <a:gd name="T15" fmla="*/ 252248 h 174"/>
                <a:gd name="T16" fmla="*/ 15875 w 42"/>
                <a:gd name="T17" fmla="*/ 234731 h 174"/>
                <a:gd name="T18" fmla="*/ 22225 w 42"/>
                <a:gd name="T19" fmla="*/ 220717 h 174"/>
                <a:gd name="T20" fmla="*/ 28575 w 42"/>
                <a:gd name="T21" fmla="*/ 199697 h 174"/>
                <a:gd name="T22" fmla="*/ 34925 w 42"/>
                <a:gd name="T23" fmla="*/ 189186 h 174"/>
                <a:gd name="T24" fmla="*/ 47625 w 42"/>
                <a:gd name="T25" fmla="*/ 185683 h 174"/>
                <a:gd name="T26" fmla="*/ 66675 w 42"/>
                <a:gd name="T27" fmla="*/ 203200 h 174"/>
                <a:gd name="T28" fmla="*/ 66675 w 42"/>
                <a:gd name="T29" fmla="*/ 182179 h 174"/>
                <a:gd name="T30" fmla="*/ 50800 w 42"/>
                <a:gd name="T31" fmla="*/ 154152 h 174"/>
                <a:gd name="T32" fmla="*/ 44450 w 42"/>
                <a:gd name="T33" fmla="*/ 108607 h 174"/>
                <a:gd name="T34" fmla="*/ 38100 w 42"/>
                <a:gd name="T35" fmla="*/ 73572 h 174"/>
                <a:gd name="T36" fmla="*/ 34925 w 42"/>
                <a:gd name="T37" fmla="*/ 45545 h 174"/>
                <a:gd name="T38" fmla="*/ 31750 w 42"/>
                <a:gd name="T39" fmla="*/ 21021 h 174"/>
                <a:gd name="T40" fmla="*/ 25400 w 42"/>
                <a:gd name="T41" fmla="*/ 0 h 174"/>
                <a:gd name="T42" fmla="*/ 19050 w 42"/>
                <a:gd name="T43" fmla="*/ 10510 h 174"/>
                <a:gd name="T44" fmla="*/ 19050 w 42"/>
                <a:gd name="T45" fmla="*/ 28028 h 174"/>
                <a:gd name="T46" fmla="*/ 3175 w 42"/>
                <a:gd name="T47" fmla="*/ 35034 h 174"/>
                <a:gd name="T48" fmla="*/ 3175 w 42"/>
                <a:gd name="T49" fmla="*/ 63062 h 174"/>
                <a:gd name="T50" fmla="*/ 3175 w 42"/>
                <a:gd name="T51" fmla="*/ 87586 h 174"/>
                <a:gd name="T52" fmla="*/ 3175 w 42"/>
                <a:gd name="T53" fmla="*/ 108607 h 174"/>
                <a:gd name="T54" fmla="*/ 12700 w 42"/>
                <a:gd name="T55" fmla="*/ 122621 h 174"/>
                <a:gd name="T56" fmla="*/ 9525 w 42"/>
                <a:gd name="T57" fmla="*/ 143641 h 174"/>
                <a:gd name="T58" fmla="*/ 9525 w 42"/>
                <a:gd name="T59" fmla="*/ 178676 h 174"/>
                <a:gd name="T60" fmla="*/ 9525 w 42"/>
                <a:gd name="T61" fmla="*/ 220717 h 174"/>
                <a:gd name="T62" fmla="*/ 9525 w 42"/>
                <a:gd name="T63" fmla="*/ 255752 h 174"/>
                <a:gd name="T64" fmla="*/ 9525 w 42"/>
                <a:gd name="T65" fmla="*/ 276772 h 174"/>
                <a:gd name="T66" fmla="*/ 0 w 42"/>
                <a:gd name="T67" fmla="*/ 290786 h 17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2" h="174">
                  <a:moveTo>
                    <a:pt x="0" y="166"/>
                  </a:moveTo>
                  <a:lnTo>
                    <a:pt x="6" y="174"/>
                  </a:lnTo>
                  <a:lnTo>
                    <a:pt x="10" y="160"/>
                  </a:lnTo>
                  <a:lnTo>
                    <a:pt x="18" y="162"/>
                  </a:lnTo>
                  <a:lnTo>
                    <a:pt x="24" y="170"/>
                  </a:lnTo>
                  <a:lnTo>
                    <a:pt x="26" y="162"/>
                  </a:lnTo>
                  <a:lnTo>
                    <a:pt x="22" y="154"/>
                  </a:lnTo>
                  <a:lnTo>
                    <a:pt x="14" y="144"/>
                  </a:lnTo>
                  <a:lnTo>
                    <a:pt x="10" y="134"/>
                  </a:lnTo>
                  <a:lnTo>
                    <a:pt x="14" y="126"/>
                  </a:lnTo>
                  <a:lnTo>
                    <a:pt x="18" y="114"/>
                  </a:lnTo>
                  <a:lnTo>
                    <a:pt x="22" y="108"/>
                  </a:lnTo>
                  <a:lnTo>
                    <a:pt x="30" y="106"/>
                  </a:lnTo>
                  <a:lnTo>
                    <a:pt x="42" y="116"/>
                  </a:lnTo>
                  <a:lnTo>
                    <a:pt x="42" y="104"/>
                  </a:lnTo>
                  <a:lnTo>
                    <a:pt x="32" y="88"/>
                  </a:lnTo>
                  <a:lnTo>
                    <a:pt x="28" y="62"/>
                  </a:lnTo>
                  <a:lnTo>
                    <a:pt x="24" y="42"/>
                  </a:lnTo>
                  <a:lnTo>
                    <a:pt x="22" y="26"/>
                  </a:lnTo>
                  <a:lnTo>
                    <a:pt x="20" y="12"/>
                  </a:lnTo>
                  <a:lnTo>
                    <a:pt x="16" y="0"/>
                  </a:lnTo>
                  <a:lnTo>
                    <a:pt x="12" y="6"/>
                  </a:lnTo>
                  <a:lnTo>
                    <a:pt x="12" y="16"/>
                  </a:lnTo>
                  <a:lnTo>
                    <a:pt x="2" y="20"/>
                  </a:lnTo>
                  <a:lnTo>
                    <a:pt x="2" y="36"/>
                  </a:lnTo>
                  <a:lnTo>
                    <a:pt x="2" y="50"/>
                  </a:lnTo>
                  <a:lnTo>
                    <a:pt x="2" y="62"/>
                  </a:lnTo>
                  <a:lnTo>
                    <a:pt x="8" y="70"/>
                  </a:lnTo>
                  <a:lnTo>
                    <a:pt x="6" y="82"/>
                  </a:lnTo>
                  <a:lnTo>
                    <a:pt x="6" y="102"/>
                  </a:lnTo>
                  <a:lnTo>
                    <a:pt x="6" y="126"/>
                  </a:lnTo>
                  <a:lnTo>
                    <a:pt x="6" y="146"/>
                  </a:lnTo>
                  <a:lnTo>
                    <a:pt x="6" y="158"/>
                  </a:lnTo>
                  <a:lnTo>
                    <a:pt x="0" y="166"/>
                  </a:lnTo>
                  <a:close/>
                </a:path>
              </a:pathLst>
            </a:custGeom>
            <a:solidFill>
              <a:srgbClr val="DDF53D"/>
            </a:solidFill>
            <a:ln w="7938">
              <a:solidFill>
                <a:schemeClr val="tx1"/>
              </a:solidFill>
              <a:prstDash val="solid"/>
              <a:round/>
              <a:headEnd/>
              <a:tailEnd/>
            </a:ln>
          </p:spPr>
          <p:txBody>
            <a:bodyPr/>
            <a:lstStyle/>
            <a:p>
              <a:endParaRPr lang="en-GB"/>
            </a:p>
          </p:txBody>
        </p:sp>
        <p:sp>
          <p:nvSpPr>
            <p:cNvPr id="2203" name="Freeform 204"/>
            <p:cNvSpPr>
              <a:spLocks/>
            </p:cNvSpPr>
            <p:nvPr/>
          </p:nvSpPr>
          <p:spPr bwMode="auto">
            <a:xfrm>
              <a:off x="5414963" y="3290888"/>
              <a:ext cx="38100" cy="34925"/>
            </a:xfrm>
            <a:custGeom>
              <a:avLst/>
              <a:gdLst>
                <a:gd name="T0" fmla="*/ 34925 w 24"/>
                <a:gd name="T1" fmla="*/ 34925 h 20"/>
                <a:gd name="T2" fmla="*/ 22225 w 24"/>
                <a:gd name="T3" fmla="*/ 27940 h 20"/>
                <a:gd name="T4" fmla="*/ 12700 w 24"/>
                <a:gd name="T5" fmla="*/ 20955 h 20"/>
                <a:gd name="T6" fmla="*/ 0 w 24"/>
                <a:gd name="T7" fmla="*/ 6985 h 20"/>
                <a:gd name="T8" fmla="*/ 3175 w 24"/>
                <a:gd name="T9" fmla="*/ 0 h 20"/>
                <a:gd name="T10" fmla="*/ 15875 w 24"/>
                <a:gd name="T11" fmla="*/ 0 h 20"/>
                <a:gd name="T12" fmla="*/ 25400 w 24"/>
                <a:gd name="T13" fmla="*/ 6985 h 20"/>
                <a:gd name="T14" fmla="*/ 34925 w 24"/>
                <a:gd name="T15" fmla="*/ 10478 h 20"/>
                <a:gd name="T16" fmla="*/ 38100 w 24"/>
                <a:gd name="T17" fmla="*/ 24448 h 20"/>
                <a:gd name="T18" fmla="*/ 34925 w 24"/>
                <a:gd name="T19" fmla="*/ 34925 h 2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4" h="20">
                  <a:moveTo>
                    <a:pt x="22" y="20"/>
                  </a:moveTo>
                  <a:lnTo>
                    <a:pt x="14" y="16"/>
                  </a:lnTo>
                  <a:lnTo>
                    <a:pt x="8" y="12"/>
                  </a:lnTo>
                  <a:lnTo>
                    <a:pt x="0" y="4"/>
                  </a:lnTo>
                  <a:lnTo>
                    <a:pt x="2" y="0"/>
                  </a:lnTo>
                  <a:lnTo>
                    <a:pt x="10" y="0"/>
                  </a:lnTo>
                  <a:lnTo>
                    <a:pt x="16" y="4"/>
                  </a:lnTo>
                  <a:lnTo>
                    <a:pt x="22" y="6"/>
                  </a:lnTo>
                  <a:lnTo>
                    <a:pt x="24" y="14"/>
                  </a:lnTo>
                  <a:lnTo>
                    <a:pt x="22" y="20"/>
                  </a:lnTo>
                  <a:close/>
                </a:path>
              </a:pathLst>
            </a:custGeom>
            <a:solidFill>
              <a:srgbClr val="DBC4AE"/>
            </a:solidFill>
            <a:ln w="7938">
              <a:solidFill>
                <a:schemeClr val="tx1"/>
              </a:solidFill>
              <a:prstDash val="solid"/>
              <a:round/>
              <a:headEnd/>
              <a:tailEnd/>
            </a:ln>
          </p:spPr>
          <p:txBody>
            <a:bodyPr/>
            <a:lstStyle/>
            <a:p>
              <a:endParaRPr lang="en-GB"/>
            </a:p>
          </p:txBody>
        </p:sp>
        <p:sp>
          <p:nvSpPr>
            <p:cNvPr id="2204" name="Freeform 205"/>
            <p:cNvSpPr>
              <a:spLocks/>
            </p:cNvSpPr>
            <p:nvPr/>
          </p:nvSpPr>
          <p:spPr bwMode="auto">
            <a:xfrm>
              <a:off x="5106988" y="3430588"/>
              <a:ext cx="47625" cy="28575"/>
            </a:xfrm>
            <a:custGeom>
              <a:avLst/>
              <a:gdLst>
                <a:gd name="T0" fmla="*/ 12700 w 30"/>
                <a:gd name="T1" fmla="*/ 10716 h 16"/>
                <a:gd name="T2" fmla="*/ 25400 w 30"/>
                <a:gd name="T3" fmla="*/ 7144 h 16"/>
                <a:gd name="T4" fmla="*/ 38100 w 30"/>
                <a:gd name="T5" fmla="*/ 7144 h 16"/>
                <a:gd name="T6" fmla="*/ 47625 w 30"/>
                <a:gd name="T7" fmla="*/ 0 h 16"/>
                <a:gd name="T8" fmla="*/ 34925 w 30"/>
                <a:gd name="T9" fmla="*/ 14288 h 16"/>
                <a:gd name="T10" fmla="*/ 28575 w 30"/>
                <a:gd name="T11" fmla="*/ 21431 h 16"/>
                <a:gd name="T12" fmla="*/ 19050 w 30"/>
                <a:gd name="T13" fmla="*/ 28575 h 16"/>
                <a:gd name="T14" fmla="*/ 6350 w 30"/>
                <a:gd name="T15" fmla="*/ 28575 h 16"/>
                <a:gd name="T16" fmla="*/ 0 w 30"/>
                <a:gd name="T17" fmla="*/ 21431 h 16"/>
                <a:gd name="T18" fmla="*/ 0 w 30"/>
                <a:gd name="T19" fmla="*/ 10716 h 16"/>
                <a:gd name="T20" fmla="*/ 12700 w 30"/>
                <a:gd name="T21" fmla="*/ 10716 h 1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0" h="16">
                  <a:moveTo>
                    <a:pt x="8" y="6"/>
                  </a:moveTo>
                  <a:lnTo>
                    <a:pt x="16" y="4"/>
                  </a:lnTo>
                  <a:lnTo>
                    <a:pt x="24" y="4"/>
                  </a:lnTo>
                  <a:lnTo>
                    <a:pt x="30" y="0"/>
                  </a:lnTo>
                  <a:lnTo>
                    <a:pt x="22" y="8"/>
                  </a:lnTo>
                  <a:lnTo>
                    <a:pt x="18" y="12"/>
                  </a:lnTo>
                  <a:lnTo>
                    <a:pt x="12" y="16"/>
                  </a:lnTo>
                  <a:lnTo>
                    <a:pt x="4" y="16"/>
                  </a:lnTo>
                  <a:lnTo>
                    <a:pt x="0" y="12"/>
                  </a:lnTo>
                  <a:lnTo>
                    <a:pt x="0" y="6"/>
                  </a:lnTo>
                  <a:lnTo>
                    <a:pt x="8" y="6"/>
                  </a:lnTo>
                  <a:close/>
                </a:path>
              </a:pathLst>
            </a:custGeom>
            <a:noFill/>
            <a:ln w="7938">
              <a:solidFill>
                <a:schemeClr val="tx1"/>
              </a:solidFill>
              <a:prstDash val="solid"/>
              <a:round/>
              <a:headEnd/>
              <a:tailEnd/>
            </a:ln>
          </p:spPr>
          <p:txBody>
            <a:bodyPr/>
            <a:lstStyle/>
            <a:p>
              <a:endParaRPr lang="en-GB"/>
            </a:p>
          </p:txBody>
        </p:sp>
        <p:sp>
          <p:nvSpPr>
            <p:cNvPr id="2205" name="Freeform 206"/>
            <p:cNvSpPr>
              <a:spLocks/>
            </p:cNvSpPr>
            <p:nvPr/>
          </p:nvSpPr>
          <p:spPr bwMode="auto">
            <a:xfrm>
              <a:off x="4951413" y="3216275"/>
              <a:ext cx="463550" cy="196850"/>
            </a:xfrm>
            <a:custGeom>
              <a:avLst/>
              <a:gdLst>
                <a:gd name="T0" fmla="*/ 0 w 292"/>
                <a:gd name="T1" fmla="*/ 80849 h 112"/>
                <a:gd name="T2" fmla="*/ 9525 w 292"/>
                <a:gd name="T3" fmla="*/ 59758 h 112"/>
                <a:gd name="T4" fmla="*/ 41275 w 292"/>
                <a:gd name="T5" fmla="*/ 59758 h 112"/>
                <a:gd name="T6" fmla="*/ 73025 w 292"/>
                <a:gd name="T7" fmla="*/ 59758 h 112"/>
                <a:gd name="T8" fmla="*/ 82550 w 292"/>
                <a:gd name="T9" fmla="*/ 45697 h 112"/>
                <a:gd name="T10" fmla="*/ 82550 w 292"/>
                <a:gd name="T11" fmla="*/ 38667 h 112"/>
                <a:gd name="T12" fmla="*/ 73025 w 292"/>
                <a:gd name="T13" fmla="*/ 28121 h 112"/>
                <a:gd name="T14" fmla="*/ 130175 w 292"/>
                <a:gd name="T15" fmla="*/ 31637 h 112"/>
                <a:gd name="T16" fmla="*/ 174625 w 292"/>
                <a:gd name="T17" fmla="*/ 0 h 112"/>
                <a:gd name="T18" fmla="*/ 231775 w 292"/>
                <a:gd name="T19" fmla="*/ 21091 h 112"/>
                <a:gd name="T20" fmla="*/ 254000 w 292"/>
                <a:gd name="T21" fmla="*/ 28121 h 112"/>
                <a:gd name="T22" fmla="*/ 288925 w 292"/>
                <a:gd name="T23" fmla="*/ 38667 h 112"/>
                <a:gd name="T24" fmla="*/ 346075 w 292"/>
                <a:gd name="T25" fmla="*/ 38667 h 112"/>
                <a:gd name="T26" fmla="*/ 384175 w 292"/>
                <a:gd name="T27" fmla="*/ 17576 h 112"/>
                <a:gd name="T28" fmla="*/ 400050 w 292"/>
                <a:gd name="T29" fmla="*/ 24606 h 112"/>
                <a:gd name="T30" fmla="*/ 415925 w 292"/>
                <a:gd name="T31" fmla="*/ 17576 h 112"/>
                <a:gd name="T32" fmla="*/ 434975 w 292"/>
                <a:gd name="T33" fmla="*/ 35152 h 112"/>
                <a:gd name="T34" fmla="*/ 434975 w 292"/>
                <a:gd name="T35" fmla="*/ 73819 h 112"/>
                <a:gd name="T36" fmla="*/ 463550 w 292"/>
                <a:gd name="T37" fmla="*/ 80849 h 112"/>
                <a:gd name="T38" fmla="*/ 447675 w 292"/>
                <a:gd name="T39" fmla="*/ 91395 h 112"/>
                <a:gd name="T40" fmla="*/ 454025 w 292"/>
                <a:gd name="T41" fmla="*/ 119516 h 112"/>
                <a:gd name="T42" fmla="*/ 463550 w 292"/>
                <a:gd name="T43" fmla="*/ 154668 h 112"/>
                <a:gd name="T44" fmla="*/ 447675 w 292"/>
                <a:gd name="T45" fmla="*/ 158183 h 112"/>
                <a:gd name="T46" fmla="*/ 400050 w 292"/>
                <a:gd name="T47" fmla="*/ 161698 h 112"/>
                <a:gd name="T48" fmla="*/ 339725 w 292"/>
                <a:gd name="T49" fmla="*/ 175759 h 112"/>
                <a:gd name="T50" fmla="*/ 301625 w 292"/>
                <a:gd name="T51" fmla="*/ 168729 h 112"/>
                <a:gd name="T52" fmla="*/ 288925 w 292"/>
                <a:gd name="T53" fmla="*/ 175759 h 112"/>
                <a:gd name="T54" fmla="*/ 260350 w 292"/>
                <a:gd name="T55" fmla="*/ 168729 h 112"/>
                <a:gd name="T56" fmla="*/ 244475 w 292"/>
                <a:gd name="T57" fmla="*/ 196850 h 112"/>
                <a:gd name="T58" fmla="*/ 247650 w 292"/>
                <a:gd name="T59" fmla="*/ 168729 h 112"/>
                <a:gd name="T60" fmla="*/ 231775 w 292"/>
                <a:gd name="T61" fmla="*/ 175759 h 112"/>
                <a:gd name="T62" fmla="*/ 203200 w 292"/>
                <a:gd name="T63" fmla="*/ 175759 h 112"/>
                <a:gd name="T64" fmla="*/ 174625 w 292"/>
                <a:gd name="T65" fmla="*/ 193335 h 112"/>
                <a:gd name="T66" fmla="*/ 146050 w 292"/>
                <a:gd name="T67" fmla="*/ 182789 h 112"/>
                <a:gd name="T68" fmla="*/ 114300 w 292"/>
                <a:gd name="T69" fmla="*/ 168729 h 112"/>
                <a:gd name="T70" fmla="*/ 107950 w 292"/>
                <a:gd name="T71" fmla="*/ 182789 h 112"/>
                <a:gd name="T72" fmla="*/ 79375 w 292"/>
                <a:gd name="T73" fmla="*/ 189820 h 112"/>
                <a:gd name="T74" fmla="*/ 53975 w 292"/>
                <a:gd name="T75" fmla="*/ 168729 h 112"/>
                <a:gd name="T76" fmla="*/ 25400 w 292"/>
                <a:gd name="T77" fmla="*/ 147638 h 112"/>
                <a:gd name="T78" fmla="*/ 9525 w 292"/>
                <a:gd name="T79" fmla="*/ 130062 h 112"/>
                <a:gd name="T80" fmla="*/ 22225 w 292"/>
                <a:gd name="T81" fmla="*/ 108971 h 112"/>
                <a:gd name="T82" fmla="*/ 15875 w 292"/>
                <a:gd name="T83" fmla="*/ 84364 h 112"/>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292" h="112">
                  <a:moveTo>
                    <a:pt x="10" y="48"/>
                  </a:moveTo>
                  <a:lnTo>
                    <a:pt x="0" y="46"/>
                  </a:lnTo>
                  <a:lnTo>
                    <a:pt x="0" y="42"/>
                  </a:lnTo>
                  <a:lnTo>
                    <a:pt x="6" y="34"/>
                  </a:lnTo>
                  <a:lnTo>
                    <a:pt x="12" y="32"/>
                  </a:lnTo>
                  <a:lnTo>
                    <a:pt x="26" y="34"/>
                  </a:lnTo>
                  <a:lnTo>
                    <a:pt x="38" y="34"/>
                  </a:lnTo>
                  <a:lnTo>
                    <a:pt x="46" y="34"/>
                  </a:lnTo>
                  <a:lnTo>
                    <a:pt x="46" y="28"/>
                  </a:lnTo>
                  <a:lnTo>
                    <a:pt x="52" y="26"/>
                  </a:lnTo>
                  <a:lnTo>
                    <a:pt x="58" y="26"/>
                  </a:lnTo>
                  <a:lnTo>
                    <a:pt x="52" y="22"/>
                  </a:lnTo>
                  <a:lnTo>
                    <a:pt x="46" y="22"/>
                  </a:lnTo>
                  <a:lnTo>
                    <a:pt x="46" y="16"/>
                  </a:lnTo>
                  <a:lnTo>
                    <a:pt x="68" y="18"/>
                  </a:lnTo>
                  <a:lnTo>
                    <a:pt x="82" y="18"/>
                  </a:lnTo>
                  <a:lnTo>
                    <a:pt x="90" y="10"/>
                  </a:lnTo>
                  <a:lnTo>
                    <a:pt x="110" y="0"/>
                  </a:lnTo>
                  <a:lnTo>
                    <a:pt x="140" y="0"/>
                  </a:lnTo>
                  <a:lnTo>
                    <a:pt x="146" y="12"/>
                  </a:lnTo>
                  <a:lnTo>
                    <a:pt x="154" y="10"/>
                  </a:lnTo>
                  <a:lnTo>
                    <a:pt x="160" y="16"/>
                  </a:lnTo>
                  <a:lnTo>
                    <a:pt x="168" y="18"/>
                  </a:lnTo>
                  <a:lnTo>
                    <a:pt x="182" y="22"/>
                  </a:lnTo>
                  <a:lnTo>
                    <a:pt x="200" y="22"/>
                  </a:lnTo>
                  <a:lnTo>
                    <a:pt x="218" y="22"/>
                  </a:lnTo>
                  <a:lnTo>
                    <a:pt x="234" y="18"/>
                  </a:lnTo>
                  <a:lnTo>
                    <a:pt x="242" y="10"/>
                  </a:lnTo>
                  <a:lnTo>
                    <a:pt x="248" y="12"/>
                  </a:lnTo>
                  <a:lnTo>
                    <a:pt x="252" y="14"/>
                  </a:lnTo>
                  <a:lnTo>
                    <a:pt x="254" y="8"/>
                  </a:lnTo>
                  <a:lnTo>
                    <a:pt x="262" y="10"/>
                  </a:lnTo>
                  <a:lnTo>
                    <a:pt x="268" y="16"/>
                  </a:lnTo>
                  <a:lnTo>
                    <a:pt x="274" y="20"/>
                  </a:lnTo>
                  <a:lnTo>
                    <a:pt x="274" y="30"/>
                  </a:lnTo>
                  <a:lnTo>
                    <a:pt x="274" y="42"/>
                  </a:lnTo>
                  <a:lnTo>
                    <a:pt x="286" y="42"/>
                  </a:lnTo>
                  <a:lnTo>
                    <a:pt x="292" y="46"/>
                  </a:lnTo>
                  <a:lnTo>
                    <a:pt x="284" y="48"/>
                  </a:lnTo>
                  <a:lnTo>
                    <a:pt x="282" y="52"/>
                  </a:lnTo>
                  <a:lnTo>
                    <a:pt x="284" y="60"/>
                  </a:lnTo>
                  <a:lnTo>
                    <a:pt x="286" y="68"/>
                  </a:lnTo>
                  <a:lnTo>
                    <a:pt x="288" y="78"/>
                  </a:lnTo>
                  <a:lnTo>
                    <a:pt x="292" y="88"/>
                  </a:lnTo>
                  <a:lnTo>
                    <a:pt x="290" y="92"/>
                  </a:lnTo>
                  <a:lnTo>
                    <a:pt x="282" y="90"/>
                  </a:lnTo>
                  <a:lnTo>
                    <a:pt x="262" y="86"/>
                  </a:lnTo>
                  <a:lnTo>
                    <a:pt x="252" y="92"/>
                  </a:lnTo>
                  <a:lnTo>
                    <a:pt x="226" y="92"/>
                  </a:lnTo>
                  <a:lnTo>
                    <a:pt x="214" y="100"/>
                  </a:lnTo>
                  <a:lnTo>
                    <a:pt x="196" y="102"/>
                  </a:lnTo>
                  <a:lnTo>
                    <a:pt x="190" y="96"/>
                  </a:lnTo>
                  <a:lnTo>
                    <a:pt x="184" y="96"/>
                  </a:lnTo>
                  <a:lnTo>
                    <a:pt x="182" y="100"/>
                  </a:lnTo>
                  <a:lnTo>
                    <a:pt x="170" y="100"/>
                  </a:lnTo>
                  <a:lnTo>
                    <a:pt x="164" y="96"/>
                  </a:lnTo>
                  <a:lnTo>
                    <a:pt x="162" y="104"/>
                  </a:lnTo>
                  <a:lnTo>
                    <a:pt x="154" y="112"/>
                  </a:lnTo>
                  <a:lnTo>
                    <a:pt x="152" y="104"/>
                  </a:lnTo>
                  <a:lnTo>
                    <a:pt x="156" y="96"/>
                  </a:lnTo>
                  <a:lnTo>
                    <a:pt x="150" y="96"/>
                  </a:lnTo>
                  <a:lnTo>
                    <a:pt x="146" y="100"/>
                  </a:lnTo>
                  <a:lnTo>
                    <a:pt x="132" y="98"/>
                  </a:lnTo>
                  <a:lnTo>
                    <a:pt x="128" y="100"/>
                  </a:lnTo>
                  <a:lnTo>
                    <a:pt x="120" y="108"/>
                  </a:lnTo>
                  <a:lnTo>
                    <a:pt x="110" y="110"/>
                  </a:lnTo>
                  <a:lnTo>
                    <a:pt x="100" y="110"/>
                  </a:lnTo>
                  <a:lnTo>
                    <a:pt x="92" y="104"/>
                  </a:lnTo>
                  <a:lnTo>
                    <a:pt x="80" y="100"/>
                  </a:lnTo>
                  <a:lnTo>
                    <a:pt x="72" y="96"/>
                  </a:lnTo>
                  <a:lnTo>
                    <a:pt x="66" y="98"/>
                  </a:lnTo>
                  <a:lnTo>
                    <a:pt x="68" y="104"/>
                  </a:lnTo>
                  <a:lnTo>
                    <a:pt x="66" y="108"/>
                  </a:lnTo>
                  <a:lnTo>
                    <a:pt x="50" y="108"/>
                  </a:lnTo>
                  <a:lnTo>
                    <a:pt x="40" y="100"/>
                  </a:lnTo>
                  <a:lnTo>
                    <a:pt x="34" y="96"/>
                  </a:lnTo>
                  <a:lnTo>
                    <a:pt x="20" y="92"/>
                  </a:lnTo>
                  <a:lnTo>
                    <a:pt x="16" y="84"/>
                  </a:lnTo>
                  <a:lnTo>
                    <a:pt x="16" y="78"/>
                  </a:lnTo>
                  <a:lnTo>
                    <a:pt x="6" y="74"/>
                  </a:lnTo>
                  <a:lnTo>
                    <a:pt x="10" y="68"/>
                  </a:lnTo>
                  <a:lnTo>
                    <a:pt x="14" y="62"/>
                  </a:lnTo>
                  <a:lnTo>
                    <a:pt x="12" y="54"/>
                  </a:lnTo>
                  <a:lnTo>
                    <a:pt x="10" y="48"/>
                  </a:lnTo>
                  <a:close/>
                </a:path>
              </a:pathLst>
            </a:custGeom>
            <a:solidFill>
              <a:srgbClr val="DDF53D"/>
            </a:solidFill>
            <a:ln w="7938">
              <a:solidFill>
                <a:schemeClr val="tx1"/>
              </a:solidFill>
              <a:prstDash val="solid"/>
              <a:round/>
              <a:headEnd/>
              <a:tailEnd/>
            </a:ln>
          </p:spPr>
          <p:txBody>
            <a:bodyPr/>
            <a:lstStyle/>
            <a:p>
              <a:endParaRPr lang="en-GB"/>
            </a:p>
          </p:txBody>
        </p:sp>
        <p:sp>
          <p:nvSpPr>
            <p:cNvPr id="2206" name="Freeform 207"/>
            <p:cNvSpPr>
              <a:spLocks/>
            </p:cNvSpPr>
            <p:nvPr/>
          </p:nvSpPr>
          <p:spPr bwMode="auto">
            <a:xfrm>
              <a:off x="5170488" y="3459163"/>
              <a:ext cx="44450" cy="49212"/>
            </a:xfrm>
            <a:custGeom>
              <a:avLst/>
              <a:gdLst>
                <a:gd name="T0" fmla="*/ 25400 w 28"/>
                <a:gd name="T1" fmla="*/ 3515 h 28"/>
                <a:gd name="T2" fmla="*/ 38100 w 28"/>
                <a:gd name="T3" fmla="*/ 0 h 28"/>
                <a:gd name="T4" fmla="*/ 44450 w 28"/>
                <a:gd name="T5" fmla="*/ 7030 h 28"/>
                <a:gd name="T6" fmla="*/ 38100 w 28"/>
                <a:gd name="T7" fmla="*/ 17576 h 28"/>
                <a:gd name="T8" fmla="*/ 28575 w 28"/>
                <a:gd name="T9" fmla="*/ 24606 h 28"/>
                <a:gd name="T10" fmla="*/ 25400 w 28"/>
                <a:gd name="T11" fmla="*/ 35151 h 28"/>
                <a:gd name="T12" fmla="*/ 15875 w 28"/>
                <a:gd name="T13" fmla="*/ 42182 h 28"/>
                <a:gd name="T14" fmla="*/ 9525 w 28"/>
                <a:gd name="T15" fmla="*/ 49212 h 28"/>
                <a:gd name="T16" fmla="*/ 0 w 28"/>
                <a:gd name="T17" fmla="*/ 45697 h 28"/>
                <a:gd name="T18" fmla="*/ 9525 w 28"/>
                <a:gd name="T19" fmla="*/ 31636 h 28"/>
                <a:gd name="T20" fmla="*/ 19050 w 28"/>
                <a:gd name="T21" fmla="*/ 14061 h 28"/>
                <a:gd name="T22" fmla="*/ 25400 w 28"/>
                <a:gd name="T23" fmla="*/ 3515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8" h="28">
                  <a:moveTo>
                    <a:pt x="16" y="2"/>
                  </a:moveTo>
                  <a:lnTo>
                    <a:pt x="24" y="0"/>
                  </a:lnTo>
                  <a:lnTo>
                    <a:pt x="28" y="4"/>
                  </a:lnTo>
                  <a:lnTo>
                    <a:pt x="24" y="10"/>
                  </a:lnTo>
                  <a:lnTo>
                    <a:pt x="18" y="14"/>
                  </a:lnTo>
                  <a:lnTo>
                    <a:pt x="16" y="20"/>
                  </a:lnTo>
                  <a:lnTo>
                    <a:pt x="10" y="24"/>
                  </a:lnTo>
                  <a:lnTo>
                    <a:pt x="6" y="28"/>
                  </a:lnTo>
                  <a:lnTo>
                    <a:pt x="0" y="26"/>
                  </a:lnTo>
                  <a:lnTo>
                    <a:pt x="6" y="18"/>
                  </a:lnTo>
                  <a:lnTo>
                    <a:pt x="12" y="8"/>
                  </a:lnTo>
                  <a:lnTo>
                    <a:pt x="16" y="2"/>
                  </a:lnTo>
                  <a:close/>
                </a:path>
              </a:pathLst>
            </a:custGeom>
            <a:solidFill>
              <a:srgbClr val="FFFFFF"/>
            </a:solidFill>
            <a:ln w="7938">
              <a:solidFill>
                <a:schemeClr val="tx1"/>
              </a:solidFill>
              <a:prstDash val="solid"/>
              <a:round/>
              <a:headEnd/>
              <a:tailEnd/>
            </a:ln>
          </p:spPr>
          <p:txBody>
            <a:bodyPr/>
            <a:lstStyle/>
            <a:p>
              <a:endParaRPr lang="en-GB"/>
            </a:p>
          </p:txBody>
        </p:sp>
        <p:sp>
          <p:nvSpPr>
            <p:cNvPr id="2207" name="Freeform 208"/>
            <p:cNvSpPr>
              <a:spLocks/>
            </p:cNvSpPr>
            <p:nvPr/>
          </p:nvSpPr>
          <p:spPr bwMode="auto">
            <a:xfrm>
              <a:off x="5180013" y="3378200"/>
              <a:ext cx="171450" cy="150813"/>
            </a:xfrm>
            <a:custGeom>
              <a:avLst/>
              <a:gdLst>
                <a:gd name="T0" fmla="*/ 15875 w 108"/>
                <a:gd name="T1" fmla="*/ 84174 h 86"/>
                <a:gd name="T2" fmla="*/ 12700 w 108"/>
                <a:gd name="T3" fmla="*/ 56116 h 86"/>
                <a:gd name="T4" fmla="*/ 12700 w 108"/>
                <a:gd name="T5" fmla="*/ 42087 h 86"/>
                <a:gd name="T6" fmla="*/ 15875 w 108"/>
                <a:gd name="T7" fmla="*/ 35073 h 86"/>
                <a:gd name="T8" fmla="*/ 28575 w 108"/>
                <a:gd name="T9" fmla="*/ 21044 h 86"/>
                <a:gd name="T10" fmla="*/ 31750 w 108"/>
                <a:gd name="T11" fmla="*/ 7015 h 86"/>
                <a:gd name="T12" fmla="*/ 41275 w 108"/>
                <a:gd name="T13" fmla="*/ 14029 h 86"/>
                <a:gd name="T14" fmla="*/ 60325 w 108"/>
                <a:gd name="T15" fmla="*/ 14029 h 86"/>
                <a:gd name="T16" fmla="*/ 63500 w 108"/>
                <a:gd name="T17" fmla="*/ 7015 h 86"/>
                <a:gd name="T18" fmla="*/ 73025 w 108"/>
                <a:gd name="T19" fmla="*/ 7015 h 86"/>
                <a:gd name="T20" fmla="*/ 82550 w 108"/>
                <a:gd name="T21" fmla="*/ 17536 h 86"/>
                <a:gd name="T22" fmla="*/ 111125 w 108"/>
                <a:gd name="T23" fmla="*/ 14029 h 86"/>
                <a:gd name="T24" fmla="*/ 130175 w 108"/>
                <a:gd name="T25" fmla="*/ 0 h 86"/>
                <a:gd name="T26" fmla="*/ 171450 w 108"/>
                <a:gd name="T27" fmla="*/ 0 h 86"/>
                <a:gd name="T28" fmla="*/ 171450 w 108"/>
                <a:gd name="T29" fmla="*/ 7015 h 86"/>
                <a:gd name="T30" fmla="*/ 149225 w 108"/>
                <a:gd name="T31" fmla="*/ 24551 h 86"/>
                <a:gd name="T32" fmla="*/ 142875 w 108"/>
                <a:gd name="T33" fmla="*/ 80667 h 86"/>
                <a:gd name="T34" fmla="*/ 85725 w 108"/>
                <a:gd name="T35" fmla="*/ 119247 h 86"/>
                <a:gd name="T36" fmla="*/ 44450 w 108"/>
                <a:gd name="T37" fmla="*/ 147305 h 86"/>
                <a:gd name="T38" fmla="*/ 31750 w 108"/>
                <a:gd name="T39" fmla="*/ 150812 h 86"/>
                <a:gd name="T40" fmla="*/ 19050 w 108"/>
                <a:gd name="T41" fmla="*/ 143797 h 86"/>
                <a:gd name="T42" fmla="*/ 9525 w 108"/>
                <a:gd name="T43" fmla="*/ 140290 h 86"/>
                <a:gd name="T44" fmla="*/ 3175 w 108"/>
                <a:gd name="T45" fmla="*/ 136783 h 86"/>
                <a:gd name="T46" fmla="*/ 0 w 108"/>
                <a:gd name="T47" fmla="*/ 129768 h 86"/>
                <a:gd name="T48" fmla="*/ 15875 w 108"/>
                <a:gd name="T49" fmla="*/ 115739 h 86"/>
                <a:gd name="T50" fmla="*/ 19050 w 108"/>
                <a:gd name="T51" fmla="*/ 105218 h 86"/>
                <a:gd name="T52" fmla="*/ 28575 w 108"/>
                <a:gd name="T53" fmla="*/ 98203 h 86"/>
                <a:gd name="T54" fmla="*/ 34925 w 108"/>
                <a:gd name="T55" fmla="*/ 87681 h 86"/>
                <a:gd name="T56" fmla="*/ 28575 w 108"/>
                <a:gd name="T57" fmla="*/ 80667 h 86"/>
                <a:gd name="T58" fmla="*/ 15875 w 108"/>
                <a:gd name="T59" fmla="*/ 84174 h 8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08" h="86">
                  <a:moveTo>
                    <a:pt x="10" y="48"/>
                  </a:moveTo>
                  <a:lnTo>
                    <a:pt x="8" y="32"/>
                  </a:lnTo>
                  <a:lnTo>
                    <a:pt x="8" y="24"/>
                  </a:lnTo>
                  <a:lnTo>
                    <a:pt x="10" y="20"/>
                  </a:lnTo>
                  <a:lnTo>
                    <a:pt x="18" y="12"/>
                  </a:lnTo>
                  <a:lnTo>
                    <a:pt x="20" y="4"/>
                  </a:lnTo>
                  <a:lnTo>
                    <a:pt x="26" y="8"/>
                  </a:lnTo>
                  <a:lnTo>
                    <a:pt x="38" y="8"/>
                  </a:lnTo>
                  <a:lnTo>
                    <a:pt x="40" y="4"/>
                  </a:lnTo>
                  <a:lnTo>
                    <a:pt x="46" y="4"/>
                  </a:lnTo>
                  <a:lnTo>
                    <a:pt x="52" y="10"/>
                  </a:lnTo>
                  <a:lnTo>
                    <a:pt x="70" y="8"/>
                  </a:lnTo>
                  <a:lnTo>
                    <a:pt x="82" y="0"/>
                  </a:lnTo>
                  <a:lnTo>
                    <a:pt x="108" y="0"/>
                  </a:lnTo>
                  <a:lnTo>
                    <a:pt x="108" y="4"/>
                  </a:lnTo>
                  <a:lnTo>
                    <a:pt x="94" y="14"/>
                  </a:lnTo>
                  <a:lnTo>
                    <a:pt x="90" y="46"/>
                  </a:lnTo>
                  <a:lnTo>
                    <a:pt x="54" y="68"/>
                  </a:lnTo>
                  <a:lnTo>
                    <a:pt x="28" y="84"/>
                  </a:lnTo>
                  <a:lnTo>
                    <a:pt x="20" y="86"/>
                  </a:lnTo>
                  <a:lnTo>
                    <a:pt x="12" y="82"/>
                  </a:lnTo>
                  <a:lnTo>
                    <a:pt x="6" y="80"/>
                  </a:lnTo>
                  <a:lnTo>
                    <a:pt x="2" y="78"/>
                  </a:lnTo>
                  <a:lnTo>
                    <a:pt x="0" y="74"/>
                  </a:lnTo>
                  <a:lnTo>
                    <a:pt x="10" y="66"/>
                  </a:lnTo>
                  <a:lnTo>
                    <a:pt x="12" y="60"/>
                  </a:lnTo>
                  <a:lnTo>
                    <a:pt x="18" y="56"/>
                  </a:lnTo>
                  <a:lnTo>
                    <a:pt x="22" y="50"/>
                  </a:lnTo>
                  <a:lnTo>
                    <a:pt x="18" y="46"/>
                  </a:lnTo>
                  <a:lnTo>
                    <a:pt x="10" y="48"/>
                  </a:lnTo>
                  <a:close/>
                </a:path>
              </a:pathLst>
            </a:custGeom>
            <a:noFill/>
            <a:ln w="7938">
              <a:solidFill>
                <a:schemeClr val="tx1"/>
              </a:solidFill>
              <a:prstDash val="solid"/>
              <a:round/>
              <a:headEnd/>
              <a:tailEnd/>
            </a:ln>
          </p:spPr>
          <p:txBody>
            <a:bodyPr/>
            <a:lstStyle/>
            <a:p>
              <a:endParaRPr lang="en-GB"/>
            </a:p>
          </p:txBody>
        </p:sp>
        <p:sp>
          <p:nvSpPr>
            <p:cNvPr id="2208" name="Freeform 209"/>
            <p:cNvSpPr>
              <a:spLocks/>
            </p:cNvSpPr>
            <p:nvPr/>
          </p:nvSpPr>
          <p:spPr bwMode="auto">
            <a:xfrm>
              <a:off x="5148263" y="3503613"/>
              <a:ext cx="38100" cy="112712"/>
            </a:xfrm>
            <a:custGeom>
              <a:avLst/>
              <a:gdLst>
                <a:gd name="T0" fmla="*/ 25400 w 24"/>
                <a:gd name="T1" fmla="*/ 24656 h 64"/>
                <a:gd name="T2" fmla="*/ 34925 w 24"/>
                <a:gd name="T3" fmla="*/ 24656 h 64"/>
                <a:gd name="T4" fmla="*/ 38100 w 24"/>
                <a:gd name="T5" fmla="*/ 14089 h 64"/>
                <a:gd name="T6" fmla="*/ 34925 w 24"/>
                <a:gd name="T7" fmla="*/ 10567 h 64"/>
                <a:gd name="T8" fmla="*/ 31750 w 24"/>
                <a:gd name="T9" fmla="*/ 3522 h 64"/>
                <a:gd name="T10" fmla="*/ 22225 w 24"/>
                <a:gd name="T11" fmla="*/ 0 h 64"/>
                <a:gd name="T12" fmla="*/ 22225 w 24"/>
                <a:gd name="T13" fmla="*/ 10567 h 64"/>
                <a:gd name="T14" fmla="*/ 19050 w 24"/>
                <a:gd name="T15" fmla="*/ 24656 h 64"/>
                <a:gd name="T16" fmla="*/ 15875 w 24"/>
                <a:gd name="T17" fmla="*/ 35223 h 64"/>
                <a:gd name="T18" fmla="*/ 9525 w 24"/>
                <a:gd name="T19" fmla="*/ 45789 h 64"/>
                <a:gd name="T20" fmla="*/ 6350 w 24"/>
                <a:gd name="T21" fmla="*/ 52834 h 64"/>
                <a:gd name="T22" fmla="*/ 0 w 24"/>
                <a:gd name="T23" fmla="*/ 63401 h 64"/>
                <a:gd name="T24" fmla="*/ 3175 w 24"/>
                <a:gd name="T25" fmla="*/ 70445 h 64"/>
                <a:gd name="T26" fmla="*/ 9525 w 24"/>
                <a:gd name="T27" fmla="*/ 84534 h 64"/>
                <a:gd name="T28" fmla="*/ 15875 w 24"/>
                <a:gd name="T29" fmla="*/ 102145 h 64"/>
                <a:gd name="T30" fmla="*/ 19050 w 24"/>
                <a:gd name="T31" fmla="*/ 112712 h 64"/>
                <a:gd name="T32" fmla="*/ 28575 w 24"/>
                <a:gd name="T33" fmla="*/ 91579 h 64"/>
                <a:gd name="T34" fmla="*/ 31750 w 24"/>
                <a:gd name="T35" fmla="*/ 73967 h 64"/>
                <a:gd name="T36" fmla="*/ 31750 w 24"/>
                <a:gd name="T37" fmla="*/ 52834 h 64"/>
                <a:gd name="T38" fmla="*/ 25400 w 24"/>
                <a:gd name="T39" fmla="*/ 52834 h 64"/>
                <a:gd name="T40" fmla="*/ 22225 w 24"/>
                <a:gd name="T41" fmla="*/ 31700 h 64"/>
                <a:gd name="T42" fmla="*/ 25400 w 24"/>
                <a:gd name="T43" fmla="*/ 24656 h 6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4" h="64">
                  <a:moveTo>
                    <a:pt x="16" y="14"/>
                  </a:moveTo>
                  <a:lnTo>
                    <a:pt x="22" y="14"/>
                  </a:lnTo>
                  <a:lnTo>
                    <a:pt x="24" y="8"/>
                  </a:lnTo>
                  <a:lnTo>
                    <a:pt x="22" y="6"/>
                  </a:lnTo>
                  <a:lnTo>
                    <a:pt x="20" y="2"/>
                  </a:lnTo>
                  <a:lnTo>
                    <a:pt x="14" y="0"/>
                  </a:lnTo>
                  <a:lnTo>
                    <a:pt x="14" y="6"/>
                  </a:lnTo>
                  <a:lnTo>
                    <a:pt x="12" y="14"/>
                  </a:lnTo>
                  <a:lnTo>
                    <a:pt x="10" y="20"/>
                  </a:lnTo>
                  <a:lnTo>
                    <a:pt x="6" y="26"/>
                  </a:lnTo>
                  <a:lnTo>
                    <a:pt x="4" y="30"/>
                  </a:lnTo>
                  <a:lnTo>
                    <a:pt x="0" y="36"/>
                  </a:lnTo>
                  <a:lnTo>
                    <a:pt x="2" y="40"/>
                  </a:lnTo>
                  <a:lnTo>
                    <a:pt x="6" y="48"/>
                  </a:lnTo>
                  <a:lnTo>
                    <a:pt x="10" y="58"/>
                  </a:lnTo>
                  <a:lnTo>
                    <a:pt x="12" y="64"/>
                  </a:lnTo>
                  <a:lnTo>
                    <a:pt x="18" y="52"/>
                  </a:lnTo>
                  <a:lnTo>
                    <a:pt x="20" y="42"/>
                  </a:lnTo>
                  <a:lnTo>
                    <a:pt x="20" y="30"/>
                  </a:lnTo>
                  <a:lnTo>
                    <a:pt x="16" y="30"/>
                  </a:lnTo>
                  <a:lnTo>
                    <a:pt x="14" y="18"/>
                  </a:lnTo>
                  <a:lnTo>
                    <a:pt x="16" y="14"/>
                  </a:lnTo>
                  <a:close/>
                </a:path>
              </a:pathLst>
            </a:custGeom>
            <a:solidFill>
              <a:srgbClr val="FFFFFF"/>
            </a:solidFill>
            <a:ln w="7938">
              <a:solidFill>
                <a:schemeClr val="tx1"/>
              </a:solidFill>
              <a:prstDash val="solid"/>
              <a:round/>
              <a:headEnd/>
              <a:tailEnd/>
            </a:ln>
          </p:spPr>
          <p:txBody>
            <a:bodyPr/>
            <a:lstStyle/>
            <a:p>
              <a:endParaRPr lang="en-GB"/>
            </a:p>
          </p:txBody>
        </p:sp>
        <p:sp>
          <p:nvSpPr>
            <p:cNvPr id="2209" name="Freeform 210"/>
            <p:cNvSpPr>
              <a:spLocks/>
            </p:cNvSpPr>
            <p:nvPr/>
          </p:nvSpPr>
          <p:spPr bwMode="auto">
            <a:xfrm>
              <a:off x="5272088" y="3367088"/>
              <a:ext cx="225425" cy="260350"/>
            </a:xfrm>
            <a:custGeom>
              <a:avLst/>
              <a:gdLst>
                <a:gd name="T0" fmla="*/ 142875 w 142"/>
                <a:gd name="T1" fmla="*/ 3518 h 148"/>
                <a:gd name="T2" fmla="*/ 149225 w 142"/>
                <a:gd name="T3" fmla="*/ 17591 h 148"/>
                <a:gd name="T4" fmla="*/ 168275 w 142"/>
                <a:gd name="T5" fmla="*/ 49255 h 148"/>
                <a:gd name="T6" fmla="*/ 180975 w 142"/>
                <a:gd name="T7" fmla="*/ 52774 h 148"/>
                <a:gd name="T8" fmla="*/ 174625 w 142"/>
                <a:gd name="T9" fmla="*/ 63328 h 148"/>
                <a:gd name="T10" fmla="*/ 177800 w 142"/>
                <a:gd name="T11" fmla="*/ 77401 h 148"/>
                <a:gd name="T12" fmla="*/ 168275 w 142"/>
                <a:gd name="T13" fmla="*/ 84438 h 148"/>
                <a:gd name="T14" fmla="*/ 158750 w 142"/>
                <a:gd name="T15" fmla="*/ 109066 h 148"/>
                <a:gd name="T16" fmla="*/ 177800 w 142"/>
                <a:gd name="T17" fmla="*/ 130175 h 148"/>
                <a:gd name="T18" fmla="*/ 187325 w 142"/>
                <a:gd name="T19" fmla="*/ 147766 h 148"/>
                <a:gd name="T20" fmla="*/ 209550 w 142"/>
                <a:gd name="T21" fmla="*/ 158321 h 148"/>
                <a:gd name="T22" fmla="*/ 222250 w 142"/>
                <a:gd name="T23" fmla="*/ 172394 h 148"/>
                <a:gd name="T24" fmla="*/ 215900 w 142"/>
                <a:gd name="T25" fmla="*/ 197022 h 148"/>
                <a:gd name="T26" fmla="*/ 225425 w 142"/>
                <a:gd name="T27" fmla="*/ 218131 h 148"/>
                <a:gd name="T28" fmla="*/ 222250 w 142"/>
                <a:gd name="T29" fmla="*/ 228686 h 148"/>
                <a:gd name="T30" fmla="*/ 209550 w 142"/>
                <a:gd name="T31" fmla="*/ 232204 h 148"/>
                <a:gd name="T32" fmla="*/ 193675 w 142"/>
                <a:gd name="T33" fmla="*/ 246277 h 148"/>
                <a:gd name="T34" fmla="*/ 193675 w 142"/>
                <a:gd name="T35" fmla="*/ 260350 h 148"/>
                <a:gd name="T36" fmla="*/ 142875 w 142"/>
                <a:gd name="T37" fmla="*/ 260350 h 148"/>
                <a:gd name="T38" fmla="*/ 120650 w 142"/>
                <a:gd name="T39" fmla="*/ 239241 h 148"/>
                <a:gd name="T40" fmla="*/ 107950 w 142"/>
                <a:gd name="T41" fmla="*/ 239241 h 148"/>
                <a:gd name="T42" fmla="*/ 92075 w 142"/>
                <a:gd name="T43" fmla="*/ 211095 h 148"/>
                <a:gd name="T44" fmla="*/ 34925 w 142"/>
                <a:gd name="T45" fmla="*/ 175912 h 148"/>
                <a:gd name="T46" fmla="*/ 3175 w 142"/>
                <a:gd name="T47" fmla="*/ 168876 h 148"/>
                <a:gd name="T48" fmla="*/ 0 w 142"/>
                <a:gd name="T49" fmla="*/ 126657 h 148"/>
                <a:gd name="T50" fmla="*/ 50800 w 142"/>
                <a:gd name="T51" fmla="*/ 91474 h 148"/>
                <a:gd name="T52" fmla="*/ 57150 w 142"/>
                <a:gd name="T53" fmla="*/ 35182 h 148"/>
                <a:gd name="T54" fmla="*/ 79375 w 142"/>
                <a:gd name="T55" fmla="*/ 17591 h 148"/>
                <a:gd name="T56" fmla="*/ 79375 w 142"/>
                <a:gd name="T57" fmla="*/ 10555 h 148"/>
                <a:gd name="T58" fmla="*/ 95250 w 142"/>
                <a:gd name="T59" fmla="*/ 0 h 148"/>
                <a:gd name="T60" fmla="*/ 139700 w 142"/>
                <a:gd name="T61" fmla="*/ 10555 h 148"/>
                <a:gd name="T62" fmla="*/ 142875 w 142"/>
                <a:gd name="T63" fmla="*/ 3518 h 14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42" h="148">
                  <a:moveTo>
                    <a:pt x="90" y="2"/>
                  </a:moveTo>
                  <a:lnTo>
                    <a:pt x="94" y="10"/>
                  </a:lnTo>
                  <a:lnTo>
                    <a:pt x="106" y="28"/>
                  </a:lnTo>
                  <a:lnTo>
                    <a:pt x="114" y="30"/>
                  </a:lnTo>
                  <a:lnTo>
                    <a:pt x="110" y="36"/>
                  </a:lnTo>
                  <a:lnTo>
                    <a:pt x="112" y="44"/>
                  </a:lnTo>
                  <a:lnTo>
                    <a:pt x="106" y="48"/>
                  </a:lnTo>
                  <a:lnTo>
                    <a:pt x="100" y="62"/>
                  </a:lnTo>
                  <a:lnTo>
                    <a:pt x="112" y="74"/>
                  </a:lnTo>
                  <a:lnTo>
                    <a:pt x="118" y="84"/>
                  </a:lnTo>
                  <a:lnTo>
                    <a:pt x="132" y="90"/>
                  </a:lnTo>
                  <a:lnTo>
                    <a:pt x="140" y="98"/>
                  </a:lnTo>
                  <a:lnTo>
                    <a:pt x="136" y="112"/>
                  </a:lnTo>
                  <a:lnTo>
                    <a:pt x="142" y="124"/>
                  </a:lnTo>
                  <a:lnTo>
                    <a:pt x="140" y="130"/>
                  </a:lnTo>
                  <a:lnTo>
                    <a:pt x="132" y="132"/>
                  </a:lnTo>
                  <a:lnTo>
                    <a:pt x="122" y="140"/>
                  </a:lnTo>
                  <a:lnTo>
                    <a:pt x="122" y="148"/>
                  </a:lnTo>
                  <a:lnTo>
                    <a:pt x="90" y="148"/>
                  </a:lnTo>
                  <a:lnTo>
                    <a:pt x="76" y="136"/>
                  </a:lnTo>
                  <a:lnTo>
                    <a:pt x="68" y="136"/>
                  </a:lnTo>
                  <a:lnTo>
                    <a:pt x="58" y="120"/>
                  </a:lnTo>
                  <a:lnTo>
                    <a:pt x="22" y="100"/>
                  </a:lnTo>
                  <a:lnTo>
                    <a:pt x="2" y="96"/>
                  </a:lnTo>
                  <a:lnTo>
                    <a:pt x="0" y="72"/>
                  </a:lnTo>
                  <a:lnTo>
                    <a:pt x="32" y="52"/>
                  </a:lnTo>
                  <a:lnTo>
                    <a:pt x="36" y="20"/>
                  </a:lnTo>
                  <a:lnTo>
                    <a:pt x="50" y="10"/>
                  </a:lnTo>
                  <a:lnTo>
                    <a:pt x="50" y="6"/>
                  </a:lnTo>
                  <a:lnTo>
                    <a:pt x="60" y="0"/>
                  </a:lnTo>
                  <a:lnTo>
                    <a:pt x="88" y="6"/>
                  </a:lnTo>
                  <a:lnTo>
                    <a:pt x="90" y="2"/>
                  </a:lnTo>
                  <a:close/>
                </a:path>
              </a:pathLst>
            </a:custGeom>
            <a:solidFill>
              <a:srgbClr val="FFFFFF"/>
            </a:solidFill>
            <a:ln w="7938">
              <a:solidFill>
                <a:schemeClr val="tx1"/>
              </a:solidFill>
              <a:prstDash val="solid"/>
              <a:round/>
              <a:headEnd/>
              <a:tailEnd/>
            </a:ln>
          </p:spPr>
          <p:txBody>
            <a:bodyPr/>
            <a:lstStyle/>
            <a:p>
              <a:endParaRPr lang="en-GB"/>
            </a:p>
          </p:txBody>
        </p:sp>
        <p:sp>
          <p:nvSpPr>
            <p:cNvPr id="2210" name="Freeform 211"/>
            <p:cNvSpPr>
              <a:spLocks/>
            </p:cNvSpPr>
            <p:nvPr/>
          </p:nvSpPr>
          <p:spPr bwMode="auto">
            <a:xfrm>
              <a:off x="5465763" y="3595688"/>
              <a:ext cx="44450" cy="49212"/>
            </a:xfrm>
            <a:custGeom>
              <a:avLst/>
              <a:gdLst>
                <a:gd name="T0" fmla="*/ 44450 w 28"/>
                <a:gd name="T1" fmla="*/ 7030 h 28"/>
                <a:gd name="T2" fmla="*/ 28575 w 28"/>
                <a:gd name="T3" fmla="*/ 0 h 28"/>
                <a:gd name="T4" fmla="*/ 22225 w 28"/>
                <a:gd name="T5" fmla="*/ 0 h 28"/>
                <a:gd name="T6" fmla="*/ 15875 w 28"/>
                <a:gd name="T7" fmla="*/ 3515 h 28"/>
                <a:gd name="T8" fmla="*/ 0 w 28"/>
                <a:gd name="T9" fmla="*/ 17576 h 28"/>
                <a:gd name="T10" fmla="*/ 0 w 28"/>
                <a:gd name="T11" fmla="*/ 31636 h 28"/>
                <a:gd name="T12" fmla="*/ 15875 w 28"/>
                <a:gd name="T13" fmla="*/ 35151 h 28"/>
                <a:gd name="T14" fmla="*/ 28575 w 28"/>
                <a:gd name="T15" fmla="*/ 49212 h 28"/>
                <a:gd name="T16" fmla="*/ 41275 w 28"/>
                <a:gd name="T17" fmla="*/ 49212 h 28"/>
                <a:gd name="T18" fmla="*/ 34925 w 28"/>
                <a:gd name="T19" fmla="*/ 31636 h 28"/>
                <a:gd name="T20" fmla="*/ 34925 w 28"/>
                <a:gd name="T21" fmla="*/ 21091 h 28"/>
                <a:gd name="T22" fmla="*/ 44450 w 28"/>
                <a:gd name="T23" fmla="*/ 703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8" h="28">
                  <a:moveTo>
                    <a:pt x="28" y="4"/>
                  </a:moveTo>
                  <a:lnTo>
                    <a:pt x="18" y="0"/>
                  </a:lnTo>
                  <a:lnTo>
                    <a:pt x="14" y="0"/>
                  </a:lnTo>
                  <a:lnTo>
                    <a:pt x="10" y="2"/>
                  </a:lnTo>
                  <a:lnTo>
                    <a:pt x="0" y="10"/>
                  </a:lnTo>
                  <a:lnTo>
                    <a:pt x="0" y="18"/>
                  </a:lnTo>
                  <a:lnTo>
                    <a:pt x="10" y="20"/>
                  </a:lnTo>
                  <a:lnTo>
                    <a:pt x="18" y="28"/>
                  </a:lnTo>
                  <a:lnTo>
                    <a:pt x="26" y="28"/>
                  </a:lnTo>
                  <a:lnTo>
                    <a:pt x="22" y="18"/>
                  </a:lnTo>
                  <a:lnTo>
                    <a:pt x="22" y="12"/>
                  </a:lnTo>
                  <a:lnTo>
                    <a:pt x="28" y="4"/>
                  </a:lnTo>
                  <a:close/>
                </a:path>
              </a:pathLst>
            </a:custGeom>
            <a:solidFill>
              <a:srgbClr val="FFFFFF"/>
            </a:solidFill>
            <a:ln w="7938">
              <a:solidFill>
                <a:schemeClr val="tx1"/>
              </a:solidFill>
              <a:prstDash val="solid"/>
              <a:round/>
              <a:headEnd/>
              <a:tailEnd/>
            </a:ln>
          </p:spPr>
          <p:txBody>
            <a:bodyPr/>
            <a:lstStyle/>
            <a:p>
              <a:endParaRPr lang="en-GB"/>
            </a:p>
          </p:txBody>
        </p:sp>
        <p:sp>
          <p:nvSpPr>
            <p:cNvPr id="3284" name="Freeform 212"/>
            <p:cNvSpPr>
              <a:spLocks/>
            </p:cNvSpPr>
            <p:nvPr/>
          </p:nvSpPr>
          <p:spPr bwMode="auto">
            <a:xfrm>
              <a:off x="5576888" y="3724275"/>
              <a:ext cx="133350" cy="98425"/>
            </a:xfrm>
            <a:custGeom>
              <a:avLst/>
              <a:gdLst>
                <a:gd name="T0" fmla="*/ 0 w 84"/>
                <a:gd name="T1" fmla="*/ 24 h 56"/>
                <a:gd name="T2" fmla="*/ 8 w 84"/>
                <a:gd name="T3" fmla="*/ 34 h 56"/>
                <a:gd name="T4" fmla="*/ 22 w 84"/>
                <a:gd name="T5" fmla="*/ 50 h 56"/>
                <a:gd name="T6" fmla="*/ 48 w 84"/>
                <a:gd name="T7" fmla="*/ 56 h 56"/>
                <a:gd name="T8" fmla="*/ 66 w 84"/>
                <a:gd name="T9" fmla="*/ 56 h 56"/>
                <a:gd name="T10" fmla="*/ 84 w 84"/>
                <a:gd name="T11" fmla="*/ 24 h 56"/>
                <a:gd name="T12" fmla="*/ 82 w 84"/>
                <a:gd name="T13" fmla="*/ 10 h 56"/>
                <a:gd name="T14" fmla="*/ 80 w 84"/>
                <a:gd name="T15" fmla="*/ 2 h 56"/>
                <a:gd name="T16" fmla="*/ 76 w 84"/>
                <a:gd name="T17" fmla="*/ 0 h 56"/>
                <a:gd name="T18" fmla="*/ 68 w 84"/>
                <a:gd name="T19" fmla="*/ 10 h 56"/>
                <a:gd name="T20" fmla="*/ 58 w 84"/>
                <a:gd name="T21" fmla="*/ 18 h 56"/>
                <a:gd name="T22" fmla="*/ 50 w 84"/>
                <a:gd name="T23" fmla="*/ 28 h 56"/>
                <a:gd name="T24" fmla="*/ 42 w 84"/>
                <a:gd name="T25" fmla="*/ 30 h 56"/>
                <a:gd name="T26" fmla="*/ 32 w 84"/>
                <a:gd name="T27" fmla="*/ 26 h 56"/>
                <a:gd name="T28" fmla="*/ 26 w 84"/>
                <a:gd name="T29" fmla="*/ 30 h 56"/>
                <a:gd name="T30" fmla="*/ 22 w 84"/>
                <a:gd name="T31" fmla="*/ 32 h 56"/>
                <a:gd name="T32" fmla="*/ 14 w 84"/>
                <a:gd name="T33" fmla="*/ 30 h 56"/>
                <a:gd name="T34" fmla="*/ 8 w 84"/>
                <a:gd name="T35" fmla="*/ 24 h 56"/>
                <a:gd name="T36" fmla="*/ 4 w 84"/>
                <a:gd name="T37" fmla="*/ 20 h 56"/>
                <a:gd name="T38" fmla="*/ 0 w 84"/>
                <a:gd name="T39" fmla="*/ 24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4" h="56">
                  <a:moveTo>
                    <a:pt x="0" y="24"/>
                  </a:moveTo>
                  <a:lnTo>
                    <a:pt x="8" y="34"/>
                  </a:lnTo>
                  <a:lnTo>
                    <a:pt x="22" y="50"/>
                  </a:lnTo>
                  <a:lnTo>
                    <a:pt x="48" y="56"/>
                  </a:lnTo>
                  <a:lnTo>
                    <a:pt x="66" y="56"/>
                  </a:lnTo>
                  <a:lnTo>
                    <a:pt x="84" y="24"/>
                  </a:lnTo>
                  <a:lnTo>
                    <a:pt x="82" y="10"/>
                  </a:lnTo>
                  <a:lnTo>
                    <a:pt x="80" y="2"/>
                  </a:lnTo>
                  <a:lnTo>
                    <a:pt x="76" y="0"/>
                  </a:lnTo>
                  <a:lnTo>
                    <a:pt x="68" y="10"/>
                  </a:lnTo>
                  <a:lnTo>
                    <a:pt x="58" y="18"/>
                  </a:lnTo>
                  <a:lnTo>
                    <a:pt x="50" y="28"/>
                  </a:lnTo>
                  <a:lnTo>
                    <a:pt x="42" y="30"/>
                  </a:lnTo>
                  <a:lnTo>
                    <a:pt x="32" y="26"/>
                  </a:lnTo>
                  <a:lnTo>
                    <a:pt x="26" y="30"/>
                  </a:lnTo>
                  <a:lnTo>
                    <a:pt x="22" y="32"/>
                  </a:lnTo>
                  <a:lnTo>
                    <a:pt x="14" y="30"/>
                  </a:lnTo>
                  <a:lnTo>
                    <a:pt x="8" y="24"/>
                  </a:lnTo>
                  <a:lnTo>
                    <a:pt x="4" y="20"/>
                  </a:lnTo>
                  <a:lnTo>
                    <a:pt x="0" y="24"/>
                  </a:lnTo>
                  <a:close/>
                </a:path>
              </a:pathLst>
            </a:custGeom>
            <a:solidFill>
              <a:srgbClr val="FFFFFF"/>
            </a:solidFill>
            <a:ln w="7938">
              <a:solidFill>
                <a:schemeClr val="tx1"/>
              </a:solidFill>
              <a:prstDash val="solid"/>
              <a:round/>
              <a:headEnd/>
              <a:tailEnd/>
            </a:ln>
          </p:spPr>
          <p:txBody>
            <a:bodyPr/>
            <a:lstStyle/>
            <a:p>
              <a:pPr>
                <a:defRPr/>
              </a:pPr>
              <a:endParaRPr lang="en-GB">
                <a:cs typeface="Arial" charset="0"/>
              </a:endParaRPr>
            </a:p>
          </p:txBody>
        </p:sp>
        <p:sp>
          <p:nvSpPr>
            <p:cNvPr id="2212" name="Freeform 213"/>
            <p:cNvSpPr>
              <a:spLocks/>
            </p:cNvSpPr>
            <p:nvPr/>
          </p:nvSpPr>
          <p:spPr bwMode="auto">
            <a:xfrm>
              <a:off x="5599113" y="3767138"/>
              <a:ext cx="196850" cy="227012"/>
            </a:xfrm>
            <a:custGeom>
              <a:avLst/>
              <a:gdLst>
                <a:gd name="T0" fmla="*/ 82550 w 124"/>
                <a:gd name="T1" fmla="*/ 52387 h 130"/>
                <a:gd name="T2" fmla="*/ 111125 w 124"/>
                <a:gd name="T3" fmla="*/ 0 h 130"/>
                <a:gd name="T4" fmla="*/ 130175 w 124"/>
                <a:gd name="T5" fmla="*/ 13970 h 130"/>
                <a:gd name="T6" fmla="*/ 142875 w 124"/>
                <a:gd name="T7" fmla="*/ 24447 h 130"/>
                <a:gd name="T8" fmla="*/ 161925 w 124"/>
                <a:gd name="T9" fmla="*/ 27940 h 130"/>
                <a:gd name="T10" fmla="*/ 196850 w 124"/>
                <a:gd name="T11" fmla="*/ 62865 h 130"/>
                <a:gd name="T12" fmla="*/ 184150 w 124"/>
                <a:gd name="T13" fmla="*/ 87312 h 130"/>
                <a:gd name="T14" fmla="*/ 165100 w 124"/>
                <a:gd name="T15" fmla="*/ 111760 h 130"/>
                <a:gd name="T16" fmla="*/ 155575 w 124"/>
                <a:gd name="T17" fmla="*/ 115252 h 130"/>
                <a:gd name="T18" fmla="*/ 136525 w 124"/>
                <a:gd name="T19" fmla="*/ 122237 h 130"/>
                <a:gd name="T20" fmla="*/ 139700 w 124"/>
                <a:gd name="T21" fmla="*/ 139700 h 130"/>
                <a:gd name="T22" fmla="*/ 142875 w 124"/>
                <a:gd name="T23" fmla="*/ 157162 h 130"/>
                <a:gd name="T24" fmla="*/ 127000 w 124"/>
                <a:gd name="T25" fmla="*/ 160655 h 130"/>
                <a:gd name="T26" fmla="*/ 114300 w 124"/>
                <a:gd name="T27" fmla="*/ 171132 h 130"/>
                <a:gd name="T28" fmla="*/ 107950 w 124"/>
                <a:gd name="T29" fmla="*/ 181610 h 130"/>
                <a:gd name="T30" fmla="*/ 107950 w 124"/>
                <a:gd name="T31" fmla="*/ 192087 h 130"/>
                <a:gd name="T32" fmla="*/ 85725 w 124"/>
                <a:gd name="T33" fmla="*/ 195580 h 130"/>
                <a:gd name="T34" fmla="*/ 82550 w 124"/>
                <a:gd name="T35" fmla="*/ 206057 h 130"/>
                <a:gd name="T36" fmla="*/ 73025 w 124"/>
                <a:gd name="T37" fmla="*/ 223520 h 130"/>
                <a:gd name="T38" fmla="*/ 41275 w 124"/>
                <a:gd name="T39" fmla="*/ 220027 h 130"/>
                <a:gd name="T40" fmla="*/ 25400 w 124"/>
                <a:gd name="T41" fmla="*/ 227012 h 130"/>
                <a:gd name="T42" fmla="*/ 0 w 124"/>
                <a:gd name="T43" fmla="*/ 164147 h 130"/>
                <a:gd name="T44" fmla="*/ 19050 w 124"/>
                <a:gd name="T45" fmla="*/ 146685 h 130"/>
                <a:gd name="T46" fmla="*/ 76200 w 124"/>
                <a:gd name="T47" fmla="*/ 125730 h 130"/>
                <a:gd name="T48" fmla="*/ 88900 w 124"/>
                <a:gd name="T49" fmla="*/ 94297 h 130"/>
                <a:gd name="T50" fmla="*/ 88900 w 124"/>
                <a:gd name="T51" fmla="*/ 69850 h 130"/>
                <a:gd name="T52" fmla="*/ 82550 w 124"/>
                <a:gd name="T53" fmla="*/ 52387 h 13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124" h="130">
                  <a:moveTo>
                    <a:pt x="52" y="30"/>
                  </a:moveTo>
                  <a:lnTo>
                    <a:pt x="70" y="0"/>
                  </a:lnTo>
                  <a:lnTo>
                    <a:pt x="82" y="8"/>
                  </a:lnTo>
                  <a:lnTo>
                    <a:pt x="90" y="14"/>
                  </a:lnTo>
                  <a:lnTo>
                    <a:pt x="102" y="16"/>
                  </a:lnTo>
                  <a:lnTo>
                    <a:pt x="124" y="36"/>
                  </a:lnTo>
                  <a:lnTo>
                    <a:pt x="116" y="50"/>
                  </a:lnTo>
                  <a:lnTo>
                    <a:pt x="104" y="64"/>
                  </a:lnTo>
                  <a:lnTo>
                    <a:pt x="98" y="66"/>
                  </a:lnTo>
                  <a:lnTo>
                    <a:pt x="86" y="70"/>
                  </a:lnTo>
                  <a:lnTo>
                    <a:pt x="88" y="80"/>
                  </a:lnTo>
                  <a:lnTo>
                    <a:pt x="90" y="90"/>
                  </a:lnTo>
                  <a:lnTo>
                    <a:pt x="80" y="92"/>
                  </a:lnTo>
                  <a:lnTo>
                    <a:pt x="72" y="98"/>
                  </a:lnTo>
                  <a:lnTo>
                    <a:pt x="68" y="104"/>
                  </a:lnTo>
                  <a:lnTo>
                    <a:pt x="68" y="110"/>
                  </a:lnTo>
                  <a:lnTo>
                    <a:pt x="54" y="112"/>
                  </a:lnTo>
                  <a:lnTo>
                    <a:pt x="52" y="118"/>
                  </a:lnTo>
                  <a:lnTo>
                    <a:pt x="46" y="128"/>
                  </a:lnTo>
                  <a:lnTo>
                    <a:pt x="26" y="126"/>
                  </a:lnTo>
                  <a:lnTo>
                    <a:pt x="16" y="130"/>
                  </a:lnTo>
                  <a:lnTo>
                    <a:pt x="0" y="94"/>
                  </a:lnTo>
                  <a:lnTo>
                    <a:pt x="12" y="84"/>
                  </a:lnTo>
                  <a:lnTo>
                    <a:pt x="48" y="72"/>
                  </a:lnTo>
                  <a:lnTo>
                    <a:pt x="56" y="54"/>
                  </a:lnTo>
                  <a:lnTo>
                    <a:pt x="56" y="40"/>
                  </a:lnTo>
                  <a:lnTo>
                    <a:pt x="52" y="30"/>
                  </a:lnTo>
                  <a:close/>
                </a:path>
              </a:pathLst>
            </a:custGeom>
            <a:solidFill>
              <a:srgbClr val="FFFFFF"/>
            </a:solidFill>
            <a:ln w="7938">
              <a:solidFill>
                <a:schemeClr val="tx1"/>
              </a:solidFill>
              <a:prstDash val="solid"/>
              <a:round/>
              <a:headEnd/>
              <a:tailEnd/>
            </a:ln>
          </p:spPr>
          <p:txBody>
            <a:bodyPr/>
            <a:lstStyle/>
            <a:p>
              <a:endParaRPr lang="en-GB"/>
            </a:p>
          </p:txBody>
        </p:sp>
        <p:sp>
          <p:nvSpPr>
            <p:cNvPr id="2213" name="Freeform 214"/>
            <p:cNvSpPr>
              <a:spLocks/>
            </p:cNvSpPr>
            <p:nvPr/>
          </p:nvSpPr>
          <p:spPr bwMode="auto">
            <a:xfrm>
              <a:off x="5367338" y="3932238"/>
              <a:ext cx="257175" cy="174625"/>
            </a:xfrm>
            <a:custGeom>
              <a:avLst/>
              <a:gdLst>
                <a:gd name="T0" fmla="*/ 79375 w 162"/>
                <a:gd name="T1" fmla="*/ 150178 h 100"/>
                <a:gd name="T2" fmla="*/ 66675 w 162"/>
                <a:gd name="T3" fmla="*/ 160655 h 100"/>
                <a:gd name="T4" fmla="*/ 57150 w 162"/>
                <a:gd name="T5" fmla="*/ 174625 h 100"/>
                <a:gd name="T6" fmla="*/ 25400 w 162"/>
                <a:gd name="T7" fmla="*/ 174625 h 100"/>
                <a:gd name="T8" fmla="*/ 12700 w 162"/>
                <a:gd name="T9" fmla="*/ 167640 h 100"/>
                <a:gd name="T10" fmla="*/ 0 w 162"/>
                <a:gd name="T11" fmla="*/ 115253 h 100"/>
                <a:gd name="T12" fmla="*/ 0 w 162"/>
                <a:gd name="T13" fmla="*/ 73343 h 100"/>
                <a:gd name="T14" fmla="*/ 12700 w 162"/>
                <a:gd name="T15" fmla="*/ 41910 h 100"/>
                <a:gd name="T16" fmla="*/ 66675 w 162"/>
                <a:gd name="T17" fmla="*/ 38418 h 100"/>
                <a:gd name="T18" fmla="*/ 114300 w 162"/>
                <a:gd name="T19" fmla="*/ 48895 h 100"/>
                <a:gd name="T20" fmla="*/ 155575 w 162"/>
                <a:gd name="T21" fmla="*/ 6985 h 100"/>
                <a:gd name="T22" fmla="*/ 203200 w 162"/>
                <a:gd name="T23" fmla="*/ 0 h 100"/>
                <a:gd name="T24" fmla="*/ 231775 w 162"/>
                <a:gd name="T25" fmla="*/ 0 h 100"/>
                <a:gd name="T26" fmla="*/ 257175 w 162"/>
                <a:gd name="T27" fmla="*/ 62865 h 100"/>
                <a:gd name="T28" fmla="*/ 238125 w 162"/>
                <a:gd name="T29" fmla="*/ 73343 h 100"/>
                <a:gd name="T30" fmla="*/ 225425 w 162"/>
                <a:gd name="T31" fmla="*/ 83820 h 100"/>
                <a:gd name="T32" fmla="*/ 225425 w 162"/>
                <a:gd name="T33" fmla="*/ 97790 h 100"/>
                <a:gd name="T34" fmla="*/ 215900 w 162"/>
                <a:gd name="T35" fmla="*/ 104775 h 100"/>
                <a:gd name="T36" fmla="*/ 180975 w 162"/>
                <a:gd name="T37" fmla="*/ 115253 h 100"/>
                <a:gd name="T38" fmla="*/ 165100 w 162"/>
                <a:gd name="T39" fmla="*/ 118745 h 100"/>
                <a:gd name="T40" fmla="*/ 152400 w 162"/>
                <a:gd name="T41" fmla="*/ 139700 h 100"/>
                <a:gd name="T42" fmla="*/ 123825 w 162"/>
                <a:gd name="T43" fmla="*/ 136208 h 100"/>
                <a:gd name="T44" fmla="*/ 111125 w 162"/>
                <a:gd name="T45" fmla="*/ 153670 h 100"/>
                <a:gd name="T46" fmla="*/ 88900 w 162"/>
                <a:gd name="T47" fmla="*/ 153670 h 100"/>
                <a:gd name="T48" fmla="*/ 79375 w 162"/>
                <a:gd name="T49" fmla="*/ 150178 h 10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62" h="100">
                  <a:moveTo>
                    <a:pt x="50" y="86"/>
                  </a:moveTo>
                  <a:lnTo>
                    <a:pt x="42" y="92"/>
                  </a:lnTo>
                  <a:lnTo>
                    <a:pt x="36" y="100"/>
                  </a:lnTo>
                  <a:lnTo>
                    <a:pt x="16" y="100"/>
                  </a:lnTo>
                  <a:lnTo>
                    <a:pt x="8" y="96"/>
                  </a:lnTo>
                  <a:lnTo>
                    <a:pt x="0" y="66"/>
                  </a:lnTo>
                  <a:lnTo>
                    <a:pt x="0" y="42"/>
                  </a:lnTo>
                  <a:lnTo>
                    <a:pt x="8" y="24"/>
                  </a:lnTo>
                  <a:lnTo>
                    <a:pt x="42" y="22"/>
                  </a:lnTo>
                  <a:lnTo>
                    <a:pt x="72" y="28"/>
                  </a:lnTo>
                  <a:lnTo>
                    <a:pt x="98" y="4"/>
                  </a:lnTo>
                  <a:lnTo>
                    <a:pt x="128" y="0"/>
                  </a:lnTo>
                  <a:lnTo>
                    <a:pt x="146" y="0"/>
                  </a:lnTo>
                  <a:lnTo>
                    <a:pt x="162" y="36"/>
                  </a:lnTo>
                  <a:lnTo>
                    <a:pt x="150" y="42"/>
                  </a:lnTo>
                  <a:lnTo>
                    <a:pt x="142" y="48"/>
                  </a:lnTo>
                  <a:lnTo>
                    <a:pt x="142" y="56"/>
                  </a:lnTo>
                  <a:lnTo>
                    <a:pt x="136" y="60"/>
                  </a:lnTo>
                  <a:lnTo>
                    <a:pt x="114" y="66"/>
                  </a:lnTo>
                  <a:lnTo>
                    <a:pt x="104" y="68"/>
                  </a:lnTo>
                  <a:lnTo>
                    <a:pt x="96" y="80"/>
                  </a:lnTo>
                  <a:lnTo>
                    <a:pt x="78" y="78"/>
                  </a:lnTo>
                  <a:lnTo>
                    <a:pt x="70" y="88"/>
                  </a:lnTo>
                  <a:lnTo>
                    <a:pt x="56" y="88"/>
                  </a:lnTo>
                  <a:lnTo>
                    <a:pt x="50" y="86"/>
                  </a:lnTo>
                  <a:close/>
                </a:path>
              </a:pathLst>
            </a:custGeom>
            <a:solidFill>
              <a:srgbClr val="FFFFFF"/>
            </a:solidFill>
            <a:ln w="7938">
              <a:solidFill>
                <a:schemeClr val="tx1"/>
              </a:solidFill>
              <a:prstDash val="solid"/>
              <a:round/>
              <a:headEnd/>
              <a:tailEnd/>
            </a:ln>
          </p:spPr>
          <p:txBody>
            <a:bodyPr/>
            <a:lstStyle/>
            <a:p>
              <a:endParaRPr lang="en-GB"/>
            </a:p>
          </p:txBody>
        </p:sp>
        <p:sp>
          <p:nvSpPr>
            <p:cNvPr id="2214" name="Freeform 215"/>
            <p:cNvSpPr>
              <a:spLocks/>
            </p:cNvSpPr>
            <p:nvPr/>
          </p:nvSpPr>
          <p:spPr bwMode="auto">
            <a:xfrm>
              <a:off x="5399088" y="3294063"/>
              <a:ext cx="485775" cy="452437"/>
            </a:xfrm>
            <a:custGeom>
              <a:avLst/>
              <a:gdLst>
                <a:gd name="T0" fmla="*/ 127000 w 306"/>
                <a:gd name="T1" fmla="*/ 66638 h 258"/>
                <a:gd name="T2" fmla="*/ 177800 w 306"/>
                <a:gd name="T3" fmla="*/ 98203 h 258"/>
                <a:gd name="T4" fmla="*/ 247650 w 306"/>
                <a:gd name="T5" fmla="*/ 84174 h 258"/>
                <a:gd name="T6" fmla="*/ 323850 w 306"/>
                <a:gd name="T7" fmla="*/ 49102 h 258"/>
                <a:gd name="T8" fmla="*/ 406400 w 306"/>
                <a:gd name="T9" fmla="*/ 91189 h 258"/>
                <a:gd name="T10" fmla="*/ 434975 w 306"/>
                <a:gd name="T11" fmla="*/ 136783 h 258"/>
                <a:gd name="T12" fmla="*/ 415925 w 306"/>
                <a:gd name="T13" fmla="*/ 220958 h 258"/>
                <a:gd name="T14" fmla="*/ 447675 w 306"/>
                <a:gd name="T15" fmla="*/ 263045 h 258"/>
                <a:gd name="T16" fmla="*/ 422275 w 306"/>
                <a:gd name="T17" fmla="*/ 308639 h 258"/>
                <a:gd name="T18" fmla="*/ 454025 w 306"/>
                <a:gd name="T19" fmla="*/ 354234 h 258"/>
                <a:gd name="T20" fmla="*/ 473075 w 306"/>
                <a:gd name="T21" fmla="*/ 392814 h 258"/>
                <a:gd name="T22" fmla="*/ 485775 w 306"/>
                <a:gd name="T23" fmla="*/ 406843 h 258"/>
                <a:gd name="T24" fmla="*/ 441325 w 306"/>
                <a:gd name="T25" fmla="*/ 424379 h 258"/>
                <a:gd name="T26" fmla="*/ 374650 w 306"/>
                <a:gd name="T27" fmla="*/ 445422 h 258"/>
                <a:gd name="T28" fmla="*/ 327025 w 306"/>
                <a:gd name="T29" fmla="*/ 403335 h 258"/>
                <a:gd name="T30" fmla="*/ 298450 w 306"/>
                <a:gd name="T31" fmla="*/ 392814 h 258"/>
                <a:gd name="T32" fmla="*/ 260350 w 306"/>
                <a:gd name="T33" fmla="*/ 410350 h 258"/>
                <a:gd name="T34" fmla="*/ 187325 w 306"/>
                <a:gd name="T35" fmla="*/ 361248 h 258"/>
                <a:gd name="T36" fmla="*/ 155575 w 306"/>
                <a:gd name="T37" fmla="*/ 308639 h 258"/>
                <a:gd name="T38" fmla="*/ 111125 w 306"/>
                <a:gd name="T39" fmla="*/ 308639 h 258"/>
                <a:gd name="T40" fmla="*/ 98425 w 306"/>
                <a:gd name="T41" fmla="*/ 291103 h 258"/>
                <a:gd name="T42" fmla="*/ 95250 w 306"/>
                <a:gd name="T43" fmla="*/ 245508 h 258"/>
                <a:gd name="T44" fmla="*/ 60325 w 306"/>
                <a:gd name="T45" fmla="*/ 220958 h 258"/>
                <a:gd name="T46" fmla="*/ 41275 w 306"/>
                <a:gd name="T47" fmla="*/ 157827 h 258"/>
                <a:gd name="T48" fmla="*/ 47625 w 306"/>
                <a:gd name="T49" fmla="*/ 136783 h 258"/>
                <a:gd name="T50" fmla="*/ 41275 w 306"/>
                <a:gd name="T51" fmla="*/ 122754 h 258"/>
                <a:gd name="T52" fmla="*/ 15875 w 306"/>
                <a:gd name="T53" fmla="*/ 77160 h 258"/>
                <a:gd name="T54" fmla="*/ 6350 w 306"/>
                <a:gd name="T55" fmla="*/ 42087 h 258"/>
                <a:gd name="T56" fmla="*/ 0 w 306"/>
                <a:gd name="T57" fmla="*/ 14029 h 258"/>
                <a:gd name="T58" fmla="*/ 15875 w 306"/>
                <a:gd name="T59" fmla="*/ 3507 h 258"/>
                <a:gd name="T60" fmla="*/ 50800 w 306"/>
                <a:gd name="T61" fmla="*/ 31565 h 258"/>
                <a:gd name="T62" fmla="*/ 66675 w 306"/>
                <a:gd name="T63" fmla="*/ 24551 h 258"/>
                <a:gd name="T64" fmla="*/ 95250 w 306"/>
                <a:gd name="T65" fmla="*/ 0 h 258"/>
                <a:gd name="T66" fmla="*/ 101600 w 306"/>
                <a:gd name="T67" fmla="*/ 17536 h 258"/>
                <a:gd name="T68" fmla="*/ 98425 w 306"/>
                <a:gd name="T69" fmla="*/ 31565 h 258"/>
                <a:gd name="T70" fmla="*/ 120650 w 306"/>
                <a:gd name="T71" fmla="*/ 42087 h 25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06" h="258">
                  <a:moveTo>
                    <a:pt x="76" y="24"/>
                  </a:moveTo>
                  <a:lnTo>
                    <a:pt x="80" y="38"/>
                  </a:lnTo>
                  <a:lnTo>
                    <a:pt x="100" y="48"/>
                  </a:lnTo>
                  <a:lnTo>
                    <a:pt x="112" y="56"/>
                  </a:lnTo>
                  <a:lnTo>
                    <a:pt x="142" y="56"/>
                  </a:lnTo>
                  <a:lnTo>
                    <a:pt x="156" y="48"/>
                  </a:lnTo>
                  <a:lnTo>
                    <a:pt x="178" y="32"/>
                  </a:lnTo>
                  <a:lnTo>
                    <a:pt x="204" y="28"/>
                  </a:lnTo>
                  <a:lnTo>
                    <a:pt x="226" y="36"/>
                  </a:lnTo>
                  <a:lnTo>
                    <a:pt x="256" y="52"/>
                  </a:lnTo>
                  <a:lnTo>
                    <a:pt x="272" y="56"/>
                  </a:lnTo>
                  <a:lnTo>
                    <a:pt x="274" y="78"/>
                  </a:lnTo>
                  <a:lnTo>
                    <a:pt x="264" y="98"/>
                  </a:lnTo>
                  <a:lnTo>
                    <a:pt x="262" y="126"/>
                  </a:lnTo>
                  <a:lnTo>
                    <a:pt x="268" y="150"/>
                  </a:lnTo>
                  <a:lnTo>
                    <a:pt x="282" y="150"/>
                  </a:lnTo>
                  <a:lnTo>
                    <a:pt x="280" y="162"/>
                  </a:lnTo>
                  <a:lnTo>
                    <a:pt x="266" y="176"/>
                  </a:lnTo>
                  <a:lnTo>
                    <a:pt x="272" y="186"/>
                  </a:lnTo>
                  <a:lnTo>
                    <a:pt x="286" y="202"/>
                  </a:lnTo>
                  <a:lnTo>
                    <a:pt x="298" y="212"/>
                  </a:lnTo>
                  <a:lnTo>
                    <a:pt x="298" y="224"/>
                  </a:lnTo>
                  <a:lnTo>
                    <a:pt x="306" y="224"/>
                  </a:lnTo>
                  <a:lnTo>
                    <a:pt x="306" y="232"/>
                  </a:lnTo>
                  <a:lnTo>
                    <a:pt x="292" y="234"/>
                  </a:lnTo>
                  <a:lnTo>
                    <a:pt x="278" y="242"/>
                  </a:lnTo>
                  <a:lnTo>
                    <a:pt x="278" y="258"/>
                  </a:lnTo>
                  <a:lnTo>
                    <a:pt x="236" y="254"/>
                  </a:lnTo>
                  <a:lnTo>
                    <a:pt x="208" y="246"/>
                  </a:lnTo>
                  <a:lnTo>
                    <a:pt x="206" y="230"/>
                  </a:lnTo>
                  <a:lnTo>
                    <a:pt x="196" y="222"/>
                  </a:lnTo>
                  <a:lnTo>
                    <a:pt x="188" y="224"/>
                  </a:lnTo>
                  <a:lnTo>
                    <a:pt x="178" y="232"/>
                  </a:lnTo>
                  <a:lnTo>
                    <a:pt x="164" y="234"/>
                  </a:lnTo>
                  <a:lnTo>
                    <a:pt x="138" y="224"/>
                  </a:lnTo>
                  <a:lnTo>
                    <a:pt x="118" y="206"/>
                  </a:lnTo>
                  <a:lnTo>
                    <a:pt x="104" y="188"/>
                  </a:lnTo>
                  <a:lnTo>
                    <a:pt x="98" y="176"/>
                  </a:lnTo>
                  <a:lnTo>
                    <a:pt x="80" y="172"/>
                  </a:lnTo>
                  <a:lnTo>
                    <a:pt x="70" y="176"/>
                  </a:lnTo>
                  <a:lnTo>
                    <a:pt x="60" y="172"/>
                  </a:lnTo>
                  <a:lnTo>
                    <a:pt x="62" y="166"/>
                  </a:lnTo>
                  <a:lnTo>
                    <a:pt x="56" y="154"/>
                  </a:lnTo>
                  <a:lnTo>
                    <a:pt x="60" y="140"/>
                  </a:lnTo>
                  <a:lnTo>
                    <a:pt x="48" y="130"/>
                  </a:lnTo>
                  <a:lnTo>
                    <a:pt x="38" y="126"/>
                  </a:lnTo>
                  <a:lnTo>
                    <a:pt x="20" y="104"/>
                  </a:lnTo>
                  <a:lnTo>
                    <a:pt x="26" y="90"/>
                  </a:lnTo>
                  <a:lnTo>
                    <a:pt x="32" y="86"/>
                  </a:lnTo>
                  <a:lnTo>
                    <a:pt x="30" y="78"/>
                  </a:lnTo>
                  <a:lnTo>
                    <a:pt x="34" y="72"/>
                  </a:lnTo>
                  <a:lnTo>
                    <a:pt x="26" y="70"/>
                  </a:lnTo>
                  <a:lnTo>
                    <a:pt x="16" y="54"/>
                  </a:lnTo>
                  <a:lnTo>
                    <a:pt x="10" y="44"/>
                  </a:lnTo>
                  <a:lnTo>
                    <a:pt x="6" y="34"/>
                  </a:lnTo>
                  <a:lnTo>
                    <a:pt x="4" y="24"/>
                  </a:lnTo>
                  <a:lnTo>
                    <a:pt x="2" y="16"/>
                  </a:lnTo>
                  <a:lnTo>
                    <a:pt x="0" y="8"/>
                  </a:lnTo>
                  <a:lnTo>
                    <a:pt x="2" y="4"/>
                  </a:lnTo>
                  <a:lnTo>
                    <a:pt x="10" y="2"/>
                  </a:lnTo>
                  <a:lnTo>
                    <a:pt x="24" y="14"/>
                  </a:lnTo>
                  <a:lnTo>
                    <a:pt x="32" y="18"/>
                  </a:lnTo>
                  <a:lnTo>
                    <a:pt x="34" y="12"/>
                  </a:lnTo>
                  <a:lnTo>
                    <a:pt x="42" y="14"/>
                  </a:lnTo>
                  <a:lnTo>
                    <a:pt x="48" y="10"/>
                  </a:lnTo>
                  <a:lnTo>
                    <a:pt x="60" y="0"/>
                  </a:lnTo>
                  <a:lnTo>
                    <a:pt x="64" y="2"/>
                  </a:lnTo>
                  <a:lnTo>
                    <a:pt x="64" y="10"/>
                  </a:lnTo>
                  <a:lnTo>
                    <a:pt x="68" y="16"/>
                  </a:lnTo>
                  <a:lnTo>
                    <a:pt x="62" y="18"/>
                  </a:lnTo>
                  <a:lnTo>
                    <a:pt x="68" y="24"/>
                  </a:lnTo>
                  <a:lnTo>
                    <a:pt x="76" y="24"/>
                  </a:lnTo>
                  <a:close/>
                </a:path>
              </a:pathLst>
            </a:custGeom>
            <a:solidFill>
              <a:srgbClr val="FFFFFF"/>
            </a:solidFill>
            <a:ln w="7938">
              <a:solidFill>
                <a:schemeClr val="tx1"/>
              </a:solidFill>
              <a:prstDash val="solid"/>
              <a:round/>
              <a:headEnd/>
              <a:tailEnd/>
            </a:ln>
          </p:spPr>
          <p:txBody>
            <a:bodyPr/>
            <a:lstStyle/>
            <a:p>
              <a:endParaRPr lang="en-GB"/>
            </a:p>
          </p:txBody>
        </p:sp>
        <p:sp>
          <p:nvSpPr>
            <p:cNvPr id="2215" name="Freeform 216"/>
            <p:cNvSpPr>
              <a:spLocks/>
            </p:cNvSpPr>
            <p:nvPr/>
          </p:nvSpPr>
          <p:spPr bwMode="auto">
            <a:xfrm>
              <a:off x="5815013" y="3332163"/>
              <a:ext cx="358775" cy="284162"/>
            </a:xfrm>
            <a:custGeom>
              <a:avLst/>
              <a:gdLst>
                <a:gd name="T0" fmla="*/ 19050 w 226"/>
                <a:gd name="T1" fmla="*/ 98229 h 162"/>
                <a:gd name="T2" fmla="*/ 38100 w 226"/>
                <a:gd name="T3" fmla="*/ 98229 h 162"/>
                <a:gd name="T4" fmla="*/ 53975 w 226"/>
                <a:gd name="T5" fmla="*/ 105245 h 162"/>
                <a:gd name="T6" fmla="*/ 69850 w 226"/>
                <a:gd name="T7" fmla="*/ 84196 h 162"/>
                <a:gd name="T8" fmla="*/ 88900 w 226"/>
                <a:gd name="T9" fmla="*/ 77180 h 162"/>
                <a:gd name="T10" fmla="*/ 107950 w 226"/>
                <a:gd name="T11" fmla="*/ 45606 h 162"/>
                <a:gd name="T12" fmla="*/ 133350 w 226"/>
                <a:gd name="T13" fmla="*/ 35082 h 162"/>
                <a:gd name="T14" fmla="*/ 152400 w 226"/>
                <a:gd name="T15" fmla="*/ 35082 h 162"/>
                <a:gd name="T16" fmla="*/ 184150 w 226"/>
                <a:gd name="T17" fmla="*/ 45606 h 162"/>
                <a:gd name="T18" fmla="*/ 200025 w 226"/>
                <a:gd name="T19" fmla="*/ 52623 h 162"/>
                <a:gd name="T20" fmla="*/ 231775 w 226"/>
                <a:gd name="T21" fmla="*/ 31574 h 162"/>
                <a:gd name="T22" fmla="*/ 244475 w 226"/>
                <a:gd name="T23" fmla="*/ 28065 h 162"/>
                <a:gd name="T24" fmla="*/ 260350 w 226"/>
                <a:gd name="T25" fmla="*/ 0 h 162"/>
                <a:gd name="T26" fmla="*/ 273050 w 226"/>
                <a:gd name="T27" fmla="*/ 10525 h 162"/>
                <a:gd name="T28" fmla="*/ 276225 w 226"/>
                <a:gd name="T29" fmla="*/ 31574 h 162"/>
                <a:gd name="T30" fmla="*/ 273050 w 226"/>
                <a:gd name="T31" fmla="*/ 45606 h 162"/>
                <a:gd name="T32" fmla="*/ 273050 w 226"/>
                <a:gd name="T33" fmla="*/ 56131 h 162"/>
                <a:gd name="T34" fmla="*/ 288925 w 226"/>
                <a:gd name="T35" fmla="*/ 52623 h 162"/>
                <a:gd name="T36" fmla="*/ 301625 w 226"/>
                <a:gd name="T37" fmla="*/ 45606 h 162"/>
                <a:gd name="T38" fmla="*/ 314325 w 226"/>
                <a:gd name="T39" fmla="*/ 35082 h 162"/>
                <a:gd name="T40" fmla="*/ 358775 w 226"/>
                <a:gd name="T41" fmla="*/ 35082 h 162"/>
                <a:gd name="T42" fmla="*/ 358775 w 226"/>
                <a:gd name="T43" fmla="*/ 49114 h 162"/>
                <a:gd name="T44" fmla="*/ 339725 w 226"/>
                <a:gd name="T45" fmla="*/ 52623 h 162"/>
                <a:gd name="T46" fmla="*/ 314325 w 226"/>
                <a:gd name="T47" fmla="*/ 52623 h 162"/>
                <a:gd name="T48" fmla="*/ 301625 w 226"/>
                <a:gd name="T49" fmla="*/ 52623 h 162"/>
                <a:gd name="T50" fmla="*/ 295275 w 226"/>
                <a:gd name="T51" fmla="*/ 56131 h 162"/>
                <a:gd name="T52" fmla="*/ 276225 w 226"/>
                <a:gd name="T53" fmla="*/ 70163 h 162"/>
                <a:gd name="T54" fmla="*/ 266700 w 226"/>
                <a:gd name="T55" fmla="*/ 80688 h 162"/>
                <a:gd name="T56" fmla="*/ 273050 w 226"/>
                <a:gd name="T57" fmla="*/ 91212 h 162"/>
                <a:gd name="T58" fmla="*/ 276225 w 226"/>
                <a:gd name="T59" fmla="*/ 101737 h 162"/>
                <a:gd name="T60" fmla="*/ 273050 w 226"/>
                <a:gd name="T61" fmla="*/ 119278 h 162"/>
                <a:gd name="T62" fmla="*/ 266700 w 226"/>
                <a:gd name="T63" fmla="*/ 136819 h 162"/>
                <a:gd name="T64" fmla="*/ 241300 w 226"/>
                <a:gd name="T65" fmla="*/ 147343 h 162"/>
                <a:gd name="T66" fmla="*/ 234950 w 226"/>
                <a:gd name="T67" fmla="*/ 168392 h 162"/>
                <a:gd name="T68" fmla="*/ 225425 w 226"/>
                <a:gd name="T69" fmla="*/ 175409 h 162"/>
                <a:gd name="T70" fmla="*/ 219075 w 226"/>
                <a:gd name="T71" fmla="*/ 192950 h 162"/>
                <a:gd name="T72" fmla="*/ 219075 w 226"/>
                <a:gd name="T73" fmla="*/ 217507 h 162"/>
                <a:gd name="T74" fmla="*/ 180975 w 226"/>
                <a:gd name="T75" fmla="*/ 217507 h 162"/>
                <a:gd name="T76" fmla="*/ 174625 w 226"/>
                <a:gd name="T77" fmla="*/ 231539 h 162"/>
                <a:gd name="T78" fmla="*/ 149225 w 226"/>
                <a:gd name="T79" fmla="*/ 231539 h 162"/>
                <a:gd name="T80" fmla="*/ 142875 w 226"/>
                <a:gd name="T81" fmla="*/ 242064 h 162"/>
                <a:gd name="T82" fmla="*/ 139700 w 226"/>
                <a:gd name="T83" fmla="*/ 273637 h 162"/>
                <a:gd name="T84" fmla="*/ 123825 w 226"/>
                <a:gd name="T85" fmla="*/ 277146 h 162"/>
                <a:gd name="T86" fmla="*/ 66675 w 226"/>
                <a:gd name="T87" fmla="*/ 284162 h 162"/>
                <a:gd name="T88" fmla="*/ 38100 w 226"/>
                <a:gd name="T89" fmla="*/ 284162 h 162"/>
                <a:gd name="T90" fmla="*/ 28575 w 226"/>
                <a:gd name="T91" fmla="*/ 273637 h 162"/>
                <a:gd name="T92" fmla="*/ 12700 w 226"/>
                <a:gd name="T93" fmla="*/ 280654 h 162"/>
                <a:gd name="T94" fmla="*/ 6350 w 226"/>
                <a:gd name="T95" fmla="*/ 270129 h 162"/>
                <a:gd name="T96" fmla="*/ 28575 w 226"/>
                <a:gd name="T97" fmla="*/ 245572 h 162"/>
                <a:gd name="T98" fmla="*/ 31750 w 226"/>
                <a:gd name="T99" fmla="*/ 224523 h 162"/>
                <a:gd name="T100" fmla="*/ 9525 w 226"/>
                <a:gd name="T101" fmla="*/ 224523 h 162"/>
                <a:gd name="T102" fmla="*/ 6350 w 226"/>
                <a:gd name="T103" fmla="*/ 199966 h 162"/>
                <a:gd name="T104" fmla="*/ 0 w 226"/>
                <a:gd name="T105" fmla="*/ 182425 h 162"/>
                <a:gd name="T106" fmla="*/ 3175 w 226"/>
                <a:gd name="T107" fmla="*/ 133311 h 162"/>
                <a:gd name="T108" fmla="*/ 19050 w 226"/>
                <a:gd name="T109" fmla="*/ 98229 h 16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26" h="162">
                  <a:moveTo>
                    <a:pt x="12" y="56"/>
                  </a:moveTo>
                  <a:lnTo>
                    <a:pt x="24" y="56"/>
                  </a:lnTo>
                  <a:lnTo>
                    <a:pt x="34" y="60"/>
                  </a:lnTo>
                  <a:lnTo>
                    <a:pt x="44" y="48"/>
                  </a:lnTo>
                  <a:lnTo>
                    <a:pt x="56" y="44"/>
                  </a:lnTo>
                  <a:lnTo>
                    <a:pt x="68" y="26"/>
                  </a:lnTo>
                  <a:lnTo>
                    <a:pt x="84" y="20"/>
                  </a:lnTo>
                  <a:lnTo>
                    <a:pt x="96" y="20"/>
                  </a:lnTo>
                  <a:lnTo>
                    <a:pt x="116" y="26"/>
                  </a:lnTo>
                  <a:lnTo>
                    <a:pt x="126" y="30"/>
                  </a:lnTo>
                  <a:lnTo>
                    <a:pt x="146" y="18"/>
                  </a:lnTo>
                  <a:lnTo>
                    <a:pt x="154" y="16"/>
                  </a:lnTo>
                  <a:lnTo>
                    <a:pt x="164" y="0"/>
                  </a:lnTo>
                  <a:lnTo>
                    <a:pt x="172" y="6"/>
                  </a:lnTo>
                  <a:lnTo>
                    <a:pt x="174" y="18"/>
                  </a:lnTo>
                  <a:lnTo>
                    <a:pt x="172" y="26"/>
                  </a:lnTo>
                  <a:lnTo>
                    <a:pt x="172" y="32"/>
                  </a:lnTo>
                  <a:lnTo>
                    <a:pt x="182" y="30"/>
                  </a:lnTo>
                  <a:lnTo>
                    <a:pt x="190" y="26"/>
                  </a:lnTo>
                  <a:lnTo>
                    <a:pt x="198" y="20"/>
                  </a:lnTo>
                  <a:lnTo>
                    <a:pt x="226" y="20"/>
                  </a:lnTo>
                  <a:lnTo>
                    <a:pt x="226" y="28"/>
                  </a:lnTo>
                  <a:lnTo>
                    <a:pt x="214" y="30"/>
                  </a:lnTo>
                  <a:lnTo>
                    <a:pt x="198" y="30"/>
                  </a:lnTo>
                  <a:lnTo>
                    <a:pt x="190" y="30"/>
                  </a:lnTo>
                  <a:lnTo>
                    <a:pt x="186" y="32"/>
                  </a:lnTo>
                  <a:lnTo>
                    <a:pt x="174" y="40"/>
                  </a:lnTo>
                  <a:lnTo>
                    <a:pt x="168" y="46"/>
                  </a:lnTo>
                  <a:lnTo>
                    <a:pt x="172" y="52"/>
                  </a:lnTo>
                  <a:lnTo>
                    <a:pt x="174" y="58"/>
                  </a:lnTo>
                  <a:lnTo>
                    <a:pt x="172" y="68"/>
                  </a:lnTo>
                  <a:lnTo>
                    <a:pt x="168" y="78"/>
                  </a:lnTo>
                  <a:lnTo>
                    <a:pt x="152" y="84"/>
                  </a:lnTo>
                  <a:lnTo>
                    <a:pt x="148" y="96"/>
                  </a:lnTo>
                  <a:lnTo>
                    <a:pt x="142" y="100"/>
                  </a:lnTo>
                  <a:lnTo>
                    <a:pt x="138" y="110"/>
                  </a:lnTo>
                  <a:lnTo>
                    <a:pt x="138" y="124"/>
                  </a:lnTo>
                  <a:lnTo>
                    <a:pt x="114" y="124"/>
                  </a:lnTo>
                  <a:lnTo>
                    <a:pt x="110" y="132"/>
                  </a:lnTo>
                  <a:lnTo>
                    <a:pt x="94" y="132"/>
                  </a:lnTo>
                  <a:lnTo>
                    <a:pt x="90" y="138"/>
                  </a:lnTo>
                  <a:lnTo>
                    <a:pt x="88" y="156"/>
                  </a:lnTo>
                  <a:lnTo>
                    <a:pt x="78" y="158"/>
                  </a:lnTo>
                  <a:lnTo>
                    <a:pt x="42" y="162"/>
                  </a:lnTo>
                  <a:lnTo>
                    <a:pt x="24" y="162"/>
                  </a:lnTo>
                  <a:lnTo>
                    <a:pt x="18" y="156"/>
                  </a:lnTo>
                  <a:lnTo>
                    <a:pt x="8" y="160"/>
                  </a:lnTo>
                  <a:lnTo>
                    <a:pt x="4" y="154"/>
                  </a:lnTo>
                  <a:lnTo>
                    <a:pt x="18" y="140"/>
                  </a:lnTo>
                  <a:lnTo>
                    <a:pt x="20" y="128"/>
                  </a:lnTo>
                  <a:lnTo>
                    <a:pt x="6" y="128"/>
                  </a:lnTo>
                  <a:lnTo>
                    <a:pt x="4" y="114"/>
                  </a:lnTo>
                  <a:lnTo>
                    <a:pt x="0" y="104"/>
                  </a:lnTo>
                  <a:lnTo>
                    <a:pt x="2" y="76"/>
                  </a:lnTo>
                  <a:lnTo>
                    <a:pt x="12" y="56"/>
                  </a:lnTo>
                  <a:close/>
                </a:path>
              </a:pathLst>
            </a:custGeom>
            <a:solidFill>
              <a:srgbClr val="FFFFFF"/>
            </a:solidFill>
            <a:ln w="7938">
              <a:solidFill>
                <a:schemeClr val="tx1"/>
              </a:solidFill>
              <a:prstDash val="solid"/>
              <a:round/>
              <a:headEnd/>
              <a:tailEnd/>
            </a:ln>
          </p:spPr>
          <p:txBody>
            <a:bodyPr/>
            <a:lstStyle/>
            <a:p>
              <a:endParaRPr lang="en-GB"/>
            </a:p>
          </p:txBody>
        </p:sp>
        <p:sp>
          <p:nvSpPr>
            <p:cNvPr id="2216" name="Freeform 217"/>
            <p:cNvSpPr>
              <a:spLocks/>
            </p:cNvSpPr>
            <p:nvPr/>
          </p:nvSpPr>
          <p:spPr bwMode="auto">
            <a:xfrm>
              <a:off x="5827713" y="3381375"/>
              <a:ext cx="406400" cy="406400"/>
            </a:xfrm>
            <a:custGeom>
              <a:avLst/>
              <a:gdLst>
                <a:gd name="T0" fmla="*/ 12700 w 256"/>
                <a:gd name="T1" fmla="*/ 336331 h 232"/>
                <a:gd name="T2" fmla="*/ 57150 w 256"/>
                <a:gd name="T3" fmla="*/ 318814 h 232"/>
                <a:gd name="T4" fmla="*/ 44450 w 256"/>
                <a:gd name="T5" fmla="*/ 304800 h 232"/>
                <a:gd name="T6" fmla="*/ 25400 w 256"/>
                <a:gd name="T7" fmla="*/ 266262 h 232"/>
                <a:gd name="T8" fmla="*/ 15875 w 256"/>
                <a:gd name="T9" fmla="*/ 224221 h 232"/>
                <a:gd name="T10" fmla="*/ 53975 w 256"/>
                <a:gd name="T11" fmla="*/ 234731 h 232"/>
                <a:gd name="T12" fmla="*/ 111125 w 256"/>
                <a:gd name="T13" fmla="*/ 227724 h 232"/>
                <a:gd name="T14" fmla="*/ 130175 w 256"/>
                <a:gd name="T15" fmla="*/ 192690 h 232"/>
                <a:gd name="T16" fmla="*/ 161925 w 256"/>
                <a:gd name="T17" fmla="*/ 182179 h 232"/>
                <a:gd name="T18" fmla="*/ 206375 w 256"/>
                <a:gd name="T19" fmla="*/ 168166 h 232"/>
                <a:gd name="T20" fmla="*/ 212725 w 256"/>
                <a:gd name="T21" fmla="*/ 126124 h 232"/>
                <a:gd name="T22" fmla="*/ 228600 w 256"/>
                <a:gd name="T23" fmla="*/ 98097 h 232"/>
                <a:gd name="T24" fmla="*/ 263525 w 256"/>
                <a:gd name="T25" fmla="*/ 52552 h 232"/>
                <a:gd name="T26" fmla="*/ 263525 w 256"/>
                <a:gd name="T27" fmla="*/ 21021 h 232"/>
                <a:gd name="T28" fmla="*/ 301625 w 256"/>
                <a:gd name="T29" fmla="*/ 3503 h 232"/>
                <a:gd name="T30" fmla="*/ 346075 w 256"/>
                <a:gd name="T31" fmla="*/ 0 h 232"/>
                <a:gd name="T32" fmla="*/ 374650 w 256"/>
                <a:gd name="T33" fmla="*/ 10510 h 232"/>
                <a:gd name="T34" fmla="*/ 406400 w 256"/>
                <a:gd name="T35" fmla="*/ 42041 h 232"/>
                <a:gd name="T36" fmla="*/ 396875 w 256"/>
                <a:gd name="T37" fmla="*/ 73572 h 232"/>
                <a:gd name="T38" fmla="*/ 323850 w 256"/>
                <a:gd name="T39" fmla="*/ 73572 h 232"/>
                <a:gd name="T40" fmla="*/ 339725 w 256"/>
                <a:gd name="T41" fmla="*/ 136634 h 232"/>
                <a:gd name="T42" fmla="*/ 342900 w 256"/>
                <a:gd name="T43" fmla="*/ 161159 h 232"/>
                <a:gd name="T44" fmla="*/ 273050 w 256"/>
                <a:gd name="T45" fmla="*/ 280276 h 232"/>
                <a:gd name="T46" fmla="*/ 238125 w 256"/>
                <a:gd name="T47" fmla="*/ 280276 h 232"/>
                <a:gd name="T48" fmla="*/ 209550 w 256"/>
                <a:gd name="T49" fmla="*/ 301297 h 232"/>
                <a:gd name="T50" fmla="*/ 222250 w 256"/>
                <a:gd name="T51" fmla="*/ 318814 h 232"/>
                <a:gd name="T52" fmla="*/ 238125 w 256"/>
                <a:gd name="T53" fmla="*/ 353848 h 232"/>
                <a:gd name="T54" fmla="*/ 247650 w 256"/>
                <a:gd name="T55" fmla="*/ 385379 h 232"/>
                <a:gd name="T56" fmla="*/ 219075 w 256"/>
                <a:gd name="T57" fmla="*/ 395890 h 232"/>
                <a:gd name="T58" fmla="*/ 193675 w 256"/>
                <a:gd name="T59" fmla="*/ 385379 h 232"/>
                <a:gd name="T60" fmla="*/ 165100 w 256"/>
                <a:gd name="T61" fmla="*/ 399393 h 232"/>
                <a:gd name="T62" fmla="*/ 136525 w 256"/>
                <a:gd name="T63" fmla="*/ 350345 h 232"/>
                <a:gd name="T64" fmla="*/ 53975 w 256"/>
                <a:gd name="T65" fmla="*/ 367862 h 2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56" h="232">
                  <a:moveTo>
                    <a:pt x="8" y="208"/>
                  </a:moveTo>
                  <a:lnTo>
                    <a:pt x="8" y="192"/>
                  </a:lnTo>
                  <a:lnTo>
                    <a:pt x="22" y="184"/>
                  </a:lnTo>
                  <a:lnTo>
                    <a:pt x="36" y="182"/>
                  </a:lnTo>
                  <a:lnTo>
                    <a:pt x="36" y="174"/>
                  </a:lnTo>
                  <a:lnTo>
                    <a:pt x="28" y="174"/>
                  </a:lnTo>
                  <a:lnTo>
                    <a:pt x="28" y="162"/>
                  </a:lnTo>
                  <a:lnTo>
                    <a:pt x="16" y="152"/>
                  </a:lnTo>
                  <a:lnTo>
                    <a:pt x="0" y="132"/>
                  </a:lnTo>
                  <a:lnTo>
                    <a:pt x="10" y="128"/>
                  </a:lnTo>
                  <a:lnTo>
                    <a:pt x="16" y="134"/>
                  </a:lnTo>
                  <a:lnTo>
                    <a:pt x="34" y="134"/>
                  </a:lnTo>
                  <a:lnTo>
                    <a:pt x="54" y="132"/>
                  </a:lnTo>
                  <a:lnTo>
                    <a:pt x="70" y="130"/>
                  </a:lnTo>
                  <a:lnTo>
                    <a:pt x="80" y="128"/>
                  </a:lnTo>
                  <a:lnTo>
                    <a:pt x="82" y="110"/>
                  </a:lnTo>
                  <a:lnTo>
                    <a:pt x="86" y="104"/>
                  </a:lnTo>
                  <a:lnTo>
                    <a:pt x="102" y="104"/>
                  </a:lnTo>
                  <a:lnTo>
                    <a:pt x="106" y="96"/>
                  </a:lnTo>
                  <a:lnTo>
                    <a:pt x="130" y="96"/>
                  </a:lnTo>
                  <a:lnTo>
                    <a:pt x="130" y="82"/>
                  </a:lnTo>
                  <a:lnTo>
                    <a:pt x="134" y="72"/>
                  </a:lnTo>
                  <a:lnTo>
                    <a:pt x="140" y="68"/>
                  </a:lnTo>
                  <a:lnTo>
                    <a:pt x="144" y="56"/>
                  </a:lnTo>
                  <a:lnTo>
                    <a:pt x="160" y="50"/>
                  </a:lnTo>
                  <a:lnTo>
                    <a:pt x="166" y="30"/>
                  </a:lnTo>
                  <a:lnTo>
                    <a:pt x="160" y="18"/>
                  </a:lnTo>
                  <a:lnTo>
                    <a:pt x="166" y="12"/>
                  </a:lnTo>
                  <a:lnTo>
                    <a:pt x="182" y="2"/>
                  </a:lnTo>
                  <a:lnTo>
                    <a:pt x="190" y="2"/>
                  </a:lnTo>
                  <a:lnTo>
                    <a:pt x="206" y="2"/>
                  </a:lnTo>
                  <a:lnTo>
                    <a:pt x="218" y="0"/>
                  </a:lnTo>
                  <a:lnTo>
                    <a:pt x="224" y="2"/>
                  </a:lnTo>
                  <a:lnTo>
                    <a:pt x="236" y="6"/>
                  </a:lnTo>
                  <a:lnTo>
                    <a:pt x="236" y="16"/>
                  </a:lnTo>
                  <a:lnTo>
                    <a:pt x="256" y="24"/>
                  </a:lnTo>
                  <a:lnTo>
                    <a:pt x="254" y="30"/>
                  </a:lnTo>
                  <a:lnTo>
                    <a:pt x="250" y="42"/>
                  </a:lnTo>
                  <a:lnTo>
                    <a:pt x="234" y="46"/>
                  </a:lnTo>
                  <a:lnTo>
                    <a:pt x="204" y="42"/>
                  </a:lnTo>
                  <a:lnTo>
                    <a:pt x="206" y="72"/>
                  </a:lnTo>
                  <a:lnTo>
                    <a:pt x="214" y="78"/>
                  </a:lnTo>
                  <a:lnTo>
                    <a:pt x="222" y="86"/>
                  </a:lnTo>
                  <a:lnTo>
                    <a:pt x="216" y="92"/>
                  </a:lnTo>
                  <a:lnTo>
                    <a:pt x="214" y="106"/>
                  </a:lnTo>
                  <a:lnTo>
                    <a:pt x="172" y="160"/>
                  </a:lnTo>
                  <a:lnTo>
                    <a:pt x="158" y="164"/>
                  </a:lnTo>
                  <a:lnTo>
                    <a:pt x="150" y="160"/>
                  </a:lnTo>
                  <a:lnTo>
                    <a:pt x="142" y="160"/>
                  </a:lnTo>
                  <a:lnTo>
                    <a:pt x="132" y="172"/>
                  </a:lnTo>
                  <a:lnTo>
                    <a:pt x="132" y="182"/>
                  </a:lnTo>
                  <a:lnTo>
                    <a:pt x="140" y="182"/>
                  </a:lnTo>
                  <a:lnTo>
                    <a:pt x="144" y="196"/>
                  </a:lnTo>
                  <a:lnTo>
                    <a:pt x="150" y="202"/>
                  </a:lnTo>
                  <a:lnTo>
                    <a:pt x="156" y="210"/>
                  </a:lnTo>
                  <a:lnTo>
                    <a:pt x="156" y="220"/>
                  </a:lnTo>
                  <a:lnTo>
                    <a:pt x="142" y="220"/>
                  </a:lnTo>
                  <a:lnTo>
                    <a:pt x="138" y="226"/>
                  </a:lnTo>
                  <a:lnTo>
                    <a:pt x="130" y="220"/>
                  </a:lnTo>
                  <a:lnTo>
                    <a:pt x="122" y="220"/>
                  </a:lnTo>
                  <a:lnTo>
                    <a:pt x="116" y="232"/>
                  </a:lnTo>
                  <a:lnTo>
                    <a:pt x="104" y="228"/>
                  </a:lnTo>
                  <a:lnTo>
                    <a:pt x="86" y="204"/>
                  </a:lnTo>
                  <a:lnTo>
                    <a:pt x="86" y="200"/>
                  </a:lnTo>
                  <a:lnTo>
                    <a:pt x="38" y="204"/>
                  </a:lnTo>
                  <a:lnTo>
                    <a:pt x="34" y="210"/>
                  </a:lnTo>
                  <a:lnTo>
                    <a:pt x="8" y="208"/>
                  </a:lnTo>
                  <a:close/>
                </a:path>
              </a:pathLst>
            </a:custGeom>
            <a:solidFill>
              <a:srgbClr val="FFFFFF"/>
            </a:solidFill>
            <a:ln w="7938">
              <a:solidFill>
                <a:schemeClr val="tx1"/>
              </a:solidFill>
              <a:prstDash val="solid"/>
              <a:round/>
              <a:headEnd/>
              <a:tailEnd/>
            </a:ln>
          </p:spPr>
          <p:txBody>
            <a:bodyPr/>
            <a:lstStyle/>
            <a:p>
              <a:endParaRPr lang="en-GB"/>
            </a:p>
          </p:txBody>
        </p:sp>
        <p:sp>
          <p:nvSpPr>
            <p:cNvPr id="2217" name="Freeform 218"/>
            <p:cNvSpPr>
              <a:spLocks/>
            </p:cNvSpPr>
            <p:nvPr/>
          </p:nvSpPr>
          <p:spPr bwMode="auto">
            <a:xfrm>
              <a:off x="5167313" y="3494088"/>
              <a:ext cx="107950" cy="133350"/>
            </a:xfrm>
            <a:custGeom>
              <a:avLst/>
              <a:gdLst>
                <a:gd name="T0" fmla="*/ 104775 w 68"/>
                <a:gd name="T1" fmla="*/ 0 h 76"/>
                <a:gd name="T2" fmla="*/ 107950 w 68"/>
                <a:gd name="T3" fmla="*/ 42111 h 76"/>
                <a:gd name="T4" fmla="*/ 104775 w 68"/>
                <a:gd name="T5" fmla="*/ 52638 h 76"/>
                <a:gd name="T6" fmla="*/ 60325 w 68"/>
                <a:gd name="T7" fmla="*/ 59657 h 76"/>
                <a:gd name="T8" fmla="*/ 79375 w 68"/>
                <a:gd name="T9" fmla="*/ 87730 h 76"/>
                <a:gd name="T10" fmla="*/ 69850 w 68"/>
                <a:gd name="T11" fmla="*/ 98258 h 76"/>
                <a:gd name="T12" fmla="*/ 66675 w 68"/>
                <a:gd name="T13" fmla="*/ 108786 h 76"/>
                <a:gd name="T14" fmla="*/ 47625 w 68"/>
                <a:gd name="T15" fmla="*/ 112295 h 76"/>
                <a:gd name="T16" fmla="*/ 38100 w 68"/>
                <a:gd name="T17" fmla="*/ 126332 h 76"/>
                <a:gd name="T18" fmla="*/ 31750 w 68"/>
                <a:gd name="T19" fmla="*/ 133350 h 76"/>
                <a:gd name="T20" fmla="*/ 0 w 68"/>
                <a:gd name="T21" fmla="*/ 122822 h 76"/>
                <a:gd name="T22" fmla="*/ 9525 w 68"/>
                <a:gd name="T23" fmla="*/ 101767 h 76"/>
                <a:gd name="T24" fmla="*/ 12700 w 68"/>
                <a:gd name="T25" fmla="*/ 84221 h 76"/>
                <a:gd name="T26" fmla="*/ 12700 w 68"/>
                <a:gd name="T27" fmla="*/ 63166 h 76"/>
                <a:gd name="T28" fmla="*/ 15875 w 68"/>
                <a:gd name="T29" fmla="*/ 49129 h 76"/>
                <a:gd name="T30" fmla="*/ 15875 w 68"/>
                <a:gd name="T31" fmla="*/ 35092 h 76"/>
                <a:gd name="T32" fmla="*/ 19050 w 68"/>
                <a:gd name="T33" fmla="*/ 24564 h 76"/>
                <a:gd name="T34" fmla="*/ 25400 w 68"/>
                <a:gd name="T35" fmla="*/ 28074 h 76"/>
                <a:gd name="T36" fmla="*/ 31750 w 68"/>
                <a:gd name="T37" fmla="*/ 28074 h 76"/>
                <a:gd name="T38" fmla="*/ 44450 w 68"/>
                <a:gd name="T39" fmla="*/ 35092 h 76"/>
                <a:gd name="T40" fmla="*/ 57150 w 68"/>
                <a:gd name="T41" fmla="*/ 31583 h 76"/>
                <a:gd name="T42" fmla="*/ 104775 w 68"/>
                <a:gd name="T43" fmla="*/ 0 h 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8" h="76">
                  <a:moveTo>
                    <a:pt x="66" y="0"/>
                  </a:moveTo>
                  <a:lnTo>
                    <a:pt x="68" y="24"/>
                  </a:lnTo>
                  <a:lnTo>
                    <a:pt x="66" y="30"/>
                  </a:lnTo>
                  <a:lnTo>
                    <a:pt x="38" y="34"/>
                  </a:lnTo>
                  <a:lnTo>
                    <a:pt x="50" y="50"/>
                  </a:lnTo>
                  <a:lnTo>
                    <a:pt x="44" y="56"/>
                  </a:lnTo>
                  <a:lnTo>
                    <a:pt x="42" y="62"/>
                  </a:lnTo>
                  <a:lnTo>
                    <a:pt x="30" y="64"/>
                  </a:lnTo>
                  <a:lnTo>
                    <a:pt x="24" y="72"/>
                  </a:lnTo>
                  <a:lnTo>
                    <a:pt x="20" y="76"/>
                  </a:lnTo>
                  <a:lnTo>
                    <a:pt x="0" y="70"/>
                  </a:lnTo>
                  <a:lnTo>
                    <a:pt x="6" y="58"/>
                  </a:lnTo>
                  <a:lnTo>
                    <a:pt x="8" y="48"/>
                  </a:lnTo>
                  <a:lnTo>
                    <a:pt x="8" y="36"/>
                  </a:lnTo>
                  <a:lnTo>
                    <a:pt x="10" y="28"/>
                  </a:lnTo>
                  <a:lnTo>
                    <a:pt x="10" y="20"/>
                  </a:lnTo>
                  <a:lnTo>
                    <a:pt x="12" y="14"/>
                  </a:lnTo>
                  <a:lnTo>
                    <a:pt x="16" y="16"/>
                  </a:lnTo>
                  <a:lnTo>
                    <a:pt x="20" y="16"/>
                  </a:lnTo>
                  <a:lnTo>
                    <a:pt x="28" y="20"/>
                  </a:lnTo>
                  <a:lnTo>
                    <a:pt x="36" y="18"/>
                  </a:lnTo>
                  <a:lnTo>
                    <a:pt x="66" y="0"/>
                  </a:lnTo>
                  <a:close/>
                </a:path>
              </a:pathLst>
            </a:custGeom>
            <a:solidFill>
              <a:srgbClr val="FFFFFF"/>
            </a:solidFill>
            <a:ln w="7938">
              <a:solidFill>
                <a:schemeClr val="tx1"/>
              </a:solidFill>
              <a:prstDash val="solid"/>
              <a:round/>
              <a:headEnd/>
              <a:tailEnd/>
            </a:ln>
          </p:spPr>
          <p:txBody>
            <a:bodyPr/>
            <a:lstStyle/>
            <a:p>
              <a:endParaRPr lang="en-GB"/>
            </a:p>
          </p:txBody>
        </p:sp>
        <p:sp>
          <p:nvSpPr>
            <p:cNvPr id="2218" name="Freeform 219"/>
            <p:cNvSpPr>
              <a:spLocks/>
            </p:cNvSpPr>
            <p:nvPr/>
          </p:nvSpPr>
          <p:spPr bwMode="auto">
            <a:xfrm>
              <a:off x="5164138" y="3535363"/>
              <a:ext cx="523875" cy="469900"/>
            </a:xfrm>
            <a:custGeom>
              <a:avLst/>
              <a:gdLst>
                <a:gd name="T0" fmla="*/ 0 w 330"/>
                <a:gd name="T1" fmla="*/ 119228 h 268"/>
                <a:gd name="T2" fmla="*/ 6350 w 330"/>
                <a:gd name="T3" fmla="*/ 80654 h 268"/>
                <a:gd name="T4" fmla="*/ 34925 w 330"/>
                <a:gd name="T5" fmla="*/ 91175 h 268"/>
                <a:gd name="T6" fmla="*/ 41275 w 330"/>
                <a:gd name="T7" fmla="*/ 84161 h 268"/>
                <a:gd name="T8" fmla="*/ 50800 w 330"/>
                <a:gd name="T9" fmla="*/ 70134 h 268"/>
                <a:gd name="T10" fmla="*/ 69850 w 330"/>
                <a:gd name="T11" fmla="*/ 66628 h 268"/>
                <a:gd name="T12" fmla="*/ 73025 w 330"/>
                <a:gd name="T13" fmla="*/ 56107 h 268"/>
                <a:gd name="T14" fmla="*/ 82550 w 330"/>
                <a:gd name="T15" fmla="*/ 45587 h 268"/>
                <a:gd name="T16" fmla="*/ 63500 w 330"/>
                <a:gd name="T17" fmla="*/ 17534 h 268"/>
                <a:gd name="T18" fmla="*/ 107950 w 330"/>
                <a:gd name="T19" fmla="*/ 10520 h 268"/>
                <a:gd name="T20" fmla="*/ 111125 w 330"/>
                <a:gd name="T21" fmla="*/ 0 h 268"/>
                <a:gd name="T22" fmla="*/ 142875 w 330"/>
                <a:gd name="T23" fmla="*/ 7013 h 268"/>
                <a:gd name="T24" fmla="*/ 200025 w 330"/>
                <a:gd name="T25" fmla="*/ 42081 h 268"/>
                <a:gd name="T26" fmla="*/ 212725 w 330"/>
                <a:gd name="T27" fmla="*/ 63121 h 268"/>
                <a:gd name="T28" fmla="*/ 215900 w 330"/>
                <a:gd name="T29" fmla="*/ 70134 h 268"/>
                <a:gd name="T30" fmla="*/ 228600 w 330"/>
                <a:gd name="T31" fmla="*/ 73641 h 268"/>
                <a:gd name="T32" fmla="*/ 250825 w 330"/>
                <a:gd name="T33" fmla="*/ 91175 h 268"/>
                <a:gd name="T34" fmla="*/ 276225 w 330"/>
                <a:gd name="T35" fmla="*/ 91175 h 268"/>
                <a:gd name="T36" fmla="*/ 301625 w 330"/>
                <a:gd name="T37" fmla="*/ 91175 h 268"/>
                <a:gd name="T38" fmla="*/ 317500 w 330"/>
                <a:gd name="T39" fmla="*/ 94681 h 268"/>
                <a:gd name="T40" fmla="*/ 330200 w 330"/>
                <a:gd name="T41" fmla="*/ 108708 h 268"/>
                <a:gd name="T42" fmla="*/ 342900 w 330"/>
                <a:gd name="T43" fmla="*/ 108708 h 268"/>
                <a:gd name="T44" fmla="*/ 358775 w 330"/>
                <a:gd name="T45" fmla="*/ 143775 h 268"/>
                <a:gd name="T46" fmla="*/ 371475 w 330"/>
                <a:gd name="T47" fmla="*/ 154296 h 268"/>
                <a:gd name="T48" fmla="*/ 384175 w 330"/>
                <a:gd name="T49" fmla="*/ 168322 h 268"/>
                <a:gd name="T50" fmla="*/ 387350 w 330"/>
                <a:gd name="T51" fmla="*/ 192869 h 268"/>
                <a:gd name="T52" fmla="*/ 393700 w 330"/>
                <a:gd name="T53" fmla="*/ 206896 h 268"/>
                <a:gd name="T54" fmla="*/ 406400 w 330"/>
                <a:gd name="T55" fmla="*/ 224430 h 268"/>
                <a:gd name="T56" fmla="*/ 412750 w 330"/>
                <a:gd name="T57" fmla="*/ 231443 h 268"/>
                <a:gd name="T58" fmla="*/ 447675 w 330"/>
                <a:gd name="T59" fmla="*/ 277031 h 268"/>
                <a:gd name="T60" fmla="*/ 460375 w 330"/>
                <a:gd name="T61" fmla="*/ 280537 h 268"/>
                <a:gd name="T62" fmla="*/ 479425 w 330"/>
                <a:gd name="T63" fmla="*/ 287551 h 268"/>
                <a:gd name="T64" fmla="*/ 488950 w 330"/>
                <a:gd name="T65" fmla="*/ 291057 h 268"/>
                <a:gd name="T66" fmla="*/ 517525 w 330"/>
                <a:gd name="T67" fmla="*/ 287551 h 268"/>
                <a:gd name="T68" fmla="*/ 523875 w 330"/>
                <a:gd name="T69" fmla="*/ 301578 h 268"/>
                <a:gd name="T70" fmla="*/ 523875 w 330"/>
                <a:gd name="T71" fmla="*/ 326125 h 268"/>
                <a:gd name="T72" fmla="*/ 511175 w 330"/>
                <a:gd name="T73" fmla="*/ 357685 h 268"/>
                <a:gd name="T74" fmla="*/ 485775 w 330"/>
                <a:gd name="T75" fmla="*/ 364699 h 268"/>
                <a:gd name="T76" fmla="*/ 460375 w 330"/>
                <a:gd name="T77" fmla="*/ 378725 h 268"/>
                <a:gd name="T78" fmla="*/ 434975 w 330"/>
                <a:gd name="T79" fmla="*/ 396259 h 268"/>
                <a:gd name="T80" fmla="*/ 409575 w 330"/>
                <a:gd name="T81" fmla="*/ 392752 h 268"/>
                <a:gd name="T82" fmla="*/ 358775 w 330"/>
                <a:gd name="T83" fmla="*/ 403272 h 268"/>
                <a:gd name="T84" fmla="*/ 317500 w 330"/>
                <a:gd name="T85" fmla="*/ 445353 h 268"/>
                <a:gd name="T86" fmla="*/ 269875 w 330"/>
                <a:gd name="T87" fmla="*/ 434833 h 268"/>
                <a:gd name="T88" fmla="*/ 215900 w 330"/>
                <a:gd name="T89" fmla="*/ 438340 h 268"/>
                <a:gd name="T90" fmla="*/ 203200 w 330"/>
                <a:gd name="T91" fmla="*/ 469900 h 268"/>
                <a:gd name="T92" fmla="*/ 190500 w 330"/>
                <a:gd name="T93" fmla="*/ 438340 h 268"/>
                <a:gd name="T94" fmla="*/ 168275 w 330"/>
                <a:gd name="T95" fmla="*/ 406779 h 268"/>
                <a:gd name="T96" fmla="*/ 152400 w 330"/>
                <a:gd name="T97" fmla="*/ 371712 h 268"/>
                <a:gd name="T98" fmla="*/ 139700 w 330"/>
                <a:gd name="T99" fmla="*/ 354178 h 268"/>
                <a:gd name="T100" fmla="*/ 120650 w 330"/>
                <a:gd name="T101" fmla="*/ 350672 h 268"/>
                <a:gd name="T102" fmla="*/ 107950 w 330"/>
                <a:gd name="T103" fmla="*/ 322618 h 268"/>
                <a:gd name="T104" fmla="*/ 107950 w 330"/>
                <a:gd name="T105" fmla="*/ 280537 h 268"/>
                <a:gd name="T106" fmla="*/ 88900 w 330"/>
                <a:gd name="T107" fmla="*/ 248977 h 268"/>
                <a:gd name="T108" fmla="*/ 66675 w 330"/>
                <a:gd name="T109" fmla="*/ 238457 h 268"/>
                <a:gd name="T110" fmla="*/ 60325 w 330"/>
                <a:gd name="T111" fmla="*/ 220923 h 268"/>
                <a:gd name="T112" fmla="*/ 60325 w 330"/>
                <a:gd name="T113" fmla="*/ 199883 h 268"/>
                <a:gd name="T114" fmla="*/ 28575 w 330"/>
                <a:gd name="T115" fmla="*/ 157802 h 268"/>
                <a:gd name="T116" fmla="*/ 12700 w 330"/>
                <a:gd name="T117" fmla="*/ 122735 h 268"/>
                <a:gd name="T118" fmla="*/ 0 w 330"/>
                <a:gd name="T119" fmla="*/ 119228 h 26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30" h="268">
                  <a:moveTo>
                    <a:pt x="0" y="68"/>
                  </a:moveTo>
                  <a:lnTo>
                    <a:pt x="4" y="46"/>
                  </a:lnTo>
                  <a:lnTo>
                    <a:pt x="22" y="52"/>
                  </a:lnTo>
                  <a:lnTo>
                    <a:pt x="26" y="48"/>
                  </a:lnTo>
                  <a:lnTo>
                    <a:pt x="32" y="40"/>
                  </a:lnTo>
                  <a:lnTo>
                    <a:pt x="44" y="38"/>
                  </a:lnTo>
                  <a:lnTo>
                    <a:pt x="46" y="32"/>
                  </a:lnTo>
                  <a:lnTo>
                    <a:pt x="52" y="26"/>
                  </a:lnTo>
                  <a:lnTo>
                    <a:pt x="40" y="10"/>
                  </a:lnTo>
                  <a:lnTo>
                    <a:pt x="68" y="6"/>
                  </a:lnTo>
                  <a:lnTo>
                    <a:pt x="70" y="0"/>
                  </a:lnTo>
                  <a:lnTo>
                    <a:pt x="90" y="4"/>
                  </a:lnTo>
                  <a:lnTo>
                    <a:pt x="126" y="24"/>
                  </a:lnTo>
                  <a:lnTo>
                    <a:pt x="134" y="36"/>
                  </a:lnTo>
                  <a:lnTo>
                    <a:pt x="136" y="40"/>
                  </a:lnTo>
                  <a:lnTo>
                    <a:pt x="144" y="42"/>
                  </a:lnTo>
                  <a:lnTo>
                    <a:pt x="158" y="52"/>
                  </a:lnTo>
                  <a:lnTo>
                    <a:pt x="174" y="52"/>
                  </a:lnTo>
                  <a:lnTo>
                    <a:pt x="190" y="52"/>
                  </a:lnTo>
                  <a:lnTo>
                    <a:pt x="200" y="54"/>
                  </a:lnTo>
                  <a:lnTo>
                    <a:pt x="208" y="62"/>
                  </a:lnTo>
                  <a:lnTo>
                    <a:pt x="216" y="62"/>
                  </a:lnTo>
                  <a:lnTo>
                    <a:pt x="226" y="82"/>
                  </a:lnTo>
                  <a:lnTo>
                    <a:pt x="234" y="88"/>
                  </a:lnTo>
                  <a:lnTo>
                    <a:pt x="242" y="96"/>
                  </a:lnTo>
                  <a:lnTo>
                    <a:pt x="244" y="110"/>
                  </a:lnTo>
                  <a:lnTo>
                    <a:pt x="248" y="118"/>
                  </a:lnTo>
                  <a:lnTo>
                    <a:pt x="256" y="128"/>
                  </a:lnTo>
                  <a:lnTo>
                    <a:pt x="260" y="132"/>
                  </a:lnTo>
                  <a:lnTo>
                    <a:pt x="282" y="158"/>
                  </a:lnTo>
                  <a:lnTo>
                    <a:pt x="290" y="160"/>
                  </a:lnTo>
                  <a:lnTo>
                    <a:pt x="302" y="164"/>
                  </a:lnTo>
                  <a:lnTo>
                    <a:pt x="308" y="166"/>
                  </a:lnTo>
                  <a:lnTo>
                    <a:pt x="326" y="164"/>
                  </a:lnTo>
                  <a:lnTo>
                    <a:pt x="330" y="172"/>
                  </a:lnTo>
                  <a:lnTo>
                    <a:pt x="330" y="186"/>
                  </a:lnTo>
                  <a:lnTo>
                    <a:pt x="322" y="204"/>
                  </a:lnTo>
                  <a:lnTo>
                    <a:pt x="306" y="208"/>
                  </a:lnTo>
                  <a:lnTo>
                    <a:pt x="290" y="216"/>
                  </a:lnTo>
                  <a:lnTo>
                    <a:pt x="274" y="226"/>
                  </a:lnTo>
                  <a:lnTo>
                    <a:pt x="258" y="224"/>
                  </a:lnTo>
                  <a:lnTo>
                    <a:pt x="226" y="230"/>
                  </a:lnTo>
                  <a:lnTo>
                    <a:pt x="200" y="254"/>
                  </a:lnTo>
                  <a:lnTo>
                    <a:pt x="170" y="248"/>
                  </a:lnTo>
                  <a:lnTo>
                    <a:pt x="136" y="250"/>
                  </a:lnTo>
                  <a:lnTo>
                    <a:pt x="128" y="268"/>
                  </a:lnTo>
                  <a:lnTo>
                    <a:pt x="120" y="250"/>
                  </a:lnTo>
                  <a:lnTo>
                    <a:pt x="106" y="232"/>
                  </a:lnTo>
                  <a:lnTo>
                    <a:pt x="96" y="212"/>
                  </a:lnTo>
                  <a:lnTo>
                    <a:pt x="88" y="202"/>
                  </a:lnTo>
                  <a:lnTo>
                    <a:pt x="76" y="200"/>
                  </a:lnTo>
                  <a:lnTo>
                    <a:pt x="68" y="184"/>
                  </a:lnTo>
                  <a:lnTo>
                    <a:pt x="68" y="160"/>
                  </a:lnTo>
                  <a:lnTo>
                    <a:pt x="56" y="142"/>
                  </a:lnTo>
                  <a:lnTo>
                    <a:pt x="42" y="136"/>
                  </a:lnTo>
                  <a:lnTo>
                    <a:pt x="38" y="126"/>
                  </a:lnTo>
                  <a:lnTo>
                    <a:pt x="38" y="114"/>
                  </a:lnTo>
                  <a:lnTo>
                    <a:pt x="18" y="90"/>
                  </a:lnTo>
                  <a:lnTo>
                    <a:pt x="8" y="70"/>
                  </a:lnTo>
                  <a:lnTo>
                    <a:pt x="0" y="68"/>
                  </a:lnTo>
                  <a:close/>
                </a:path>
              </a:pathLst>
            </a:custGeom>
            <a:solidFill>
              <a:srgbClr val="FFFFFF"/>
            </a:solidFill>
            <a:ln w="7938">
              <a:solidFill>
                <a:schemeClr val="tx1"/>
              </a:solidFill>
              <a:prstDash val="solid"/>
              <a:round/>
              <a:headEnd/>
              <a:tailEnd/>
            </a:ln>
          </p:spPr>
          <p:txBody>
            <a:bodyPr/>
            <a:lstStyle/>
            <a:p>
              <a:endParaRPr lang="en-GB"/>
            </a:p>
          </p:txBody>
        </p:sp>
        <p:sp>
          <p:nvSpPr>
            <p:cNvPr id="2219" name="Freeform 220"/>
            <p:cNvSpPr>
              <a:spLocks/>
            </p:cNvSpPr>
            <p:nvPr/>
          </p:nvSpPr>
          <p:spPr bwMode="auto">
            <a:xfrm>
              <a:off x="5170488" y="3529013"/>
              <a:ext cx="12700" cy="26987"/>
            </a:xfrm>
            <a:custGeom>
              <a:avLst/>
              <a:gdLst>
                <a:gd name="T0" fmla="*/ 12700 w 8"/>
                <a:gd name="T1" fmla="*/ 0 h 16"/>
                <a:gd name="T2" fmla="*/ 3175 w 8"/>
                <a:gd name="T3" fmla="*/ 0 h 16"/>
                <a:gd name="T4" fmla="*/ 0 w 8"/>
                <a:gd name="T5" fmla="*/ 6747 h 16"/>
                <a:gd name="T6" fmla="*/ 0 w 8"/>
                <a:gd name="T7" fmla="*/ 16867 h 16"/>
                <a:gd name="T8" fmla="*/ 3175 w 8"/>
                <a:gd name="T9" fmla="*/ 26987 h 16"/>
                <a:gd name="T10" fmla="*/ 9525 w 8"/>
                <a:gd name="T11" fmla="*/ 26987 h 16"/>
                <a:gd name="T12" fmla="*/ 12700 w 8"/>
                <a:gd name="T13" fmla="*/ 13494 h 16"/>
                <a:gd name="T14" fmla="*/ 12700 w 8"/>
                <a:gd name="T15" fmla="*/ 3373 h 16"/>
                <a:gd name="T16" fmla="*/ 12700 w 8"/>
                <a:gd name="T17" fmla="*/ 0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16">
                  <a:moveTo>
                    <a:pt x="8" y="0"/>
                  </a:moveTo>
                  <a:lnTo>
                    <a:pt x="2" y="0"/>
                  </a:lnTo>
                  <a:lnTo>
                    <a:pt x="0" y="4"/>
                  </a:lnTo>
                  <a:lnTo>
                    <a:pt x="0" y="10"/>
                  </a:lnTo>
                  <a:lnTo>
                    <a:pt x="2" y="16"/>
                  </a:lnTo>
                  <a:lnTo>
                    <a:pt x="6" y="16"/>
                  </a:lnTo>
                  <a:lnTo>
                    <a:pt x="8" y="8"/>
                  </a:lnTo>
                  <a:lnTo>
                    <a:pt x="8" y="2"/>
                  </a:lnTo>
                  <a:lnTo>
                    <a:pt x="8" y="0"/>
                  </a:lnTo>
                  <a:close/>
                </a:path>
              </a:pathLst>
            </a:custGeom>
            <a:solidFill>
              <a:srgbClr val="FFFFFF"/>
            </a:solidFill>
            <a:ln w="7938">
              <a:solidFill>
                <a:schemeClr val="tx1"/>
              </a:solidFill>
              <a:prstDash val="solid"/>
              <a:round/>
              <a:headEnd/>
              <a:tailEnd/>
            </a:ln>
          </p:spPr>
          <p:txBody>
            <a:bodyPr/>
            <a:lstStyle/>
            <a:p>
              <a:endParaRPr lang="en-GB"/>
            </a:p>
          </p:txBody>
        </p:sp>
        <p:sp>
          <p:nvSpPr>
            <p:cNvPr id="2220" name="Freeform 221"/>
            <p:cNvSpPr>
              <a:spLocks/>
            </p:cNvSpPr>
            <p:nvPr/>
          </p:nvSpPr>
          <p:spPr bwMode="auto">
            <a:xfrm>
              <a:off x="5570538" y="3721100"/>
              <a:ext cx="15875" cy="46038"/>
            </a:xfrm>
            <a:custGeom>
              <a:avLst/>
              <a:gdLst>
                <a:gd name="T0" fmla="*/ 0 w 10"/>
                <a:gd name="T1" fmla="*/ 38954 h 26"/>
                <a:gd name="T2" fmla="*/ 0 w 10"/>
                <a:gd name="T3" fmla="*/ 17707 h 26"/>
                <a:gd name="T4" fmla="*/ 6350 w 10"/>
                <a:gd name="T5" fmla="*/ 0 h 26"/>
                <a:gd name="T6" fmla="*/ 12700 w 10"/>
                <a:gd name="T7" fmla="*/ 0 h 26"/>
                <a:gd name="T8" fmla="*/ 15875 w 10"/>
                <a:gd name="T9" fmla="*/ 14165 h 26"/>
                <a:gd name="T10" fmla="*/ 15875 w 10"/>
                <a:gd name="T11" fmla="*/ 24789 h 26"/>
                <a:gd name="T12" fmla="*/ 12700 w 10"/>
                <a:gd name="T13" fmla="*/ 38954 h 26"/>
                <a:gd name="T14" fmla="*/ 6350 w 10"/>
                <a:gd name="T15" fmla="*/ 46037 h 26"/>
                <a:gd name="T16" fmla="*/ 0 w 10"/>
                <a:gd name="T17" fmla="*/ 38954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0" h="26">
                  <a:moveTo>
                    <a:pt x="0" y="22"/>
                  </a:moveTo>
                  <a:lnTo>
                    <a:pt x="0" y="10"/>
                  </a:lnTo>
                  <a:lnTo>
                    <a:pt x="4" y="0"/>
                  </a:lnTo>
                  <a:lnTo>
                    <a:pt x="8" y="0"/>
                  </a:lnTo>
                  <a:lnTo>
                    <a:pt x="10" y="8"/>
                  </a:lnTo>
                  <a:lnTo>
                    <a:pt x="10" y="14"/>
                  </a:lnTo>
                  <a:lnTo>
                    <a:pt x="8" y="22"/>
                  </a:lnTo>
                  <a:lnTo>
                    <a:pt x="4" y="26"/>
                  </a:lnTo>
                  <a:lnTo>
                    <a:pt x="0" y="22"/>
                  </a:lnTo>
                  <a:close/>
                </a:path>
              </a:pathLst>
            </a:custGeom>
            <a:solidFill>
              <a:srgbClr val="FFFFFF"/>
            </a:solidFill>
            <a:ln w="7938">
              <a:solidFill>
                <a:schemeClr val="tx1"/>
              </a:solidFill>
              <a:prstDash val="solid"/>
              <a:round/>
              <a:headEnd/>
              <a:tailEnd/>
            </a:ln>
          </p:spPr>
          <p:txBody>
            <a:bodyPr/>
            <a:lstStyle/>
            <a:p>
              <a:endParaRPr lang="en-GB"/>
            </a:p>
          </p:txBody>
        </p:sp>
        <p:sp>
          <p:nvSpPr>
            <p:cNvPr id="2221" name="Freeform 222"/>
            <p:cNvSpPr>
              <a:spLocks/>
            </p:cNvSpPr>
            <p:nvPr/>
          </p:nvSpPr>
          <p:spPr bwMode="auto">
            <a:xfrm>
              <a:off x="6869113" y="4051300"/>
              <a:ext cx="127000" cy="119063"/>
            </a:xfrm>
            <a:custGeom>
              <a:avLst/>
              <a:gdLst>
                <a:gd name="T0" fmla="*/ 63500 w 80"/>
                <a:gd name="T1" fmla="*/ 115560 h 68"/>
                <a:gd name="T2" fmla="*/ 53975 w 80"/>
                <a:gd name="T3" fmla="*/ 115560 h 68"/>
                <a:gd name="T4" fmla="*/ 50800 w 80"/>
                <a:gd name="T5" fmla="*/ 119062 h 68"/>
                <a:gd name="T6" fmla="*/ 28575 w 80"/>
                <a:gd name="T7" fmla="*/ 112058 h 68"/>
                <a:gd name="T8" fmla="*/ 19050 w 80"/>
                <a:gd name="T9" fmla="*/ 94549 h 68"/>
                <a:gd name="T10" fmla="*/ 12700 w 80"/>
                <a:gd name="T11" fmla="*/ 77040 h 68"/>
                <a:gd name="T12" fmla="*/ 0 w 80"/>
                <a:gd name="T13" fmla="*/ 42022 h 68"/>
                <a:gd name="T14" fmla="*/ 0 w 80"/>
                <a:gd name="T15" fmla="*/ 31516 h 68"/>
                <a:gd name="T16" fmla="*/ 12700 w 80"/>
                <a:gd name="T17" fmla="*/ 7004 h 68"/>
                <a:gd name="T18" fmla="*/ 76200 w 80"/>
                <a:gd name="T19" fmla="*/ 3502 h 68"/>
                <a:gd name="T20" fmla="*/ 76200 w 80"/>
                <a:gd name="T21" fmla="*/ 14007 h 68"/>
                <a:gd name="T22" fmla="*/ 92075 w 80"/>
                <a:gd name="T23" fmla="*/ 14007 h 68"/>
                <a:gd name="T24" fmla="*/ 98425 w 80"/>
                <a:gd name="T25" fmla="*/ 0 h 68"/>
                <a:gd name="T26" fmla="*/ 104775 w 80"/>
                <a:gd name="T27" fmla="*/ 3502 h 68"/>
                <a:gd name="T28" fmla="*/ 107950 w 80"/>
                <a:gd name="T29" fmla="*/ 10505 h 68"/>
                <a:gd name="T30" fmla="*/ 127000 w 80"/>
                <a:gd name="T31" fmla="*/ 10505 h 68"/>
                <a:gd name="T32" fmla="*/ 127000 w 80"/>
                <a:gd name="T33" fmla="*/ 28015 h 68"/>
                <a:gd name="T34" fmla="*/ 120650 w 80"/>
                <a:gd name="T35" fmla="*/ 45524 h 68"/>
                <a:gd name="T36" fmla="*/ 111125 w 80"/>
                <a:gd name="T37" fmla="*/ 66535 h 68"/>
                <a:gd name="T38" fmla="*/ 101600 w 80"/>
                <a:gd name="T39" fmla="*/ 80542 h 68"/>
                <a:gd name="T40" fmla="*/ 85725 w 80"/>
                <a:gd name="T41" fmla="*/ 87546 h 68"/>
                <a:gd name="T42" fmla="*/ 85725 w 80"/>
                <a:gd name="T43" fmla="*/ 101553 h 68"/>
                <a:gd name="T44" fmla="*/ 69850 w 80"/>
                <a:gd name="T45" fmla="*/ 108557 h 68"/>
                <a:gd name="T46" fmla="*/ 63500 w 80"/>
                <a:gd name="T47" fmla="*/ 115560 h 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80" h="68">
                  <a:moveTo>
                    <a:pt x="40" y="66"/>
                  </a:moveTo>
                  <a:lnTo>
                    <a:pt x="34" y="66"/>
                  </a:lnTo>
                  <a:lnTo>
                    <a:pt x="32" y="68"/>
                  </a:lnTo>
                  <a:lnTo>
                    <a:pt x="18" y="64"/>
                  </a:lnTo>
                  <a:lnTo>
                    <a:pt x="12" y="54"/>
                  </a:lnTo>
                  <a:lnTo>
                    <a:pt x="8" y="44"/>
                  </a:lnTo>
                  <a:lnTo>
                    <a:pt x="0" y="24"/>
                  </a:lnTo>
                  <a:lnTo>
                    <a:pt x="0" y="18"/>
                  </a:lnTo>
                  <a:lnTo>
                    <a:pt x="8" y="4"/>
                  </a:lnTo>
                  <a:lnTo>
                    <a:pt x="48" y="2"/>
                  </a:lnTo>
                  <a:lnTo>
                    <a:pt x="48" y="8"/>
                  </a:lnTo>
                  <a:lnTo>
                    <a:pt x="58" y="8"/>
                  </a:lnTo>
                  <a:lnTo>
                    <a:pt x="62" y="0"/>
                  </a:lnTo>
                  <a:lnTo>
                    <a:pt x="66" y="2"/>
                  </a:lnTo>
                  <a:lnTo>
                    <a:pt x="68" y="6"/>
                  </a:lnTo>
                  <a:lnTo>
                    <a:pt x="80" y="6"/>
                  </a:lnTo>
                  <a:lnTo>
                    <a:pt x="80" y="16"/>
                  </a:lnTo>
                  <a:lnTo>
                    <a:pt x="76" y="26"/>
                  </a:lnTo>
                  <a:lnTo>
                    <a:pt x="70" y="38"/>
                  </a:lnTo>
                  <a:lnTo>
                    <a:pt x="64" y="46"/>
                  </a:lnTo>
                  <a:lnTo>
                    <a:pt x="54" y="50"/>
                  </a:lnTo>
                  <a:lnTo>
                    <a:pt x="54" y="58"/>
                  </a:lnTo>
                  <a:lnTo>
                    <a:pt x="44" y="62"/>
                  </a:lnTo>
                  <a:lnTo>
                    <a:pt x="40" y="66"/>
                  </a:lnTo>
                  <a:close/>
                </a:path>
              </a:pathLst>
            </a:custGeom>
            <a:solidFill>
              <a:srgbClr val="FFFFFF"/>
            </a:solidFill>
            <a:ln w="7938">
              <a:solidFill>
                <a:schemeClr val="tx1"/>
              </a:solidFill>
              <a:prstDash val="solid"/>
              <a:round/>
              <a:headEnd/>
              <a:tailEnd/>
            </a:ln>
          </p:spPr>
          <p:txBody>
            <a:bodyPr/>
            <a:lstStyle/>
            <a:p>
              <a:endParaRPr lang="en-GB"/>
            </a:p>
          </p:txBody>
        </p:sp>
        <p:sp>
          <p:nvSpPr>
            <p:cNvPr id="2222" name="Freeform 223"/>
            <p:cNvSpPr>
              <a:spLocks/>
            </p:cNvSpPr>
            <p:nvPr/>
          </p:nvSpPr>
          <p:spPr bwMode="auto">
            <a:xfrm>
              <a:off x="6865938" y="3808413"/>
              <a:ext cx="177800" cy="411162"/>
            </a:xfrm>
            <a:custGeom>
              <a:avLst/>
              <a:gdLst>
                <a:gd name="T0" fmla="*/ 66675 w 112"/>
                <a:gd name="T1" fmla="*/ 358449 h 234"/>
                <a:gd name="T2" fmla="*/ 69850 w 112"/>
                <a:gd name="T3" fmla="*/ 361963 h 234"/>
                <a:gd name="T4" fmla="*/ 69850 w 112"/>
                <a:gd name="T5" fmla="*/ 365477 h 234"/>
                <a:gd name="T6" fmla="*/ 69850 w 112"/>
                <a:gd name="T7" fmla="*/ 376020 h 234"/>
                <a:gd name="T8" fmla="*/ 66675 w 112"/>
                <a:gd name="T9" fmla="*/ 376020 h 234"/>
                <a:gd name="T10" fmla="*/ 63500 w 112"/>
                <a:gd name="T11" fmla="*/ 411162 h 234"/>
                <a:gd name="T12" fmla="*/ 82550 w 112"/>
                <a:gd name="T13" fmla="*/ 397105 h 234"/>
                <a:gd name="T14" fmla="*/ 104775 w 112"/>
                <a:gd name="T15" fmla="*/ 383048 h 234"/>
                <a:gd name="T16" fmla="*/ 104775 w 112"/>
                <a:gd name="T17" fmla="*/ 368992 h 234"/>
                <a:gd name="T18" fmla="*/ 111125 w 112"/>
                <a:gd name="T19" fmla="*/ 358449 h 234"/>
                <a:gd name="T20" fmla="*/ 130175 w 112"/>
                <a:gd name="T21" fmla="*/ 361963 h 234"/>
                <a:gd name="T22" fmla="*/ 149225 w 112"/>
                <a:gd name="T23" fmla="*/ 354935 h 234"/>
                <a:gd name="T24" fmla="*/ 171450 w 112"/>
                <a:gd name="T25" fmla="*/ 333849 h 234"/>
                <a:gd name="T26" fmla="*/ 177800 w 112"/>
                <a:gd name="T27" fmla="*/ 302222 h 234"/>
                <a:gd name="T28" fmla="*/ 171450 w 112"/>
                <a:gd name="T29" fmla="*/ 267080 h 234"/>
                <a:gd name="T30" fmla="*/ 165100 w 112"/>
                <a:gd name="T31" fmla="*/ 242480 h 234"/>
                <a:gd name="T32" fmla="*/ 158750 w 112"/>
                <a:gd name="T33" fmla="*/ 214367 h 234"/>
                <a:gd name="T34" fmla="*/ 95250 w 112"/>
                <a:gd name="T35" fmla="*/ 137054 h 234"/>
                <a:gd name="T36" fmla="*/ 85725 w 112"/>
                <a:gd name="T37" fmla="*/ 122997 h 234"/>
                <a:gd name="T38" fmla="*/ 98425 w 112"/>
                <a:gd name="T39" fmla="*/ 87855 h 234"/>
                <a:gd name="T40" fmla="*/ 117475 w 112"/>
                <a:gd name="T41" fmla="*/ 59741 h 234"/>
                <a:gd name="T42" fmla="*/ 130175 w 112"/>
                <a:gd name="T43" fmla="*/ 56227 h 234"/>
                <a:gd name="T44" fmla="*/ 127000 w 112"/>
                <a:gd name="T45" fmla="*/ 42170 h 234"/>
                <a:gd name="T46" fmla="*/ 111125 w 112"/>
                <a:gd name="T47" fmla="*/ 35142 h 234"/>
                <a:gd name="T48" fmla="*/ 107950 w 112"/>
                <a:gd name="T49" fmla="*/ 10543 h 234"/>
                <a:gd name="T50" fmla="*/ 92075 w 112"/>
                <a:gd name="T51" fmla="*/ 7028 h 234"/>
                <a:gd name="T52" fmla="*/ 79375 w 112"/>
                <a:gd name="T53" fmla="*/ 0 h 234"/>
                <a:gd name="T54" fmla="*/ 69850 w 112"/>
                <a:gd name="T55" fmla="*/ 0 h 234"/>
                <a:gd name="T56" fmla="*/ 53975 w 112"/>
                <a:gd name="T57" fmla="*/ 10543 h 234"/>
                <a:gd name="T58" fmla="*/ 3175 w 112"/>
                <a:gd name="T59" fmla="*/ 14057 h 234"/>
                <a:gd name="T60" fmla="*/ 0 w 112"/>
                <a:gd name="T61" fmla="*/ 24599 h 234"/>
                <a:gd name="T62" fmla="*/ 15875 w 112"/>
                <a:gd name="T63" fmla="*/ 42170 h 234"/>
                <a:gd name="T64" fmla="*/ 19050 w 112"/>
                <a:gd name="T65" fmla="*/ 66770 h 234"/>
                <a:gd name="T66" fmla="*/ 53975 w 112"/>
                <a:gd name="T67" fmla="*/ 63256 h 234"/>
                <a:gd name="T68" fmla="*/ 63500 w 112"/>
                <a:gd name="T69" fmla="*/ 80827 h 234"/>
                <a:gd name="T70" fmla="*/ 66675 w 112"/>
                <a:gd name="T71" fmla="*/ 98398 h 234"/>
                <a:gd name="T72" fmla="*/ 44450 w 112"/>
                <a:gd name="T73" fmla="*/ 98398 h 234"/>
                <a:gd name="T74" fmla="*/ 41275 w 112"/>
                <a:gd name="T75" fmla="*/ 115969 h 234"/>
                <a:gd name="T76" fmla="*/ 53975 w 112"/>
                <a:gd name="T77" fmla="*/ 122997 h 234"/>
                <a:gd name="T78" fmla="*/ 98425 w 112"/>
                <a:gd name="T79" fmla="*/ 168682 h 234"/>
                <a:gd name="T80" fmla="*/ 127000 w 112"/>
                <a:gd name="T81" fmla="*/ 203824 h 234"/>
                <a:gd name="T82" fmla="*/ 133350 w 112"/>
                <a:gd name="T83" fmla="*/ 228423 h 234"/>
                <a:gd name="T84" fmla="*/ 130175 w 112"/>
                <a:gd name="T85" fmla="*/ 253023 h 234"/>
                <a:gd name="T86" fmla="*/ 130175 w 112"/>
                <a:gd name="T87" fmla="*/ 267080 h 234"/>
                <a:gd name="T88" fmla="*/ 123825 w 112"/>
                <a:gd name="T89" fmla="*/ 288165 h 234"/>
                <a:gd name="T90" fmla="*/ 114300 w 112"/>
                <a:gd name="T91" fmla="*/ 309250 h 234"/>
                <a:gd name="T92" fmla="*/ 104775 w 112"/>
                <a:gd name="T93" fmla="*/ 323307 h 234"/>
                <a:gd name="T94" fmla="*/ 88900 w 112"/>
                <a:gd name="T95" fmla="*/ 330335 h 234"/>
                <a:gd name="T96" fmla="*/ 88900 w 112"/>
                <a:gd name="T97" fmla="*/ 344392 h 234"/>
                <a:gd name="T98" fmla="*/ 73025 w 112"/>
                <a:gd name="T99" fmla="*/ 351421 h 234"/>
                <a:gd name="T100" fmla="*/ 66675 w 112"/>
                <a:gd name="T101" fmla="*/ 358449 h 23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12" h="234">
                  <a:moveTo>
                    <a:pt x="42" y="204"/>
                  </a:moveTo>
                  <a:lnTo>
                    <a:pt x="44" y="206"/>
                  </a:lnTo>
                  <a:lnTo>
                    <a:pt x="44" y="208"/>
                  </a:lnTo>
                  <a:lnTo>
                    <a:pt x="44" y="214"/>
                  </a:lnTo>
                  <a:lnTo>
                    <a:pt x="42" y="214"/>
                  </a:lnTo>
                  <a:lnTo>
                    <a:pt x="40" y="234"/>
                  </a:lnTo>
                  <a:lnTo>
                    <a:pt x="52" y="226"/>
                  </a:lnTo>
                  <a:lnTo>
                    <a:pt x="66" y="218"/>
                  </a:lnTo>
                  <a:lnTo>
                    <a:pt x="66" y="210"/>
                  </a:lnTo>
                  <a:lnTo>
                    <a:pt x="70" y="204"/>
                  </a:lnTo>
                  <a:lnTo>
                    <a:pt x="82" y="206"/>
                  </a:lnTo>
                  <a:lnTo>
                    <a:pt x="94" y="202"/>
                  </a:lnTo>
                  <a:lnTo>
                    <a:pt x="108" y="190"/>
                  </a:lnTo>
                  <a:lnTo>
                    <a:pt x="112" y="172"/>
                  </a:lnTo>
                  <a:lnTo>
                    <a:pt x="108" y="152"/>
                  </a:lnTo>
                  <a:lnTo>
                    <a:pt x="104" y="138"/>
                  </a:lnTo>
                  <a:lnTo>
                    <a:pt x="100" y="122"/>
                  </a:lnTo>
                  <a:lnTo>
                    <a:pt x="60" y="78"/>
                  </a:lnTo>
                  <a:lnTo>
                    <a:pt x="54" y="70"/>
                  </a:lnTo>
                  <a:lnTo>
                    <a:pt x="62" y="50"/>
                  </a:lnTo>
                  <a:lnTo>
                    <a:pt x="74" y="34"/>
                  </a:lnTo>
                  <a:lnTo>
                    <a:pt x="82" y="32"/>
                  </a:lnTo>
                  <a:lnTo>
                    <a:pt x="80" y="24"/>
                  </a:lnTo>
                  <a:lnTo>
                    <a:pt x="70" y="20"/>
                  </a:lnTo>
                  <a:lnTo>
                    <a:pt x="68" y="6"/>
                  </a:lnTo>
                  <a:lnTo>
                    <a:pt x="58" y="4"/>
                  </a:lnTo>
                  <a:lnTo>
                    <a:pt x="50" y="0"/>
                  </a:lnTo>
                  <a:lnTo>
                    <a:pt x="44" y="0"/>
                  </a:lnTo>
                  <a:lnTo>
                    <a:pt x="34" y="6"/>
                  </a:lnTo>
                  <a:lnTo>
                    <a:pt x="2" y="8"/>
                  </a:lnTo>
                  <a:lnTo>
                    <a:pt x="0" y="14"/>
                  </a:lnTo>
                  <a:lnTo>
                    <a:pt x="10" y="24"/>
                  </a:lnTo>
                  <a:lnTo>
                    <a:pt x="12" y="38"/>
                  </a:lnTo>
                  <a:lnTo>
                    <a:pt x="34" y="36"/>
                  </a:lnTo>
                  <a:lnTo>
                    <a:pt x="40" y="46"/>
                  </a:lnTo>
                  <a:lnTo>
                    <a:pt x="42" y="56"/>
                  </a:lnTo>
                  <a:lnTo>
                    <a:pt x="28" y="56"/>
                  </a:lnTo>
                  <a:lnTo>
                    <a:pt x="26" y="66"/>
                  </a:lnTo>
                  <a:lnTo>
                    <a:pt x="34" y="70"/>
                  </a:lnTo>
                  <a:lnTo>
                    <a:pt x="62" y="96"/>
                  </a:lnTo>
                  <a:lnTo>
                    <a:pt x="80" y="116"/>
                  </a:lnTo>
                  <a:lnTo>
                    <a:pt x="84" y="130"/>
                  </a:lnTo>
                  <a:lnTo>
                    <a:pt x="82" y="144"/>
                  </a:lnTo>
                  <a:lnTo>
                    <a:pt x="82" y="152"/>
                  </a:lnTo>
                  <a:lnTo>
                    <a:pt x="78" y="164"/>
                  </a:lnTo>
                  <a:lnTo>
                    <a:pt x="72" y="176"/>
                  </a:lnTo>
                  <a:lnTo>
                    <a:pt x="66" y="184"/>
                  </a:lnTo>
                  <a:lnTo>
                    <a:pt x="56" y="188"/>
                  </a:lnTo>
                  <a:lnTo>
                    <a:pt x="56" y="196"/>
                  </a:lnTo>
                  <a:lnTo>
                    <a:pt x="46" y="200"/>
                  </a:lnTo>
                  <a:lnTo>
                    <a:pt x="42" y="204"/>
                  </a:lnTo>
                  <a:close/>
                </a:path>
              </a:pathLst>
            </a:custGeom>
            <a:solidFill>
              <a:srgbClr val="FFFFFF"/>
            </a:solidFill>
            <a:ln w="7938">
              <a:solidFill>
                <a:schemeClr val="tx1"/>
              </a:solidFill>
              <a:prstDash val="solid"/>
              <a:round/>
              <a:headEnd/>
              <a:tailEnd/>
            </a:ln>
          </p:spPr>
          <p:txBody>
            <a:bodyPr/>
            <a:lstStyle/>
            <a:p>
              <a:endParaRPr lang="en-GB"/>
            </a:p>
          </p:txBody>
        </p:sp>
        <p:sp>
          <p:nvSpPr>
            <p:cNvPr id="2223" name="Freeform 224"/>
            <p:cNvSpPr>
              <a:spLocks/>
            </p:cNvSpPr>
            <p:nvPr/>
          </p:nvSpPr>
          <p:spPr bwMode="auto">
            <a:xfrm>
              <a:off x="6253163" y="3413125"/>
              <a:ext cx="60325" cy="63500"/>
            </a:xfrm>
            <a:custGeom>
              <a:avLst/>
              <a:gdLst>
                <a:gd name="T0" fmla="*/ 22225 w 38"/>
                <a:gd name="T1" fmla="*/ 63500 h 36"/>
                <a:gd name="T2" fmla="*/ 19050 w 38"/>
                <a:gd name="T3" fmla="*/ 49389 h 36"/>
                <a:gd name="T4" fmla="*/ 3175 w 38"/>
                <a:gd name="T5" fmla="*/ 38806 h 36"/>
                <a:gd name="T6" fmla="*/ 0 w 38"/>
                <a:gd name="T7" fmla="*/ 14111 h 36"/>
                <a:gd name="T8" fmla="*/ 9525 w 38"/>
                <a:gd name="T9" fmla="*/ 7056 h 36"/>
                <a:gd name="T10" fmla="*/ 31750 w 38"/>
                <a:gd name="T11" fmla="*/ 0 h 36"/>
                <a:gd name="T12" fmla="*/ 44450 w 38"/>
                <a:gd name="T13" fmla="*/ 10583 h 36"/>
                <a:gd name="T14" fmla="*/ 60325 w 38"/>
                <a:gd name="T15" fmla="*/ 21167 h 36"/>
                <a:gd name="T16" fmla="*/ 60325 w 38"/>
                <a:gd name="T17" fmla="*/ 35278 h 36"/>
                <a:gd name="T18" fmla="*/ 50800 w 38"/>
                <a:gd name="T19" fmla="*/ 45861 h 36"/>
                <a:gd name="T20" fmla="*/ 38100 w 38"/>
                <a:gd name="T21" fmla="*/ 52917 h 36"/>
                <a:gd name="T22" fmla="*/ 22225 w 38"/>
                <a:gd name="T23" fmla="*/ 63500 h 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8" h="36">
                  <a:moveTo>
                    <a:pt x="14" y="36"/>
                  </a:moveTo>
                  <a:lnTo>
                    <a:pt x="12" y="28"/>
                  </a:lnTo>
                  <a:lnTo>
                    <a:pt x="2" y="22"/>
                  </a:lnTo>
                  <a:lnTo>
                    <a:pt x="0" y="8"/>
                  </a:lnTo>
                  <a:lnTo>
                    <a:pt x="6" y="4"/>
                  </a:lnTo>
                  <a:lnTo>
                    <a:pt x="20" y="0"/>
                  </a:lnTo>
                  <a:lnTo>
                    <a:pt x="28" y="6"/>
                  </a:lnTo>
                  <a:lnTo>
                    <a:pt x="38" y="12"/>
                  </a:lnTo>
                  <a:lnTo>
                    <a:pt x="38" y="20"/>
                  </a:lnTo>
                  <a:lnTo>
                    <a:pt x="32" y="26"/>
                  </a:lnTo>
                  <a:lnTo>
                    <a:pt x="24" y="30"/>
                  </a:lnTo>
                  <a:lnTo>
                    <a:pt x="14" y="36"/>
                  </a:lnTo>
                  <a:close/>
                </a:path>
              </a:pathLst>
            </a:custGeom>
            <a:solidFill>
              <a:srgbClr val="FFFFFF"/>
            </a:solidFill>
            <a:ln w="7938">
              <a:solidFill>
                <a:schemeClr val="tx1"/>
              </a:solidFill>
              <a:prstDash val="solid"/>
              <a:round/>
              <a:headEnd/>
              <a:tailEnd/>
            </a:ln>
          </p:spPr>
          <p:txBody>
            <a:bodyPr/>
            <a:lstStyle/>
            <a:p>
              <a:endParaRPr lang="en-GB"/>
            </a:p>
          </p:txBody>
        </p:sp>
        <p:sp>
          <p:nvSpPr>
            <p:cNvPr id="2224" name="Freeform 225"/>
            <p:cNvSpPr>
              <a:spLocks/>
            </p:cNvSpPr>
            <p:nvPr/>
          </p:nvSpPr>
          <p:spPr bwMode="auto">
            <a:xfrm>
              <a:off x="6303963" y="3584575"/>
              <a:ext cx="206375" cy="127000"/>
            </a:xfrm>
            <a:custGeom>
              <a:avLst/>
              <a:gdLst>
                <a:gd name="T0" fmla="*/ 25400 w 130"/>
                <a:gd name="T1" fmla="*/ 10583 h 72"/>
                <a:gd name="T2" fmla="*/ 47625 w 130"/>
                <a:gd name="T3" fmla="*/ 0 h 72"/>
                <a:gd name="T4" fmla="*/ 69850 w 130"/>
                <a:gd name="T5" fmla="*/ 24694 h 72"/>
                <a:gd name="T6" fmla="*/ 95250 w 130"/>
                <a:gd name="T7" fmla="*/ 38806 h 72"/>
                <a:gd name="T8" fmla="*/ 114300 w 130"/>
                <a:gd name="T9" fmla="*/ 52917 h 72"/>
                <a:gd name="T10" fmla="*/ 139700 w 130"/>
                <a:gd name="T11" fmla="*/ 70556 h 72"/>
                <a:gd name="T12" fmla="*/ 165100 w 130"/>
                <a:gd name="T13" fmla="*/ 77611 h 72"/>
                <a:gd name="T14" fmla="*/ 203200 w 130"/>
                <a:gd name="T15" fmla="*/ 81139 h 72"/>
                <a:gd name="T16" fmla="*/ 203200 w 130"/>
                <a:gd name="T17" fmla="*/ 102306 h 72"/>
                <a:gd name="T18" fmla="*/ 206375 w 130"/>
                <a:gd name="T19" fmla="*/ 123472 h 72"/>
                <a:gd name="T20" fmla="*/ 161925 w 130"/>
                <a:gd name="T21" fmla="*/ 127000 h 72"/>
                <a:gd name="T22" fmla="*/ 139700 w 130"/>
                <a:gd name="T23" fmla="*/ 116417 h 72"/>
                <a:gd name="T24" fmla="*/ 114300 w 130"/>
                <a:gd name="T25" fmla="*/ 95250 h 72"/>
                <a:gd name="T26" fmla="*/ 76200 w 130"/>
                <a:gd name="T27" fmla="*/ 91722 h 72"/>
                <a:gd name="T28" fmla="*/ 53975 w 130"/>
                <a:gd name="T29" fmla="*/ 81139 h 72"/>
                <a:gd name="T30" fmla="*/ 31750 w 130"/>
                <a:gd name="T31" fmla="*/ 63500 h 72"/>
                <a:gd name="T32" fmla="*/ 0 w 130"/>
                <a:gd name="T33" fmla="*/ 52917 h 72"/>
                <a:gd name="T34" fmla="*/ 6350 w 130"/>
                <a:gd name="T35" fmla="*/ 24694 h 72"/>
                <a:gd name="T36" fmla="*/ 25400 w 130"/>
                <a:gd name="T37" fmla="*/ 10583 h 7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30" h="72">
                  <a:moveTo>
                    <a:pt x="16" y="6"/>
                  </a:moveTo>
                  <a:lnTo>
                    <a:pt x="30" y="0"/>
                  </a:lnTo>
                  <a:lnTo>
                    <a:pt x="44" y="14"/>
                  </a:lnTo>
                  <a:lnTo>
                    <a:pt x="60" y="22"/>
                  </a:lnTo>
                  <a:lnTo>
                    <a:pt x="72" y="30"/>
                  </a:lnTo>
                  <a:lnTo>
                    <a:pt x="88" y="40"/>
                  </a:lnTo>
                  <a:lnTo>
                    <a:pt x="104" y="44"/>
                  </a:lnTo>
                  <a:lnTo>
                    <a:pt x="128" y="46"/>
                  </a:lnTo>
                  <a:lnTo>
                    <a:pt x="128" y="58"/>
                  </a:lnTo>
                  <a:lnTo>
                    <a:pt x="130" y="70"/>
                  </a:lnTo>
                  <a:lnTo>
                    <a:pt x="102" y="72"/>
                  </a:lnTo>
                  <a:lnTo>
                    <a:pt x="88" y="66"/>
                  </a:lnTo>
                  <a:lnTo>
                    <a:pt x="72" y="54"/>
                  </a:lnTo>
                  <a:lnTo>
                    <a:pt x="48" y="52"/>
                  </a:lnTo>
                  <a:lnTo>
                    <a:pt x="34" y="46"/>
                  </a:lnTo>
                  <a:lnTo>
                    <a:pt x="20" y="36"/>
                  </a:lnTo>
                  <a:lnTo>
                    <a:pt x="0" y="30"/>
                  </a:lnTo>
                  <a:lnTo>
                    <a:pt x="4" y="14"/>
                  </a:lnTo>
                  <a:lnTo>
                    <a:pt x="16" y="6"/>
                  </a:lnTo>
                  <a:close/>
                </a:path>
              </a:pathLst>
            </a:custGeom>
            <a:solidFill>
              <a:srgbClr val="FFFFFF"/>
            </a:solidFill>
            <a:ln w="7938">
              <a:solidFill>
                <a:schemeClr val="tx1"/>
              </a:solidFill>
              <a:prstDash val="solid"/>
              <a:round/>
              <a:headEnd/>
              <a:tailEnd/>
            </a:ln>
          </p:spPr>
          <p:txBody>
            <a:bodyPr/>
            <a:lstStyle/>
            <a:p>
              <a:endParaRPr lang="en-GB"/>
            </a:p>
          </p:txBody>
        </p:sp>
        <p:sp>
          <p:nvSpPr>
            <p:cNvPr id="2225" name="Freeform 226"/>
            <p:cNvSpPr>
              <a:spLocks/>
            </p:cNvSpPr>
            <p:nvPr/>
          </p:nvSpPr>
          <p:spPr bwMode="auto">
            <a:xfrm>
              <a:off x="6532563" y="3654425"/>
              <a:ext cx="79375" cy="46038"/>
            </a:xfrm>
            <a:custGeom>
              <a:avLst/>
              <a:gdLst>
                <a:gd name="T0" fmla="*/ 15875 w 50"/>
                <a:gd name="T1" fmla="*/ 0 h 26"/>
                <a:gd name="T2" fmla="*/ 6350 w 50"/>
                <a:gd name="T3" fmla="*/ 10624 h 26"/>
                <a:gd name="T4" fmla="*/ 3175 w 50"/>
                <a:gd name="T5" fmla="*/ 10624 h 26"/>
                <a:gd name="T6" fmla="*/ 0 w 50"/>
                <a:gd name="T7" fmla="*/ 24789 h 26"/>
                <a:gd name="T8" fmla="*/ 3175 w 50"/>
                <a:gd name="T9" fmla="*/ 35413 h 26"/>
                <a:gd name="T10" fmla="*/ 12700 w 50"/>
                <a:gd name="T11" fmla="*/ 42496 h 26"/>
                <a:gd name="T12" fmla="*/ 25400 w 50"/>
                <a:gd name="T13" fmla="*/ 46037 h 26"/>
                <a:gd name="T14" fmla="*/ 50800 w 50"/>
                <a:gd name="T15" fmla="*/ 42496 h 26"/>
                <a:gd name="T16" fmla="*/ 73025 w 50"/>
                <a:gd name="T17" fmla="*/ 38954 h 26"/>
                <a:gd name="T18" fmla="*/ 79375 w 50"/>
                <a:gd name="T19" fmla="*/ 28330 h 26"/>
                <a:gd name="T20" fmla="*/ 73025 w 50"/>
                <a:gd name="T21" fmla="*/ 10624 h 26"/>
                <a:gd name="T22" fmla="*/ 50800 w 50"/>
                <a:gd name="T23" fmla="*/ 7083 h 26"/>
                <a:gd name="T24" fmla="*/ 31750 w 50"/>
                <a:gd name="T25" fmla="*/ 0 h 26"/>
                <a:gd name="T26" fmla="*/ 15875 w 50"/>
                <a:gd name="T27" fmla="*/ 0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0" h="26">
                  <a:moveTo>
                    <a:pt x="10" y="0"/>
                  </a:moveTo>
                  <a:lnTo>
                    <a:pt x="4" y="6"/>
                  </a:lnTo>
                  <a:lnTo>
                    <a:pt x="2" y="6"/>
                  </a:lnTo>
                  <a:lnTo>
                    <a:pt x="0" y="14"/>
                  </a:lnTo>
                  <a:lnTo>
                    <a:pt x="2" y="20"/>
                  </a:lnTo>
                  <a:lnTo>
                    <a:pt x="8" y="24"/>
                  </a:lnTo>
                  <a:lnTo>
                    <a:pt x="16" y="26"/>
                  </a:lnTo>
                  <a:lnTo>
                    <a:pt x="32" y="24"/>
                  </a:lnTo>
                  <a:lnTo>
                    <a:pt x="46" y="22"/>
                  </a:lnTo>
                  <a:lnTo>
                    <a:pt x="50" y="16"/>
                  </a:lnTo>
                  <a:lnTo>
                    <a:pt x="46" y="6"/>
                  </a:lnTo>
                  <a:lnTo>
                    <a:pt x="32" y="4"/>
                  </a:lnTo>
                  <a:lnTo>
                    <a:pt x="20" y="0"/>
                  </a:lnTo>
                  <a:lnTo>
                    <a:pt x="10" y="0"/>
                  </a:lnTo>
                  <a:close/>
                </a:path>
              </a:pathLst>
            </a:custGeom>
            <a:solidFill>
              <a:srgbClr val="FFFFFF"/>
            </a:solidFill>
            <a:ln w="7938">
              <a:solidFill>
                <a:schemeClr val="tx1"/>
              </a:solidFill>
              <a:prstDash val="solid"/>
              <a:round/>
              <a:headEnd/>
              <a:tailEnd/>
            </a:ln>
          </p:spPr>
          <p:txBody>
            <a:bodyPr/>
            <a:lstStyle/>
            <a:p>
              <a:endParaRPr lang="en-GB"/>
            </a:p>
          </p:txBody>
        </p:sp>
        <p:sp>
          <p:nvSpPr>
            <p:cNvPr id="2226" name="Freeform 227"/>
            <p:cNvSpPr>
              <a:spLocks/>
            </p:cNvSpPr>
            <p:nvPr/>
          </p:nvSpPr>
          <p:spPr bwMode="auto">
            <a:xfrm>
              <a:off x="6510338" y="3706813"/>
              <a:ext cx="111125" cy="158750"/>
            </a:xfrm>
            <a:custGeom>
              <a:avLst/>
              <a:gdLst>
                <a:gd name="T0" fmla="*/ 22225 w 70"/>
                <a:gd name="T1" fmla="*/ 130528 h 90"/>
                <a:gd name="T2" fmla="*/ 15875 w 70"/>
                <a:gd name="T3" fmla="*/ 88194 h 90"/>
                <a:gd name="T4" fmla="*/ 12700 w 70"/>
                <a:gd name="T5" fmla="*/ 67028 h 90"/>
                <a:gd name="T6" fmla="*/ 3175 w 70"/>
                <a:gd name="T7" fmla="*/ 59972 h 90"/>
                <a:gd name="T8" fmla="*/ 0 w 70"/>
                <a:gd name="T9" fmla="*/ 45861 h 90"/>
                <a:gd name="T10" fmla="*/ 19050 w 70"/>
                <a:gd name="T11" fmla="*/ 35278 h 90"/>
                <a:gd name="T12" fmla="*/ 6350 w 70"/>
                <a:gd name="T13" fmla="*/ 21167 h 90"/>
                <a:gd name="T14" fmla="*/ 6350 w 70"/>
                <a:gd name="T15" fmla="*/ 10583 h 90"/>
                <a:gd name="T16" fmla="*/ 15875 w 70"/>
                <a:gd name="T17" fmla="*/ 0 h 90"/>
                <a:gd name="T18" fmla="*/ 22225 w 70"/>
                <a:gd name="T19" fmla="*/ 10583 h 90"/>
                <a:gd name="T20" fmla="*/ 38100 w 70"/>
                <a:gd name="T21" fmla="*/ 17639 h 90"/>
                <a:gd name="T22" fmla="*/ 47625 w 70"/>
                <a:gd name="T23" fmla="*/ 38806 h 90"/>
                <a:gd name="T24" fmla="*/ 101600 w 70"/>
                <a:gd name="T25" fmla="*/ 38806 h 90"/>
                <a:gd name="T26" fmla="*/ 101600 w 70"/>
                <a:gd name="T27" fmla="*/ 59972 h 90"/>
                <a:gd name="T28" fmla="*/ 88900 w 70"/>
                <a:gd name="T29" fmla="*/ 67028 h 90"/>
                <a:gd name="T30" fmla="*/ 82550 w 70"/>
                <a:gd name="T31" fmla="*/ 70556 h 90"/>
                <a:gd name="T32" fmla="*/ 76200 w 70"/>
                <a:gd name="T33" fmla="*/ 81139 h 90"/>
                <a:gd name="T34" fmla="*/ 76200 w 70"/>
                <a:gd name="T35" fmla="*/ 88194 h 90"/>
                <a:gd name="T36" fmla="*/ 76200 w 70"/>
                <a:gd name="T37" fmla="*/ 95250 h 90"/>
                <a:gd name="T38" fmla="*/ 88900 w 70"/>
                <a:gd name="T39" fmla="*/ 102306 h 90"/>
                <a:gd name="T40" fmla="*/ 95250 w 70"/>
                <a:gd name="T41" fmla="*/ 81139 h 90"/>
                <a:gd name="T42" fmla="*/ 111125 w 70"/>
                <a:gd name="T43" fmla="*/ 84667 h 90"/>
                <a:gd name="T44" fmla="*/ 107950 w 70"/>
                <a:gd name="T45" fmla="*/ 105833 h 90"/>
                <a:gd name="T46" fmla="*/ 107950 w 70"/>
                <a:gd name="T47" fmla="*/ 123472 h 90"/>
                <a:gd name="T48" fmla="*/ 111125 w 70"/>
                <a:gd name="T49" fmla="*/ 134056 h 90"/>
                <a:gd name="T50" fmla="*/ 111125 w 70"/>
                <a:gd name="T51" fmla="*/ 151694 h 90"/>
                <a:gd name="T52" fmla="*/ 101600 w 70"/>
                <a:gd name="T53" fmla="*/ 158750 h 90"/>
                <a:gd name="T54" fmla="*/ 95250 w 70"/>
                <a:gd name="T55" fmla="*/ 144639 h 90"/>
                <a:gd name="T56" fmla="*/ 92075 w 70"/>
                <a:gd name="T57" fmla="*/ 119944 h 90"/>
                <a:gd name="T58" fmla="*/ 85725 w 70"/>
                <a:gd name="T59" fmla="*/ 112889 h 90"/>
                <a:gd name="T60" fmla="*/ 76200 w 70"/>
                <a:gd name="T61" fmla="*/ 109361 h 90"/>
                <a:gd name="T62" fmla="*/ 63500 w 70"/>
                <a:gd name="T63" fmla="*/ 98778 h 90"/>
                <a:gd name="T64" fmla="*/ 57150 w 70"/>
                <a:gd name="T65" fmla="*/ 109361 h 90"/>
                <a:gd name="T66" fmla="*/ 57150 w 70"/>
                <a:gd name="T67" fmla="*/ 130528 h 90"/>
                <a:gd name="T68" fmla="*/ 41275 w 70"/>
                <a:gd name="T69" fmla="*/ 130528 h 90"/>
                <a:gd name="T70" fmla="*/ 22225 w 70"/>
                <a:gd name="T71" fmla="*/ 130528 h 9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0" h="90">
                  <a:moveTo>
                    <a:pt x="14" y="74"/>
                  </a:moveTo>
                  <a:lnTo>
                    <a:pt x="10" y="50"/>
                  </a:lnTo>
                  <a:lnTo>
                    <a:pt x="8" y="38"/>
                  </a:lnTo>
                  <a:lnTo>
                    <a:pt x="2" y="34"/>
                  </a:lnTo>
                  <a:lnTo>
                    <a:pt x="0" y="26"/>
                  </a:lnTo>
                  <a:lnTo>
                    <a:pt x="12" y="20"/>
                  </a:lnTo>
                  <a:lnTo>
                    <a:pt x="4" y="12"/>
                  </a:lnTo>
                  <a:lnTo>
                    <a:pt x="4" y="6"/>
                  </a:lnTo>
                  <a:lnTo>
                    <a:pt x="10" y="0"/>
                  </a:lnTo>
                  <a:lnTo>
                    <a:pt x="14" y="6"/>
                  </a:lnTo>
                  <a:lnTo>
                    <a:pt x="24" y="10"/>
                  </a:lnTo>
                  <a:lnTo>
                    <a:pt x="30" y="22"/>
                  </a:lnTo>
                  <a:lnTo>
                    <a:pt x="64" y="22"/>
                  </a:lnTo>
                  <a:lnTo>
                    <a:pt x="64" y="34"/>
                  </a:lnTo>
                  <a:lnTo>
                    <a:pt x="56" y="38"/>
                  </a:lnTo>
                  <a:lnTo>
                    <a:pt x="52" y="40"/>
                  </a:lnTo>
                  <a:lnTo>
                    <a:pt x="48" y="46"/>
                  </a:lnTo>
                  <a:lnTo>
                    <a:pt x="48" y="50"/>
                  </a:lnTo>
                  <a:lnTo>
                    <a:pt x="48" y="54"/>
                  </a:lnTo>
                  <a:lnTo>
                    <a:pt x="56" y="58"/>
                  </a:lnTo>
                  <a:lnTo>
                    <a:pt x="60" y="46"/>
                  </a:lnTo>
                  <a:lnTo>
                    <a:pt x="70" y="48"/>
                  </a:lnTo>
                  <a:lnTo>
                    <a:pt x="68" y="60"/>
                  </a:lnTo>
                  <a:lnTo>
                    <a:pt x="68" y="70"/>
                  </a:lnTo>
                  <a:lnTo>
                    <a:pt x="70" y="76"/>
                  </a:lnTo>
                  <a:lnTo>
                    <a:pt x="70" y="86"/>
                  </a:lnTo>
                  <a:lnTo>
                    <a:pt x="64" y="90"/>
                  </a:lnTo>
                  <a:lnTo>
                    <a:pt x="60" y="82"/>
                  </a:lnTo>
                  <a:lnTo>
                    <a:pt x="58" y="68"/>
                  </a:lnTo>
                  <a:lnTo>
                    <a:pt x="54" y="64"/>
                  </a:lnTo>
                  <a:lnTo>
                    <a:pt x="48" y="62"/>
                  </a:lnTo>
                  <a:lnTo>
                    <a:pt x="40" y="56"/>
                  </a:lnTo>
                  <a:lnTo>
                    <a:pt x="36" y="62"/>
                  </a:lnTo>
                  <a:lnTo>
                    <a:pt x="36" y="74"/>
                  </a:lnTo>
                  <a:lnTo>
                    <a:pt x="26" y="74"/>
                  </a:lnTo>
                  <a:lnTo>
                    <a:pt x="14" y="74"/>
                  </a:lnTo>
                  <a:close/>
                </a:path>
              </a:pathLst>
            </a:custGeom>
            <a:solidFill>
              <a:srgbClr val="FFFFFF"/>
            </a:solidFill>
            <a:ln w="7938">
              <a:solidFill>
                <a:schemeClr val="tx1"/>
              </a:solidFill>
              <a:prstDash val="solid"/>
              <a:round/>
              <a:headEnd/>
              <a:tailEnd/>
            </a:ln>
          </p:spPr>
          <p:txBody>
            <a:bodyPr/>
            <a:lstStyle/>
            <a:p>
              <a:endParaRPr lang="en-GB"/>
            </a:p>
          </p:txBody>
        </p:sp>
        <p:sp>
          <p:nvSpPr>
            <p:cNvPr id="2227" name="Freeform 228"/>
            <p:cNvSpPr>
              <a:spLocks/>
            </p:cNvSpPr>
            <p:nvPr/>
          </p:nvSpPr>
          <p:spPr bwMode="auto">
            <a:xfrm>
              <a:off x="6300788" y="4187825"/>
              <a:ext cx="50800" cy="101600"/>
            </a:xfrm>
            <a:custGeom>
              <a:avLst/>
              <a:gdLst>
                <a:gd name="T0" fmla="*/ 9525 w 32"/>
                <a:gd name="T1" fmla="*/ 0 h 58"/>
                <a:gd name="T2" fmla="*/ 25400 w 32"/>
                <a:gd name="T3" fmla="*/ 21021 h 58"/>
                <a:gd name="T4" fmla="*/ 41275 w 32"/>
                <a:gd name="T5" fmla="*/ 45545 h 58"/>
                <a:gd name="T6" fmla="*/ 50800 w 32"/>
                <a:gd name="T7" fmla="*/ 70069 h 58"/>
                <a:gd name="T8" fmla="*/ 41275 w 32"/>
                <a:gd name="T9" fmla="*/ 98097 h 58"/>
                <a:gd name="T10" fmla="*/ 25400 w 32"/>
                <a:gd name="T11" fmla="*/ 101600 h 58"/>
                <a:gd name="T12" fmla="*/ 9525 w 32"/>
                <a:gd name="T13" fmla="*/ 98097 h 58"/>
                <a:gd name="T14" fmla="*/ 0 w 32"/>
                <a:gd name="T15" fmla="*/ 77076 h 58"/>
                <a:gd name="T16" fmla="*/ 0 w 32"/>
                <a:gd name="T17" fmla="*/ 45545 h 58"/>
                <a:gd name="T18" fmla="*/ 6350 w 32"/>
                <a:gd name="T19" fmla="*/ 21021 h 58"/>
                <a:gd name="T20" fmla="*/ 9525 w 32"/>
                <a:gd name="T21" fmla="*/ 0 h 5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2" h="58">
                  <a:moveTo>
                    <a:pt x="6" y="0"/>
                  </a:moveTo>
                  <a:lnTo>
                    <a:pt x="16" y="12"/>
                  </a:lnTo>
                  <a:lnTo>
                    <a:pt x="26" y="26"/>
                  </a:lnTo>
                  <a:lnTo>
                    <a:pt x="32" y="40"/>
                  </a:lnTo>
                  <a:lnTo>
                    <a:pt x="26" y="56"/>
                  </a:lnTo>
                  <a:lnTo>
                    <a:pt x="16" y="58"/>
                  </a:lnTo>
                  <a:lnTo>
                    <a:pt x="6" y="56"/>
                  </a:lnTo>
                  <a:lnTo>
                    <a:pt x="0" y="44"/>
                  </a:lnTo>
                  <a:lnTo>
                    <a:pt x="0" y="26"/>
                  </a:lnTo>
                  <a:lnTo>
                    <a:pt x="4" y="12"/>
                  </a:lnTo>
                  <a:lnTo>
                    <a:pt x="6" y="0"/>
                  </a:lnTo>
                  <a:close/>
                </a:path>
              </a:pathLst>
            </a:custGeom>
            <a:solidFill>
              <a:srgbClr val="FFFFFF"/>
            </a:solidFill>
            <a:ln w="7938">
              <a:solidFill>
                <a:schemeClr val="tx1"/>
              </a:solidFill>
              <a:prstDash val="solid"/>
              <a:round/>
              <a:headEnd/>
              <a:tailEnd/>
            </a:ln>
          </p:spPr>
          <p:txBody>
            <a:bodyPr/>
            <a:lstStyle/>
            <a:p>
              <a:endParaRPr lang="en-GB"/>
            </a:p>
          </p:txBody>
        </p:sp>
        <p:sp>
          <p:nvSpPr>
            <p:cNvPr id="2228" name="Freeform 229"/>
            <p:cNvSpPr>
              <a:spLocks/>
            </p:cNvSpPr>
            <p:nvPr/>
          </p:nvSpPr>
          <p:spPr bwMode="auto">
            <a:xfrm>
              <a:off x="6011863" y="3424238"/>
              <a:ext cx="730250" cy="812800"/>
            </a:xfrm>
            <a:custGeom>
              <a:avLst/>
              <a:gdLst>
                <a:gd name="T0" fmla="*/ 22225 w 460"/>
                <a:gd name="T1" fmla="*/ 343338 h 464"/>
                <a:gd name="T2" fmla="*/ 63500 w 460"/>
                <a:gd name="T3" fmla="*/ 343338 h 464"/>
                <a:gd name="T4" fmla="*/ 38100 w 460"/>
                <a:gd name="T5" fmla="*/ 276772 h 464"/>
                <a:gd name="T6" fmla="*/ 41275 w 460"/>
                <a:gd name="T7" fmla="*/ 238234 h 464"/>
                <a:gd name="T8" fmla="*/ 85725 w 460"/>
                <a:gd name="T9" fmla="*/ 241738 h 464"/>
                <a:gd name="T10" fmla="*/ 168275 w 460"/>
                <a:gd name="T11" fmla="*/ 108607 h 464"/>
                <a:gd name="T12" fmla="*/ 187325 w 460"/>
                <a:gd name="T13" fmla="*/ 38538 h 464"/>
                <a:gd name="T14" fmla="*/ 241300 w 460"/>
                <a:gd name="T15" fmla="*/ 3503 h 464"/>
                <a:gd name="T16" fmla="*/ 263525 w 460"/>
                <a:gd name="T17" fmla="*/ 52552 h 464"/>
                <a:gd name="T18" fmla="*/ 279400 w 460"/>
                <a:gd name="T19" fmla="*/ 98097 h 464"/>
                <a:gd name="T20" fmla="*/ 257175 w 460"/>
                <a:gd name="T21" fmla="*/ 133131 h 464"/>
                <a:gd name="T22" fmla="*/ 298450 w 460"/>
                <a:gd name="T23" fmla="*/ 185683 h 464"/>
                <a:gd name="T24" fmla="*/ 368300 w 460"/>
                <a:gd name="T25" fmla="*/ 252248 h 464"/>
                <a:gd name="T26" fmla="*/ 454025 w 460"/>
                <a:gd name="T27" fmla="*/ 287283 h 464"/>
                <a:gd name="T28" fmla="*/ 520700 w 460"/>
                <a:gd name="T29" fmla="*/ 241738 h 464"/>
                <a:gd name="T30" fmla="*/ 533400 w 460"/>
                <a:gd name="T31" fmla="*/ 273269 h 464"/>
                <a:gd name="T32" fmla="*/ 600075 w 460"/>
                <a:gd name="T33" fmla="*/ 259255 h 464"/>
                <a:gd name="T34" fmla="*/ 625475 w 460"/>
                <a:gd name="T35" fmla="*/ 213710 h 464"/>
                <a:gd name="T36" fmla="*/ 688975 w 460"/>
                <a:gd name="T37" fmla="*/ 199697 h 464"/>
                <a:gd name="T38" fmla="*/ 730250 w 460"/>
                <a:gd name="T39" fmla="*/ 224221 h 464"/>
                <a:gd name="T40" fmla="*/ 698500 w 460"/>
                <a:gd name="T41" fmla="*/ 259255 h 464"/>
                <a:gd name="T42" fmla="*/ 657225 w 460"/>
                <a:gd name="T43" fmla="*/ 318814 h 464"/>
                <a:gd name="T44" fmla="*/ 619125 w 460"/>
                <a:gd name="T45" fmla="*/ 406400 h 464"/>
                <a:gd name="T46" fmla="*/ 606425 w 460"/>
                <a:gd name="T47" fmla="*/ 388883 h 464"/>
                <a:gd name="T48" fmla="*/ 587375 w 460"/>
                <a:gd name="T49" fmla="*/ 385379 h 464"/>
                <a:gd name="T50" fmla="*/ 581025 w 460"/>
                <a:gd name="T51" fmla="*/ 353848 h 464"/>
                <a:gd name="T52" fmla="*/ 600075 w 460"/>
                <a:gd name="T53" fmla="*/ 322317 h 464"/>
                <a:gd name="T54" fmla="*/ 520700 w 460"/>
                <a:gd name="T55" fmla="*/ 294290 h 464"/>
                <a:gd name="T56" fmla="*/ 504825 w 460"/>
                <a:gd name="T57" fmla="*/ 304800 h 464"/>
                <a:gd name="T58" fmla="*/ 501650 w 460"/>
                <a:gd name="T59" fmla="*/ 343338 h 464"/>
                <a:gd name="T60" fmla="*/ 520700 w 460"/>
                <a:gd name="T61" fmla="*/ 413407 h 464"/>
                <a:gd name="T62" fmla="*/ 460375 w 460"/>
                <a:gd name="T63" fmla="*/ 458952 h 464"/>
                <a:gd name="T64" fmla="*/ 409575 w 460"/>
                <a:gd name="T65" fmla="*/ 508000 h 464"/>
                <a:gd name="T66" fmla="*/ 346075 w 460"/>
                <a:gd name="T67" fmla="*/ 560552 h 464"/>
                <a:gd name="T68" fmla="*/ 320675 w 460"/>
                <a:gd name="T69" fmla="*/ 595586 h 464"/>
                <a:gd name="T70" fmla="*/ 298450 w 460"/>
                <a:gd name="T71" fmla="*/ 644634 h 464"/>
                <a:gd name="T72" fmla="*/ 285750 w 460"/>
                <a:gd name="T73" fmla="*/ 707697 h 464"/>
                <a:gd name="T74" fmla="*/ 269875 w 460"/>
                <a:gd name="T75" fmla="*/ 781269 h 464"/>
                <a:gd name="T76" fmla="*/ 234950 w 460"/>
                <a:gd name="T77" fmla="*/ 812800 h 464"/>
                <a:gd name="T78" fmla="*/ 200025 w 460"/>
                <a:gd name="T79" fmla="*/ 749738 h 464"/>
                <a:gd name="T80" fmla="*/ 127000 w 460"/>
                <a:gd name="T81" fmla="*/ 578069 h 464"/>
                <a:gd name="T82" fmla="*/ 117475 w 460"/>
                <a:gd name="T83" fmla="*/ 444938 h 464"/>
                <a:gd name="T84" fmla="*/ 95250 w 460"/>
                <a:gd name="T85" fmla="*/ 409903 h 464"/>
                <a:gd name="T86" fmla="*/ 60325 w 460"/>
                <a:gd name="T87" fmla="*/ 455448 h 464"/>
                <a:gd name="T88" fmla="*/ 15875 w 460"/>
                <a:gd name="T89" fmla="*/ 406400 h 464"/>
                <a:gd name="T90" fmla="*/ 38100 w 460"/>
                <a:gd name="T91" fmla="*/ 388883 h 464"/>
                <a:gd name="T92" fmla="*/ 0 w 460"/>
                <a:gd name="T93" fmla="*/ 364359 h 46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460" h="464">
                  <a:moveTo>
                    <a:pt x="0" y="208"/>
                  </a:moveTo>
                  <a:lnTo>
                    <a:pt x="6" y="196"/>
                  </a:lnTo>
                  <a:lnTo>
                    <a:pt x="14" y="196"/>
                  </a:lnTo>
                  <a:lnTo>
                    <a:pt x="22" y="202"/>
                  </a:lnTo>
                  <a:lnTo>
                    <a:pt x="26" y="196"/>
                  </a:lnTo>
                  <a:lnTo>
                    <a:pt x="40" y="196"/>
                  </a:lnTo>
                  <a:lnTo>
                    <a:pt x="40" y="186"/>
                  </a:lnTo>
                  <a:lnTo>
                    <a:pt x="28" y="172"/>
                  </a:lnTo>
                  <a:lnTo>
                    <a:pt x="24" y="158"/>
                  </a:lnTo>
                  <a:lnTo>
                    <a:pt x="16" y="158"/>
                  </a:lnTo>
                  <a:lnTo>
                    <a:pt x="16" y="148"/>
                  </a:lnTo>
                  <a:lnTo>
                    <a:pt x="26" y="136"/>
                  </a:lnTo>
                  <a:lnTo>
                    <a:pt x="34" y="136"/>
                  </a:lnTo>
                  <a:lnTo>
                    <a:pt x="42" y="140"/>
                  </a:lnTo>
                  <a:lnTo>
                    <a:pt x="54" y="138"/>
                  </a:lnTo>
                  <a:lnTo>
                    <a:pt x="98" y="82"/>
                  </a:lnTo>
                  <a:lnTo>
                    <a:pt x="100" y="68"/>
                  </a:lnTo>
                  <a:lnTo>
                    <a:pt x="106" y="62"/>
                  </a:lnTo>
                  <a:lnTo>
                    <a:pt x="90" y="48"/>
                  </a:lnTo>
                  <a:lnTo>
                    <a:pt x="88" y="18"/>
                  </a:lnTo>
                  <a:lnTo>
                    <a:pt x="118" y="22"/>
                  </a:lnTo>
                  <a:lnTo>
                    <a:pt x="134" y="18"/>
                  </a:lnTo>
                  <a:lnTo>
                    <a:pt x="140" y="0"/>
                  </a:lnTo>
                  <a:lnTo>
                    <a:pt x="152" y="2"/>
                  </a:lnTo>
                  <a:lnTo>
                    <a:pt x="154" y="16"/>
                  </a:lnTo>
                  <a:lnTo>
                    <a:pt x="164" y="22"/>
                  </a:lnTo>
                  <a:lnTo>
                    <a:pt x="166" y="30"/>
                  </a:lnTo>
                  <a:lnTo>
                    <a:pt x="166" y="40"/>
                  </a:lnTo>
                  <a:lnTo>
                    <a:pt x="178" y="48"/>
                  </a:lnTo>
                  <a:lnTo>
                    <a:pt x="176" y="56"/>
                  </a:lnTo>
                  <a:lnTo>
                    <a:pt x="166" y="58"/>
                  </a:lnTo>
                  <a:lnTo>
                    <a:pt x="162" y="68"/>
                  </a:lnTo>
                  <a:lnTo>
                    <a:pt x="162" y="76"/>
                  </a:lnTo>
                  <a:lnTo>
                    <a:pt x="188" y="88"/>
                  </a:lnTo>
                  <a:lnTo>
                    <a:pt x="200" y="98"/>
                  </a:lnTo>
                  <a:lnTo>
                    <a:pt x="188" y="106"/>
                  </a:lnTo>
                  <a:lnTo>
                    <a:pt x="184" y="122"/>
                  </a:lnTo>
                  <a:lnTo>
                    <a:pt x="204" y="128"/>
                  </a:lnTo>
                  <a:lnTo>
                    <a:pt x="232" y="144"/>
                  </a:lnTo>
                  <a:lnTo>
                    <a:pt x="256" y="146"/>
                  </a:lnTo>
                  <a:lnTo>
                    <a:pt x="272" y="158"/>
                  </a:lnTo>
                  <a:lnTo>
                    <a:pt x="286" y="164"/>
                  </a:lnTo>
                  <a:lnTo>
                    <a:pt x="314" y="162"/>
                  </a:lnTo>
                  <a:lnTo>
                    <a:pt x="312" y="138"/>
                  </a:lnTo>
                  <a:lnTo>
                    <a:pt x="328" y="138"/>
                  </a:lnTo>
                  <a:lnTo>
                    <a:pt x="328" y="146"/>
                  </a:lnTo>
                  <a:lnTo>
                    <a:pt x="330" y="152"/>
                  </a:lnTo>
                  <a:lnTo>
                    <a:pt x="336" y="156"/>
                  </a:lnTo>
                  <a:lnTo>
                    <a:pt x="344" y="158"/>
                  </a:lnTo>
                  <a:lnTo>
                    <a:pt x="374" y="154"/>
                  </a:lnTo>
                  <a:lnTo>
                    <a:pt x="378" y="148"/>
                  </a:lnTo>
                  <a:lnTo>
                    <a:pt x="374" y="138"/>
                  </a:lnTo>
                  <a:lnTo>
                    <a:pt x="384" y="136"/>
                  </a:lnTo>
                  <a:lnTo>
                    <a:pt x="394" y="122"/>
                  </a:lnTo>
                  <a:lnTo>
                    <a:pt x="406" y="122"/>
                  </a:lnTo>
                  <a:lnTo>
                    <a:pt x="412" y="114"/>
                  </a:lnTo>
                  <a:lnTo>
                    <a:pt x="434" y="114"/>
                  </a:lnTo>
                  <a:lnTo>
                    <a:pt x="444" y="112"/>
                  </a:lnTo>
                  <a:lnTo>
                    <a:pt x="444" y="126"/>
                  </a:lnTo>
                  <a:lnTo>
                    <a:pt x="460" y="128"/>
                  </a:lnTo>
                  <a:lnTo>
                    <a:pt x="454" y="138"/>
                  </a:lnTo>
                  <a:lnTo>
                    <a:pt x="454" y="148"/>
                  </a:lnTo>
                  <a:lnTo>
                    <a:pt x="440" y="148"/>
                  </a:lnTo>
                  <a:lnTo>
                    <a:pt x="424" y="162"/>
                  </a:lnTo>
                  <a:lnTo>
                    <a:pt x="422" y="174"/>
                  </a:lnTo>
                  <a:lnTo>
                    <a:pt x="414" y="182"/>
                  </a:lnTo>
                  <a:lnTo>
                    <a:pt x="410" y="202"/>
                  </a:lnTo>
                  <a:lnTo>
                    <a:pt x="396" y="204"/>
                  </a:lnTo>
                  <a:lnTo>
                    <a:pt x="390" y="232"/>
                  </a:lnTo>
                  <a:lnTo>
                    <a:pt x="384" y="238"/>
                  </a:lnTo>
                  <a:lnTo>
                    <a:pt x="382" y="232"/>
                  </a:lnTo>
                  <a:lnTo>
                    <a:pt x="382" y="222"/>
                  </a:lnTo>
                  <a:lnTo>
                    <a:pt x="384" y="210"/>
                  </a:lnTo>
                  <a:lnTo>
                    <a:pt x="374" y="208"/>
                  </a:lnTo>
                  <a:lnTo>
                    <a:pt x="370" y="220"/>
                  </a:lnTo>
                  <a:lnTo>
                    <a:pt x="362" y="216"/>
                  </a:lnTo>
                  <a:lnTo>
                    <a:pt x="362" y="208"/>
                  </a:lnTo>
                  <a:lnTo>
                    <a:pt x="366" y="202"/>
                  </a:lnTo>
                  <a:lnTo>
                    <a:pt x="370" y="200"/>
                  </a:lnTo>
                  <a:lnTo>
                    <a:pt x="378" y="196"/>
                  </a:lnTo>
                  <a:lnTo>
                    <a:pt x="378" y="184"/>
                  </a:lnTo>
                  <a:lnTo>
                    <a:pt x="344" y="184"/>
                  </a:lnTo>
                  <a:lnTo>
                    <a:pt x="338" y="172"/>
                  </a:lnTo>
                  <a:lnTo>
                    <a:pt x="328" y="168"/>
                  </a:lnTo>
                  <a:lnTo>
                    <a:pt x="324" y="162"/>
                  </a:lnTo>
                  <a:lnTo>
                    <a:pt x="318" y="168"/>
                  </a:lnTo>
                  <a:lnTo>
                    <a:pt x="318" y="174"/>
                  </a:lnTo>
                  <a:lnTo>
                    <a:pt x="326" y="182"/>
                  </a:lnTo>
                  <a:lnTo>
                    <a:pt x="314" y="188"/>
                  </a:lnTo>
                  <a:lnTo>
                    <a:pt x="316" y="196"/>
                  </a:lnTo>
                  <a:lnTo>
                    <a:pt x="322" y="200"/>
                  </a:lnTo>
                  <a:lnTo>
                    <a:pt x="324" y="214"/>
                  </a:lnTo>
                  <a:lnTo>
                    <a:pt x="328" y="236"/>
                  </a:lnTo>
                  <a:lnTo>
                    <a:pt x="318" y="242"/>
                  </a:lnTo>
                  <a:lnTo>
                    <a:pt x="296" y="246"/>
                  </a:lnTo>
                  <a:lnTo>
                    <a:pt x="290" y="262"/>
                  </a:lnTo>
                  <a:lnTo>
                    <a:pt x="276" y="274"/>
                  </a:lnTo>
                  <a:lnTo>
                    <a:pt x="262" y="278"/>
                  </a:lnTo>
                  <a:lnTo>
                    <a:pt x="258" y="290"/>
                  </a:lnTo>
                  <a:lnTo>
                    <a:pt x="234" y="312"/>
                  </a:lnTo>
                  <a:lnTo>
                    <a:pt x="222" y="314"/>
                  </a:lnTo>
                  <a:lnTo>
                    <a:pt x="218" y="320"/>
                  </a:lnTo>
                  <a:lnTo>
                    <a:pt x="216" y="328"/>
                  </a:lnTo>
                  <a:lnTo>
                    <a:pt x="204" y="332"/>
                  </a:lnTo>
                  <a:lnTo>
                    <a:pt x="202" y="340"/>
                  </a:lnTo>
                  <a:lnTo>
                    <a:pt x="190" y="342"/>
                  </a:lnTo>
                  <a:lnTo>
                    <a:pt x="182" y="350"/>
                  </a:lnTo>
                  <a:lnTo>
                    <a:pt x="188" y="368"/>
                  </a:lnTo>
                  <a:lnTo>
                    <a:pt x="186" y="376"/>
                  </a:lnTo>
                  <a:lnTo>
                    <a:pt x="188" y="388"/>
                  </a:lnTo>
                  <a:lnTo>
                    <a:pt x="180" y="404"/>
                  </a:lnTo>
                  <a:lnTo>
                    <a:pt x="180" y="424"/>
                  </a:lnTo>
                  <a:lnTo>
                    <a:pt x="166" y="436"/>
                  </a:lnTo>
                  <a:lnTo>
                    <a:pt x="170" y="446"/>
                  </a:lnTo>
                  <a:lnTo>
                    <a:pt x="160" y="446"/>
                  </a:lnTo>
                  <a:lnTo>
                    <a:pt x="156" y="452"/>
                  </a:lnTo>
                  <a:lnTo>
                    <a:pt x="148" y="464"/>
                  </a:lnTo>
                  <a:lnTo>
                    <a:pt x="136" y="460"/>
                  </a:lnTo>
                  <a:lnTo>
                    <a:pt x="124" y="440"/>
                  </a:lnTo>
                  <a:lnTo>
                    <a:pt x="126" y="428"/>
                  </a:lnTo>
                  <a:lnTo>
                    <a:pt x="104" y="390"/>
                  </a:lnTo>
                  <a:lnTo>
                    <a:pt x="102" y="374"/>
                  </a:lnTo>
                  <a:lnTo>
                    <a:pt x="80" y="330"/>
                  </a:lnTo>
                  <a:lnTo>
                    <a:pt x="74" y="278"/>
                  </a:lnTo>
                  <a:lnTo>
                    <a:pt x="68" y="262"/>
                  </a:lnTo>
                  <a:lnTo>
                    <a:pt x="74" y="254"/>
                  </a:lnTo>
                  <a:lnTo>
                    <a:pt x="72" y="246"/>
                  </a:lnTo>
                  <a:lnTo>
                    <a:pt x="68" y="234"/>
                  </a:lnTo>
                  <a:lnTo>
                    <a:pt x="60" y="234"/>
                  </a:lnTo>
                  <a:lnTo>
                    <a:pt x="58" y="246"/>
                  </a:lnTo>
                  <a:lnTo>
                    <a:pt x="46" y="258"/>
                  </a:lnTo>
                  <a:lnTo>
                    <a:pt x="38" y="260"/>
                  </a:lnTo>
                  <a:lnTo>
                    <a:pt x="24" y="252"/>
                  </a:lnTo>
                  <a:lnTo>
                    <a:pt x="20" y="244"/>
                  </a:lnTo>
                  <a:lnTo>
                    <a:pt x="10" y="232"/>
                  </a:lnTo>
                  <a:lnTo>
                    <a:pt x="26" y="232"/>
                  </a:lnTo>
                  <a:lnTo>
                    <a:pt x="32" y="224"/>
                  </a:lnTo>
                  <a:lnTo>
                    <a:pt x="24" y="222"/>
                  </a:lnTo>
                  <a:lnTo>
                    <a:pt x="10" y="222"/>
                  </a:lnTo>
                  <a:lnTo>
                    <a:pt x="4" y="216"/>
                  </a:lnTo>
                  <a:lnTo>
                    <a:pt x="0" y="208"/>
                  </a:lnTo>
                  <a:close/>
                </a:path>
              </a:pathLst>
            </a:custGeom>
            <a:solidFill>
              <a:srgbClr val="DDF53D"/>
            </a:solidFill>
            <a:ln w="7938">
              <a:solidFill>
                <a:schemeClr val="tx1"/>
              </a:solidFill>
              <a:prstDash val="solid"/>
              <a:round/>
              <a:headEnd/>
              <a:tailEnd/>
            </a:ln>
          </p:spPr>
          <p:txBody>
            <a:bodyPr/>
            <a:lstStyle/>
            <a:p>
              <a:endParaRPr lang="en-GB"/>
            </a:p>
          </p:txBody>
        </p:sp>
        <p:sp>
          <p:nvSpPr>
            <p:cNvPr id="2229" name="Freeform 230"/>
            <p:cNvSpPr>
              <a:spLocks/>
            </p:cNvSpPr>
            <p:nvPr/>
          </p:nvSpPr>
          <p:spPr bwMode="auto">
            <a:xfrm>
              <a:off x="6611938" y="3648075"/>
              <a:ext cx="212725" cy="517525"/>
            </a:xfrm>
            <a:custGeom>
              <a:avLst/>
              <a:gdLst>
                <a:gd name="T0" fmla="*/ 9525 w 134"/>
                <a:gd name="T1" fmla="*/ 209807 h 296"/>
                <a:gd name="T2" fmla="*/ 19050 w 134"/>
                <a:gd name="T3" fmla="*/ 181833 h 296"/>
                <a:gd name="T4" fmla="*/ 50800 w 134"/>
                <a:gd name="T5" fmla="*/ 129381 h 296"/>
                <a:gd name="T6" fmla="*/ 69850 w 134"/>
                <a:gd name="T7" fmla="*/ 80426 h 296"/>
                <a:gd name="T8" fmla="*/ 98425 w 134"/>
                <a:gd name="T9" fmla="*/ 34968 h 296"/>
                <a:gd name="T10" fmla="*/ 120650 w 134"/>
                <a:gd name="T11" fmla="*/ 17484 h 296"/>
                <a:gd name="T12" fmla="*/ 142875 w 134"/>
                <a:gd name="T13" fmla="*/ 3497 h 296"/>
                <a:gd name="T14" fmla="*/ 165100 w 134"/>
                <a:gd name="T15" fmla="*/ 31471 h 296"/>
                <a:gd name="T16" fmla="*/ 149225 w 134"/>
                <a:gd name="T17" fmla="*/ 90917 h 296"/>
                <a:gd name="T18" fmla="*/ 136525 w 134"/>
                <a:gd name="T19" fmla="*/ 118891 h 296"/>
                <a:gd name="T20" fmla="*/ 168275 w 134"/>
                <a:gd name="T21" fmla="*/ 153859 h 296"/>
                <a:gd name="T22" fmla="*/ 184150 w 134"/>
                <a:gd name="T23" fmla="*/ 188827 h 296"/>
                <a:gd name="T24" fmla="*/ 196850 w 134"/>
                <a:gd name="T25" fmla="*/ 202814 h 296"/>
                <a:gd name="T26" fmla="*/ 212725 w 134"/>
                <a:gd name="T27" fmla="*/ 220298 h 296"/>
                <a:gd name="T28" fmla="*/ 168275 w 134"/>
                <a:gd name="T29" fmla="*/ 251769 h 296"/>
                <a:gd name="T30" fmla="*/ 139700 w 134"/>
                <a:gd name="T31" fmla="*/ 276246 h 296"/>
                <a:gd name="T32" fmla="*/ 133350 w 134"/>
                <a:gd name="T33" fmla="*/ 293730 h 296"/>
                <a:gd name="T34" fmla="*/ 139700 w 134"/>
                <a:gd name="T35" fmla="*/ 321705 h 296"/>
                <a:gd name="T36" fmla="*/ 165100 w 134"/>
                <a:gd name="T37" fmla="*/ 363666 h 296"/>
                <a:gd name="T38" fmla="*/ 152400 w 134"/>
                <a:gd name="T39" fmla="*/ 398634 h 296"/>
                <a:gd name="T40" fmla="*/ 174625 w 134"/>
                <a:gd name="T41" fmla="*/ 433602 h 296"/>
                <a:gd name="T42" fmla="*/ 184150 w 134"/>
                <a:gd name="T43" fmla="*/ 479060 h 296"/>
                <a:gd name="T44" fmla="*/ 158750 w 134"/>
                <a:gd name="T45" fmla="*/ 517525 h 296"/>
                <a:gd name="T46" fmla="*/ 158750 w 134"/>
                <a:gd name="T47" fmla="*/ 489551 h 296"/>
                <a:gd name="T48" fmla="*/ 158750 w 134"/>
                <a:gd name="T49" fmla="*/ 447589 h 296"/>
                <a:gd name="T50" fmla="*/ 142875 w 134"/>
                <a:gd name="T51" fmla="*/ 402131 h 296"/>
                <a:gd name="T52" fmla="*/ 133350 w 134"/>
                <a:gd name="T53" fmla="*/ 349679 h 296"/>
                <a:gd name="T54" fmla="*/ 107950 w 134"/>
                <a:gd name="T55" fmla="*/ 349679 h 296"/>
                <a:gd name="T56" fmla="*/ 85725 w 134"/>
                <a:gd name="T57" fmla="*/ 370660 h 296"/>
                <a:gd name="T58" fmla="*/ 57150 w 134"/>
                <a:gd name="T59" fmla="*/ 356673 h 296"/>
                <a:gd name="T60" fmla="*/ 60325 w 134"/>
                <a:gd name="T61" fmla="*/ 307718 h 296"/>
                <a:gd name="T62" fmla="*/ 41275 w 134"/>
                <a:gd name="T63" fmla="*/ 276246 h 296"/>
                <a:gd name="T64" fmla="*/ 0 w 134"/>
                <a:gd name="T65" fmla="*/ 216801 h 2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34" h="296">
                  <a:moveTo>
                    <a:pt x="0" y="124"/>
                  </a:moveTo>
                  <a:lnTo>
                    <a:pt x="6" y="120"/>
                  </a:lnTo>
                  <a:lnTo>
                    <a:pt x="6" y="110"/>
                  </a:lnTo>
                  <a:lnTo>
                    <a:pt x="12" y="104"/>
                  </a:lnTo>
                  <a:lnTo>
                    <a:pt x="18" y="76"/>
                  </a:lnTo>
                  <a:lnTo>
                    <a:pt x="32" y="74"/>
                  </a:lnTo>
                  <a:lnTo>
                    <a:pt x="36" y="54"/>
                  </a:lnTo>
                  <a:lnTo>
                    <a:pt x="44" y="46"/>
                  </a:lnTo>
                  <a:lnTo>
                    <a:pt x="46" y="34"/>
                  </a:lnTo>
                  <a:lnTo>
                    <a:pt x="62" y="20"/>
                  </a:lnTo>
                  <a:lnTo>
                    <a:pt x="76" y="20"/>
                  </a:lnTo>
                  <a:lnTo>
                    <a:pt x="76" y="10"/>
                  </a:lnTo>
                  <a:lnTo>
                    <a:pt x="82" y="0"/>
                  </a:lnTo>
                  <a:lnTo>
                    <a:pt x="90" y="2"/>
                  </a:lnTo>
                  <a:lnTo>
                    <a:pt x="96" y="12"/>
                  </a:lnTo>
                  <a:lnTo>
                    <a:pt x="104" y="18"/>
                  </a:lnTo>
                  <a:lnTo>
                    <a:pt x="102" y="42"/>
                  </a:lnTo>
                  <a:lnTo>
                    <a:pt x="94" y="52"/>
                  </a:lnTo>
                  <a:lnTo>
                    <a:pt x="86" y="64"/>
                  </a:lnTo>
                  <a:lnTo>
                    <a:pt x="86" y="68"/>
                  </a:lnTo>
                  <a:lnTo>
                    <a:pt x="106" y="74"/>
                  </a:lnTo>
                  <a:lnTo>
                    <a:pt x="106" y="88"/>
                  </a:lnTo>
                  <a:lnTo>
                    <a:pt x="116" y="92"/>
                  </a:lnTo>
                  <a:lnTo>
                    <a:pt x="116" y="108"/>
                  </a:lnTo>
                  <a:lnTo>
                    <a:pt x="124" y="110"/>
                  </a:lnTo>
                  <a:lnTo>
                    <a:pt x="124" y="116"/>
                  </a:lnTo>
                  <a:lnTo>
                    <a:pt x="132" y="116"/>
                  </a:lnTo>
                  <a:lnTo>
                    <a:pt x="134" y="126"/>
                  </a:lnTo>
                  <a:lnTo>
                    <a:pt x="116" y="136"/>
                  </a:lnTo>
                  <a:lnTo>
                    <a:pt x="106" y="144"/>
                  </a:lnTo>
                  <a:lnTo>
                    <a:pt x="88" y="146"/>
                  </a:lnTo>
                  <a:lnTo>
                    <a:pt x="88" y="158"/>
                  </a:lnTo>
                  <a:lnTo>
                    <a:pt x="86" y="162"/>
                  </a:lnTo>
                  <a:lnTo>
                    <a:pt x="84" y="168"/>
                  </a:lnTo>
                  <a:lnTo>
                    <a:pt x="86" y="178"/>
                  </a:lnTo>
                  <a:lnTo>
                    <a:pt x="88" y="184"/>
                  </a:lnTo>
                  <a:lnTo>
                    <a:pt x="98" y="192"/>
                  </a:lnTo>
                  <a:lnTo>
                    <a:pt x="104" y="208"/>
                  </a:lnTo>
                  <a:lnTo>
                    <a:pt x="100" y="218"/>
                  </a:lnTo>
                  <a:lnTo>
                    <a:pt x="96" y="228"/>
                  </a:lnTo>
                  <a:lnTo>
                    <a:pt x="102" y="236"/>
                  </a:lnTo>
                  <a:lnTo>
                    <a:pt x="110" y="248"/>
                  </a:lnTo>
                  <a:lnTo>
                    <a:pt x="110" y="264"/>
                  </a:lnTo>
                  <a:lnTo>
                    <a:pt x="116" y="274"/>
                  </a:lnTo>
                  <a:lnTo>
                    <a:pt x="112" y="286"/>
                  </a:lnTo>
                  <a:lnTo>
                    <a:pt x="100" y="296"/>
                  </a:lnTo>
                  <a:lnTo>
                    <a:pt x="98" y="288"/>
                  </a:lnTo>
                  <a:lnTo>
                    <a:pt x="100" y="280"/>
                  </a:lnTo>
                  <a:lnTo>
                    <a:pt x="100" y="270"/>
                  </a:lnTo>
                  <a:lnTo>
                    <a:pt x="100" y="256"/>
                  </a:lnTo>
                  <a:lnTo>
                    <a:pt x="98" y="250"/>
                  </a:lnTo>
                  <a:lnTo>
                    <a:pt x="90" y="230"/>
                  </a:lnTo>
                  <a:lnTo>
                    <a:pt x="90" y="214"/>
                  </a:lnTo>
                  <a:lnTo>
                    <a:pt x="84" y="200"/>
                  </a:lnTo>
                  <a:lnTo>
                    <a:pt x="74" y="188"/>
                  </a:lnTo>
                  <a:lnTo>
                    <a:pt x="68" y="200"/>
                  </a:lnTo>
                  <a:lnTo>
                    <a:pt x="56" y="204"/>
                  </a:lnTo>
                  <a:lnTo>
                    <a:pt x="54" y="212"/>
                  </a:lnTo>
                  <a:lnTo>
                    <a:pt x="42" y="212"/>
                  </a:lnTo>
                  <a:lnTo>
                    <a:pt x="36" y="204"/>
                  </a:lnTo>
                  <a:lnTo>
                    <a:pt x="36" y="190"/>
                  </a:lnTo>
                  <a:lnTo>
                    <a:pt x="38" y="176"/>
                  </a:lnTo>
                  <a:lnTo>
                    <a:pt x="34" y="166"/>
                  </a:lnTo>
                  <a:lnTo>
                    <a:pt x="26" y="158"/>
                  </a:lnTo>
                  <a:lnTo>
                    <a:pt x="14" y="138"/>
                  </a:lnTo>
                  <a:lnTo>
                    <a:pt x="0" y="124"/>
                  </a:lnTo>
                  <a:close/>
                </a:path>
              </a:pathLst>
            </a:custGeom>
            <a:solidFill>
              <a:srgbClr val="FFFFFF"/>
            </a:solidFill>
            <a:ln w="7938">
              <a:solidFill>
                <a:schemeClr val="tx1"/>
              </a:solidFill>
              <a:prstDash val="solid"/>
              <a:round/>
              <a:headEnd/>
              <a:tailEnd/>
            </a:ln>
          </p:spPr>
          <p:txBody>
            <a:bodyPr/>
            <a:lstStyle/>
            <a:p>
              <a:endParaRPr lang="en-GB"/>
            </a:p>
          </p:txBody>
        </p:sp>
        <p:sp>
          <p:nvSpPr>
            <p:cNvPr id="2230" name="Freeform 231"/>
            <p:cNvSpPr>
              <a:spLocks/>
            </p:cNvSpPr>
            <p:nvPr/>
          </p:nvSpPr>
          <p:spPr bwMode="auto">
            <a:xfrm>
              <a:off x="6745288" y="3883025"/>
              <a:ext cx="206375" cy="420688"/>
            </a:xfrm>
            <a:custGeom>
              <a:avLst/>
              <a:gdLst>
                <a:gd name="T0" fmla="*/ 31750 w 130"/>
                <a:gd name="T1" fmla="*/ 347067 h 240"/>
                <a:gd name="T2" fmla="*/ 22225 w 130"/>
                <a:gd name="T3" fmla="*/ 304998 h 240"/>
                <a:gd name="T4" fmla="*/ 44450 w 130"/>
                <a:gd name="T5" fmla="*/ 266435 h 240"/>
                <a:gd name="T6" fmla="*/ 41275 w 130"/>
                <a:gd name="T7" fmla="*/ 227872 h 240"/>
                <a:gd name="T8" fmla="*/ 28575 w 130"/>
                <a:gd name="T9" fmla="*/ 178792 h 240"/>
                <a:gd name="T10" fmla="*/ 31750 w 130"/>
                <a:gd name="T11" fmla="*/ 129712 h 240"/>
                <a:gd name="T12" fmla="*/ 6350 w 130"/>
                <a:gd name="T13" fmla="*/ 87643 h 240"/>
                <a:gd name="T14" fmla="*/ 6350 w 130"/>
                <a:gd name="T15" fmla="*/ 42069 h 240"/>
                <a:gd name="T16" fmla="*/ 34925 w 130"/>
                <a:gd name="T17" fmla="*/ 17529 h 240"/>
                <a:gd name="T18" fmla="*/ 76200 w 130"/>
                <a:gd name="T19" fmla="*/ 10517 h 240"/>
                <a:gd name="T20" fmla="*/ 88900 w 130"/>
                <a:gd name="T21" fmla="*/ 28046 h 240"/>
                <a:gd name="T22" fmla="*/ 88900 w 130"/>
                <a:gd name="T23" fmla="*/ 59597 h 240"/>
                <a:gd name="T24" fmla="*/ 107950 w 130"/>
                <a:gd name="T25" fmla="*/ 73620 h 240"/>
                <a:gd name="T26" fmla="*/ 139700 w 130"/>
                <a:gd name="T27" fmla="*/ 70115 h 240"/>
                <a:gd name="T28" fmla="*/ 184150 w 130"/>
                <a:gd name="T29" fmla="*/ 87643 h 240"/>
                <a:gd name="T30" fmla="*/ 206375 w 130"/>
                <a:gd name="T31" fmla="*/ 133218 h 240"/>
                <a:gd name="T32" fmla="*/ 200025 w 130"/>
                <a:gd name="T33" fmla="*/ 171781 h 240"/>
                <a:gd name="T34" fmla="*/ 123825 w 130"/>
                <a:gd name="T35" fmla="*/ 196321 h 240"/>
                <a:gd name="T36" fmla="*/ 130175 w 130"/>
                <a:gd name="T37" fmla="*/ 227872 h 240"/>
                <a:gd name="T38" fmla="*/ 133350 w 130"/>
                <a:gd name="T39" fmla="*/ 252412 h 240"/>
                <a:gd name="T40" fmla="*/ 88900 w 130"/>
                <a:gd name="T41" fmla="*/ 220861 h 240"/>
                <a:gd name="T42" fmla="*/ 69850 w 130"/>
                <a:gd name="T43" fmla="*/ 203332 h 240"/>
                <a:gd name="T44" fmla="*/ 63500 w 130"/>
                <a:gd name="T45" fmla="*/ 231378 h 240"/>
                <a:gd name="T46" fmla="*/ 50800 w 130"/>
                <a:gd name="T47" fmla="*/ 269941 h 240"/>
                <a:gd name="T48" fmla="*/ 38100 w 130"/>
                <a:gd name="T49" fmla="*/ 312010 h 240"/>
                <a:gd name="T50" fmla="*/ 63500 w 130"/>
                <a:gd name="T51" fmla="*/ 326032 h 240"/>
                <a:gd name="T52" fmla="*/ 73025 w 130"/>
                <a:gd name="T53" fmla="*/ 368101 h 240"/>
                <a:gd name="T54" fmla="*/ 101600 w 130"/>
                <a:gd name="T55" fmla="*/ 389135 h 240"/>
                <a:gd name="T56" fmla="*/ 107950 w 130"/>
                <a:gd name="T57" fmla="*/ 410170 h 240"/>
                <a:gd name="T58" fmla="*/ 88900 w 130"/>
                <a:gd name="T59" fmla="*/ 417181 h 240"/>
                <a:gd name="T60" fmla="*/ 82550 w 130"/>
                <a:gd name="T61" fmla="*/ 396147 h 240"/>
                <a:gd name="T62" fmla="*/ 53975 w 130"/>
                <a:gd name="T63" fmla="*/ 375113 h 2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30" h="240">
                  <a:moveTo>
                    <a:pt x="34" y="214"/>
                  </a:moveTo>
                  <a:lnTo>
                    <a:pt x="20" y="198"/>
                  </a:lnTo>
                  <a:lnTo>
                    <a:pt x="12" y="194"/>
                  </a:lnTo>
                  <a:lnTo>
                    <a:pt x="14" y="174"/>
                  </a:lnTo>
                  <a:lnTo>
                    <a:pt x="16" y="162"/>
                  </a:lnTo>
                  <a:lnTo>
                    <a:pt x="28" y="152"/>
                  </a:lnTo>
                  <a:lnTo>
                    <a:pt x="32" y="140"/>
                  </a:lnTo>
                  <a:lnTo>
                    <a:pt x="26" y="130"/>
                  </a:lnTo>
                  <a:lnTo>
                    <a:pt x="26" y="114"/>
                  </a:lnTo>
                  <a:lnTo>
                    <a:pt x="18" y="102"/>
                  </a:lnTo>
                  <a:lnTo>
                    <a:pt x="12" y="94"/>
                  </a:lnTo>
                  <a:lnTo>
                    <a:pt x="20" y="74"/>
                  </a:lnTo>
                  <a:lnTo>
                    <a:pt x="14" y="58"/>
                  </a:lnTo>
                  <a:lnTo>
                    <a:pt x="4" y="50"/>
                  </a:lnTo>
                  <a:lnTo>
                    <a:pt x="0" y="30"/>
                  </a:lnTo>
                  <a:lnTo>
                    <a:pt x="4" y="24"/>
                  </a:lnTo>
                  <a:lnTo>
                    <a:pt x="4" y="12"/>
                  </a:lnTo>
                  <a:lnTo>
                    <a:pt x="22" y="10"/>
                  </a:lnTo>
                  <a:lnTo>
                    <a:pt x="36" y="0"/>
                  </a:lnTo>
                  <a:lnTo>
                    <a:pt x="48" y="6"/>
                  </a:lnTo>
                  <a:lnTo>
                    <a:pt x="48" y="14"/>
                  </a:lnTo>
                  <a:lnTo>
                    <a:pt x="56" y="16"/>
                  </a:lnTo>
                  <a:lnTo>
                    <a:pt x="60" y="30"/>
                  </a:lnTo>
                  <a:lnTo>
                    <a:pt x="56" y="34"/>
                  </a:lnTo>
                  <a:lnTo>
                    <a:pt x="56" y="48"/>
                  </a:lnTo>
                  <a:lnTo>
                    <a:pt x="68" y="42"/>
                  </a:lnTo>
                  <a:lnTo>
                    <a:pt x="76" y="36"/>
                  </a:lnTo>
                  <a:lnTo>
                    <a:pt x="88" y="40"/>
                  </a:lnTo>
                  <a:lnTo>
                    <a:pt x="100" y="32"/>
                  </a:lnTo>
                  <a:lnTo>
                    <a:pt x="116" y="50"/>
                  </a:lnTo>
                  <a:lnTo>
                    <a:pt x="120" y="66"/>
                  </a:lnTo>
                  <a:lnTo>
                    <a:pt x="130" y="76"/>
                  </a:lnTo>
                  <a:lnTo>
                    <a:pt x="130" y="86"/>
                  </a:lnTo>
                  <a:lnTo>
                    <a:pt x="126" y="98"/>
                  </a:lnTo>
                  <a:lnTo>
                    <a:pt x="86" y="100"/>
                  </a:lnTo>
                  <a:lnTo>
                    <a:pt x="78" y="112"/>
                  </a:lnTo>
                  <a:lnTo>
                    <a:pt x="78" y="120"/>
                  </a:lnTo>
                  <a:lnTo>
                    <a:pt x="82" y="130"/>
                  </a:lnTo>
                  <a:lnTo>
                    <a:pt x="86" y="140"/>
                  </a:lnTo>
                  <a:lnTo>
                    <a:pt x="84" y="144"/>
                  </a:lnTo>
                  <a:lnTo>
                    <a:pt x="72" y="128"/>
                  </a:lnTo>
                  <a:lnTo>
                    <a:pt x="56" y="126"/>
                  </a:lnTo>
                  <a:lnTo>
                    <a:pt x="56" y="116"/>
                  </a:lnTo>
                  <a:lnTo>
                    <a:pt x="44" y="116"/>
                  </a:lnTo>
                  <a:lnTo>
                    <a:pt x="40" y="120"/>
                  </a:lnTo>
                  <a:lnTo>
                    <a:pt x="40" y="132"/>
                  </a:lnTo>
                  <a:lnTo>
                    <a:pt x="38" y="140"/>
                  </a:lnTo>
                  <a:lnTo>
                    <a:pt x="32" y="154"/>
                  </a:lnTo>
                  <a:lnTo>
                    <a:pt x="28" y="162"/>
                  </a:lnTo>
                  <a:lnTo>
                    <a:pt x="24" y="178"/>
                  </a:lnTo>
                  <a:lnTo>
                    <a:pt x="30" y="182"/>
                  </a:lnTo>
                  <a:lnTo>
                    <a:pt x="40" y="186"/>
                  </a:lnTo>
                  <a:lnTo>
                    <a:pt x="42" y="192"/>
                  </a:lnTo>
                  <a:lnTo>
                    <a:pt x="46" y="210"/>
                  </a:lnTo>
                  <a:lnTo>
                    <a:pt x="52" y="218"/>
                  </a:lnTo>
                  <a:lnTo>
                    <a:pt x="64" y="222"/>
                  </a:lnTo>
                  <a:lnTo>
                    <a:pt x="72" y="230"/>
                  </a:lnTo>
                  <a:lnTo>
                    <a:pt x="68" y="234"/>
                  </a:lnTo>
                  <a:lnTo>
                    <a:pt x="66" y="240"/>
                  </a:lnTo>
                  <a:lnTo>
                    <a:pt x="56" y="238"/>
                  </a:lnTo>
                  <a:lnTo>
                    <a:pt x="58" y="230"/>
                  </a:lnTo>
                  <a:lnTo>
                    <a:pt x="52" y="226"/>
                  </a:lnTo>
                  <a:lnTo>
                    <a:pt x="42" y="224"/>
                  </a:lnTo>
                  <a:lnTo>
                    <a:pt x="34" y="214"/>
                  </a:lnTo>
                  <a:close/>
                </a:path>
              </a:pathLst>
            </a:custGeom>
            <a:solidFill>
              <a:srgbClr val="FFFFFF"/>
            </a:solidFill>
            <a:ln w="7938">
              <a:solidFill>
                <a:schemeClr val="tx1"/>
              </a:solidFill>
              <a:prstDash val="solid"/>
              <a:round/>
              <a:headEnd/>
              <a:tailEnd/>
            </a:ln>
          </p:spPr>
          <p:txBody>
            <a:bodyPr/>
            <a:lstStyle/>
            <a:p>
              <a:endParaRPr lang="en-GB"/>
            </a:p>
          </p:txBody>
        </p:sp>
        <p:sp>
          <p:nvSpPr>
            <p:cNvPr id="2231" name="Freeform 232"/>
            <p:cNvSpPr>
              <a:spLocks/>
            </p:cNvSpPr>
            <p:nvPr/>
          </p:nvSpPr>
          <p:spPr bwMode="auto">
            <a:xfrm>
              <a:off x="6811963" y="4275138"/>
              <a:ext cx="101600" cy="142875"/>
            </a:xfrm>
            <a:custGeom>
              <a:avLst/>
              <a:gdLst>
                <a:gd name="T0" fmla="*/ 0 w 64"/>
                <a:gd name="T1" fmla="*/ 0 h 82"/>
                <a:gd name="T2" fmla="*/ 15875 w 64"/>
                <a:gd name="T3" fmla="*/ 3485 h 82"/>
                <a:gd name="T4" fmla="*/ 25400 w 64"/>
                <a:gd name="T5" fmla="*/ 10454 h 82"/>
                <a:gd name="T6" fmla="*/ 22225 w 64"/>
                <a:gd name="T7" fmla="*/ 24393 h 82"/>
                <a:gd name="T8" fmla="*/ 38100 w 64"/>
                <a:gd name="T9" fmla="*/ 27878 h 82"/>
                <a:gd name="T10" fmla="*/ 41275 w 64"/>
                <a:gd name="T11" fmla="*/ 17424 h 82"/>
                <a:gd name="T12" fmla="*/ 47625 w 64"/>
                <a:gd name="T13" fmla="*/ 10454 h 82"/>
                <a:gd name="T14" fmla="*/ 63500 w 64"/>
                <a:gd name="T15" fmla="*/ 24393 h 82"/>
                <a:gd name="T16" fmla="*/ 82550 w 64"/>
                <a:gd name="T17" fmla="*/ 52271 h 82"/>
                <a:gd name="T18" fmla="*/ 82550 w 64"/>
                <a:gd name="T19" fmla="*/ 69695 h 82"/>
                <a:gd name="T20" fmla="*/ 85725 w 64"/>
                <a:gd name="T21" fmla="*/ 108027 h 82"/>
                <a:gd name="T22" fmla="*/ 95250 w 64"/>
                <a:gd name="T23" fmla="*/ 121966 h 82"/>
                <a:gd name="T24" fmla="*/ 101600 w 64"/>
                <a:gd name="T25" fmla="*/ 135905 h 82"/>
                <a:gd name="T26" fmla="*/ 101600 w 64"/>
                <a:gd name="T27" fmla="*/ 142875 h 82"/>
                <a:gd name="T28" fmla="*/ 85725 w 64"/>
                <a:gd name="T29" fmla="*/ 142875 h 82"/>
                <a:gd name="T30" fmla="*/ 57150 w 64"/>
                <a:gd name="T31" fmla="*/ 125451 h 82"/>
                <a:gd name="T32" fmla="*/ 25400 w 64"/>
                <a:gd name="T33" fmla="*/ 104543 h 82"/>
                <a:gd name="T34" fmla="*/ 28575 w 64"/>
                <a:gd name="T35" fmla="*/ 90604 h 82"/>
                <a:gd name="T36" fmla="*/ 15875 w 64"/>
                <a:gd name="T37" fmla="*/ 73180 h 82"/>
                <a:gd name="T38" fmla="*/ 6350 w 64"/>
                <a:gd name="T39" fmla="*/ 45302 h 82"/>
                <a:gd name="T40" fmla="*/ 6350 w 64"/>
                <a:gd name="T41" fmla="*/ 17424 h 82"/>
                <a:gd name="T42" fmla="*/ 0 w 64"/>
                <a:gd name="T43" fmla="*/ 0 h 8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4" h="82">
                  <a:moveTo>
                    <a:pt x="0" y="0"/>
                  </a:moveTo>
                  <a:lnTo>
                    <a:pt x="10" y="2"/>
                  </a:lnTo>
                  <a:lnTo>
                    <a:pt x="16" y="6"/>
                  </a:lnTo>
                  <a:lnTo>
                    <a:pt x="14" y="14"/>
                  </a:lnTo>
                  <a:lnTo>
                    <a:pt x="24" y="16"/>
                  </a:lnTo>
                  <a:lnTo>
                    <a:pt x="26" y="10"/>
                  </a:lnTo>
                  <a:lnTo>
                    <a:pt x="30" y="6"/>
                  </a:lnTo>
                  <a:lnTo>
                    <a:pt x="40" y="14"/>
                  </a:lnTo>
                  <a:lnTo>
                    <a:pt x="52" y="30"/>
                  </a:lnTo>
                  <a:lnTo>
                    <a:pt x="52" y="40"/>
                  </a:lnTo>
                  <a:lnTo>
                    <a:pt x="54" y="62"/>
                  </a:lnTo>
                  <a:lnTo>
                    <a:pt x="60" y="70"/>
                  </a:lnTo>
                  <a:lnTo>
                    <a:pt x="64" y="78"/>
                  </a:lnTo>
                  <a:lnTo>
                    <a:pt x="64" y="82"/>
                  </a:lnTo>
                  <a:lnTo>
                    <a:pt x="54" y="82"/>
                  </a:lnTo>
                  <a:lnTo>
                    <a:pt x="36" y="72"/>
                  </a:lnTo>
                  <a:lnTo>
                    <a:pt x="16" y="60"/>
                  </a:lnTo>
                  <a:lnTo>
                    <a:pt x="18" y="52"/>
                  </a:lnTo>
                  <a:lnTo>
                    <a:pt x="10" y="42"/>
                  </a:lnTo>
                  <a:lnTo>
                    <a:pt x="4" y="26"/>
                  </a:lnTo>
                  <a:lnTo>
                    <a:pt x="4" y="10"/>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32" name="Freeform 233"/>
            <p:cNvSpPr>
              <a:spLocks/>
            </p:cNvSpPr>
            <p:nvPr/>
          </p:nvSpPr>
          <p:spPr bwMode="auto">
            <a:xfrm>
              <a:off x="7053263" y="4267200"/>
              <a:ext cx="244475" cy="165100"/>
            </a:xfrm>
            <a:custGeom>
              <a:avLst/>
              <a:gdLst>
                <a:gd name="T0" fmla="*/ 0 w 154"/>
                <a:gd name="T1" fmla="*/ 147536 h 94"/>
                <a:gd name="T2" fmla="*/ 15875 w 154"/>
                <a:gd name="T3" fmla="*/ 165100 h 94"/>
                <a:gd name="T4" fmla="*/ 34925 w 154"/>
                <a:gd name="T5" fmla="*/ 165100 h 94"/>
                <a:gd name="T6" fmla="*/ 47625 w 154"/>
                <a:gd name="T7" fmla="*/ 161587 h 94"/>
                <a:gd name="T8" fmla="*/ 69850 w 154"/>
                <a:gd name="T9" fmla="*/ 151049 h 94"/>
                <a:gd name="T10" fmla="*/ 82550 w 154"/>
                <a:gd name="T11" fmla="*/ 147536 h 94"/>
                <a:gd name="T12" fmla="*/ 95250 w 154"/>
                <a:gd name="T13" fmla="*/ 161587 h 94"/>
                <a:gd name="T14" fmla="*/ 114300 w 154"/>
                <a:gd name="T15" fmla="*/ 151049 h 94"/>
                <a:gd name="T16" fmla="*/ 133350 w 154"/>
                <a:gd name="T17" fmla="*/ 129972 h 94"/>
                <a:gd name="T18" fmla="*/ 149225 w 154"/>
                <a:gd name="T19" fmla="*/ 98357 h 94"/>
                <a:gd name="T20" fmla="*/ 152400 w 154"/>
                <a:gd name="T21" fmla="*/ 77281 h 94"/>
                <a:gd name="T22" fmla="*/ 161925 w 154"/>
                <a:gd name="T23" fmla="*/ 70255 h 94"/>
                <a:gd name="T24" fmla="*/ 187325 w 154"/>
                <a:gd name="T25" fmla="*/ 66743 h 94"/>
                <a:gd name="T26" fmla="*/ 200025 w 154"/>
                <a:gd name="T27" fmla="*/ 77281 h 94"/>
                <a:gd name="T28" fmla="*/ 219075 w 154"/>
                <a:gd name="T29" fmla="*/ 77281 h 94"/>
                <a:gd name="T30" fmla="*/ 225425 w 154"/>
                <a:gd name="T31" fmla="*/ 70255 h 94"/>
                <a:gd name="T32" fmla="*/ 212725 w 154"/>
                <a:gd name="T33" fmla="*/ 59717 h 94"/>
                <a:gd name="T34" fmla="*/ 222250 w 154"/>
                <a:gd name="T35" fmla="*/ 52691 h 94"/>
                <a:gd name="T36" fmla="*/ 234950 w 154"/>
                <a:gd name="T37" fmla="*/ 52691 h 94"/>
                <a:gd name="T38" fmla="*/ 244475 w 154"/>
                <a:gd name="T39" fmla="*/ 49179 h 94"/>
                <a:gd name="T40" fmla="*/ 222250 w 154"/>
                <a:gd name="T41" fmla="*/ 35128 h 94"/>
                <a:gd name="T42" fmla="*/ 209550 w 154"/>
                <a:gd name="T43" fmla="*/ 28102 h 94"/>
                <a:gd name="T44" fmla="*/ 196850 w 154"/>
                <a:gd name="T45" fmla="*/ 14051 h 94"/>
                <a:gd name="T46" fmla="*/ 190500 w 154"/>
                <a:gd name="T47" fmla="*/ 3513 h 94"/>
                <a:gd name="T48" fmla="*/ 174625 w 154"/>
                <a:gd name="T49" fmla="*/ 0 h 94"/>
                <a:gd name="T50" fmla="*/ 161925 w 154"/>
                <a:gd name="T51" fmla="*/ 17564 h 94"/>
                <a:gd name="T52" fmla="*/ 152400 w 154"/>
                <a:gd name="T53" fmla="*/ 31615 h 94"/>
                <a:gd name="T54" fmla="*/ 146050 w 154"/>
                <a:gd name="T55" fmla="*/ 38640 h 94"/>
                <a:gd name="T56" fmla="*/ 139700 w 154"/>
                <a:gd name="T57" fmla="*/ 49179 h 94"/>
                <a:gd name="T58" fmla="*/ 155575 w 154"/>
                <a:gd name="T59" fmla="*/ 63230 h 94"/>
                <a:gd name="T60" fmla="*/ 149225 w 154"/>
                <a:gd name="T61" fmla="*/ 70255 h 94"/>
                <a:gd name="T62" fmla="*/ 139700 w 154"/>
                <a:gd name="T63" fmla="*/ 63230 h 94"/>
                <a:gd name="T64" fmla="*/ 133350 w 154"/>
                <a:gd name="T65" fmla="*/ 66743 h 94"/>
                <a:gd name="T66" fmla="*/ 130175 w 154"/>
                <a:gd name="T67" fmla="*/ 80794 h 94"/>
                <a:gd name="T68" fmla="*/ 120650 w 154"/>
                <a:gd name="T69" fmla="*/ 80794 h 94"/>
                <a:gd name="T70" fmla="*/ 107950 w 154"/>
                <a:gd name="T71" fmla="*/ 70255 h 94"/>
                <a:gd name="T72" fmla="*/ 95250 w 154"/>
                <a:gd name="T73" fmla="*/ 94845 h 94"/>
                <a:gd name="T74" fmla="*/ 82550 w 154"/>
                <a:gd name="T75" fmla="*/ 112409 h 94"/>
                <a:gd name="T76" fmla="*/ 63500 w 154"/>
                <a:gd name="T77" fmla="*/ 108896 h 94"/>
                <a:gd name="T78" fmla="*/ 44450 w 154"/>
                <a:gd name="T79" fmla="*/ 115921 h 94"/>
                <a:gd name="T80" fmla="*/ 34925 w 154"/>
                <a:gd name="T81" fmla="*/ 136998 h 94"/>
                <a:gd name="T82" fmla="*/ 41275 w 154"/>
                <a:gd name="T83" fmla="*/ 147536 h 94"/>
                <a:gd name="T84" fmla="*/ 44450 w 154"/>
                <a:gd name="T85" fmla="*/ 154562 h 94"/>
                <a:gd name="T86" fmla="*/ 31750 w 154"/>
                <a:gd name="T87" fmla="*/ 161587 h 94"/>
                <a:gd name="T88" fmla="*/ 22225 w 154"/>
                <a:gd name="T89" fmla="*/ 147536 h 94"/>
                <a:gd name="T90" fmla="*/ 15875 w 154"/>
                <a:gd name="T91" fmla="*/ 140511 h 94"/>
                <a:gd name="T92" fmla="*/ 0 w 154"/>
                <a:gd name="T93" fmla="*/ 147536 h 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54" h="94">
                  <a:moveTo>
                    <a:pt x="0" y="84"/>
                  </a:moveTo>
                  <a:lnTo>
                    <a:pt x="10" y="94"/>
                  </a:lnTo>
                  <a:lnTo>
                    <a:pt x="22" y="94"/>
                  </a:lnTo>
                  <a:lnTo>
                    <a:pt x="30" y="92"/>
                  </a:lnTo>
                  <a:lnTo>
                    <a:pt x="44" y="86"/>
                  </a:lnTo>
                  <a:lnTo>
                    <a:pt x="52" y="84"/>
                  </a:lnTo>
                  <a:lnTo>
                    <a:pt x="60" y="92"/>
                  </a:lnTo>
                  <a:lnTo>
                    <a:pt x="72" y="86"/>
                  </a:lnTo>
                  <a:lnTo>
                    <a:pt x="84" y="74"/>
                  </a:lnTo>
                  <a:lnTo>
                    <a:pt x="94" y="56"/>
                  </a:lnTo>
                  <a:lnTo>
                    <a:pt x="96" y="44"/>
                  </a:lnTo>
                  <a:lnTo>
                    <a:pt x="102" y="40"/>
                  </a:lnTo>
                  <a:lnTo>
                    <a:pt x="118" y="38"/>
                  </a:lnTo>
                  <a:lnTo>
                    <a:pt x="126" y="44"/>
                  </a:lnTo>
                  <a:lnTo>
                    <a:pt x="138" y="44"/>
                  </a:lnTo>
                  <a:lnTo>
                    <a:pt x="142" y="40"/>
                  </a:lnTo>
                  <a:lnTo>
                    <a:pt x="134" y="34"/>
                  </a:lnTo>
                  <a:lnTo>
                    <a:pt x="140" y="30"/>
                  </a:lnTo>
                  <a:lnTo>
                    <a:pt x="148" y="30"/>
                  </a:lnTo>
                  <a:lnTo>
                    <a:pt x="154" y="28"/>
                  </a:lnTo>
                  <a:lnTo>
                    <a:pt x="140" y="20"/>
                  </a:lnTo>
                  <a:lnTo>
                    <a:pt x="132" y="16"/>
                  </a:lnTo>
                  <a:lnTo>
                    <a:pt x="124" y="8"/>
                  </a:lnTo>
                  <a:lnTo>
                    <a:pt x="120" y="2"/>
                  </a:lnTo>
                  <a:lnTo>
                    <a:pt x="110" y="0"/>
                  </a:lnTo>
                  <a:lnTo>
                    <a:pt x="102" y="10"/>
                  </a:lnTo>
                  <a:lnTo>
                    <a:pt x="96" y="18"/>
                  </a:lnTo>
                  <a:lnTo>
                    <a:pt x="92" y="22"/>
                  </a:lnTo>
                  <a:lnTo>
                    <a:pt x="88" y="28"/>
                  </a:lnTo>
                  <a:lnTo>
                    <a:pt x="98" y="36"/>
                  </a:lnTo>
                  <a:lnTo>
                    <a:pt x="94" y="40"/>
                  </a:lnTo>
                  <a:lnTo>
                    <a:pt x="88" y="36"/>
                  </a:lnTo>
                  <a:lnTo>
                    <a:pt x="84" y="38"/>
                  </a:lnTo>
                  <a:lnTo>
                    <a:pt x="82" y="46"/>
                  </a:lnTo>
                  <a:lnTo>
                    <a:pt x="76" y="46"/>
                  </a:lnTo>
                  <a:lnTo>
                    <a:pt x="68" y="40"/>
                  </a:lnTo>
                  <a:lnTo>
                    <a:pt x="60" y="54"/>
                  </a:lnTo>
                  <a:lnTo>
                    <a:pt x="52" y="64"/>
                  </a:lnTo>
                  <a:lnTo>
                    <a:pt x="40" y="62"/>
                  </a:lnTo>
                  <a:lnTo>
                    <a:pt x="28" y="66"/>
                  </a:lnTo>
                  <a:lnTo>
                    <a:pt x="22" y="78"/>
                  </a:lnTo>
                  <a:lnTo>
                    <a:pt x="26" y="84"/>
                  </a:lnTo>
                  <a:lnTo>
                    <a:pt x="28" y="88"/>
                  </a:lnTo>
                  <a:lnTo>
                    <a:pt x="20" y="92"/>
                  </a:lnTo>
                  <a:lnTo>
                    <a:pt x="14" y="84"/>
                  </a:lnTo>
                  <a:lnTo>
                    <a:pt x="10" y="80"/>
                  </a:lnTo>
                  <a:lnTo>
                    <a:pt x="0" y="84"/>
                  </a:lnTo>
                  <a:close/>
                </a:path>
              </a:pathLst>
            </a:custGeom>
            <a:solidFill>
              <a:srgbClr val="FFFFFF"/>
            </a:solidFill>
            <a:ln w="7938">
              <a:solidFill>
                <a:schemeClr val="tx1"/>
              </a:solidFill>
              <a:prstDash val="solid"/>
              <a:round/>
              <a:headEnd/>
              <a:tailEnd/>
            </a:ln>
          </p:spPr>
          <p:txBody>
            <a:bodyPr/>
            <a:lstStyle/>
            <a:p>
              <a:endParaRPr lang="en-GB"/>
            </a:p>
          </p:txBody>
        </p:sp>
        <p:sp>
          <p:nvSpPr>
            <p:cNvPr id="2233" name="Freeform 234"/>
            <p:cNvSpPr>
              <a:spLocks/>
            </p:cNvSpPr>
            <p:nvPr/>
          </p:nvSpPr>
          <p:spPr bwMode="auto">
            <a:xfrm>
              <a:off x="7031038" y="4333875"/>
              <a:ext cx="254000" cy="234950"/>
            </a:xfrm>
            <a:custGeom>
              <a:avLst/>
              <a:gdLst>
                <a:gd name="T0" fmla="*/ 22225 w 160"/>
                <a:gd name="T1" fmla="*/ 80654 h 134"/>
                <a:gd name="T2" fmla="*/ 38100 w 160"/>
                <a:gd name="T3" fmla="*/ 98188 h 134"/>
                <a:gd name="T4" fmla="*/ 57150 w 160"/>
                <a:gd name="T5" fmla="*/ 98188 h 134"/>
                <a:gd name="T6" fmla="*/ 69850 w 160"/>
                <a:gd name="T7" fmla="*/ 94681 h 134"/>
                <a:gd name="T8" fmla="*/ 104775 w 160"/>
                <a:gd name="T9" fmla="*/ 80654 h 134"/>
                <a:gd name="T10" fmla="*/ 117475 w 160"/>
                <a:gd name="T11" fmla="*/ 94681 h 134"/>
                <a:gd name="T12" fmla="*/ 136525 w 160"/>
                <a:gd name="T13" fmla="*/ 84161 h 134"/>
                <a:gd name="T14" fmla="*/ 155575 w 160"/>
                <a:gd name="T15" fmla="*/ 63121 h 134"/>
                <a:gd name="T16" fmla="*/ 171450 w 160"/>
                <a:gd name="T17" fmla="*/ 31560 h 134"/>
                <a:gd name="T18" fmla="*/ 174625 w 160"/>
                <a:gd name="T19" fmla="*/ 10520 h 134"/>
                <a:gd name="T20" fmla="*/ 184150 w 160"/>
                <a:gd name="T21" fmla="*/ 3507 h 134"/>
                <a:gd name="T22" fmla="*/ 209550 w 160"/>
                <a:gd name="T23" fmla="*/ 0 h 134"/>
                <a:gd name="T24" fmla="*/ 222250 w 160"/>
                <a:gd name="T25" fmla="*/ 10520 h 134"/>
                <a:gd name="T26" fmla="*/ 219075 w 160"/>
                <a:gd name="T27" fmla="*/ 24547 h 134"/>
                <a:gd name="T28" fmla="*/ 209550 w 160"/>
                <a:gd name="T29" fmla="*/ 28054 h 134"/>
                <a:gd name="T30" fmla="*/ 222250 w 160"/>
                <a:gd name="T31" fmla="*/ 45587 h 134"/>
                <a:gd name="T32" fmla="*/ 231775 w 160"/>
                <a:gd name="T33" fmla="*/ 73641 h 134"/>
                <a:gd name="T34" fmla="*/ 238125 w 160"/>
                <a:gd name="T35" fmla="*/ 84161 h 134"/>
                <a:gd name="T36" fmla="*/ 254000 w 160"/>
                <a:gd name="T37" fmla="*/ 98188 h 134"/>
                <a:gd name="T38" fmla="*/ 247650 w 160"/>
                <a:gd name="T39" fmla="*/ 105201 h 134"/>
                <a:gd name="T40" fmla="*/ 228600 w 160"/>
                <a:gd name="T41" fmla="*/ 101695 h 134"/>
                <a:gd name="T42" fmla="*/ 219075 w 160"/>
                <a:gd name="T43" fmla="*/ 112215 h 134"/>
                <a:gd name="T44" fmla="*/ 215900 w 160"/>
                <a:gd name="T45" fmla="*/ 147282 h 134"/>
                <a:gd name="T46" fmla="*/ 190500 w 160"/>
                <a:gd name="T47" fmla="*/ 168322 h 134"/>
                <a:gd name="T48" fmla="*/ 193675 w 160"/>
                <a:gd name="T49" fmla="*/ 196376 h 134"/>
                <a:gd name="T50" fmla="*/ 190500 w 160"/>
                <a:gd name="T51" fmla="*/ 206896 h 134"/>
                <a:gd name="T52" fmla="*/ 187325 w 160"/>
                <a:gd name="T53" fmla="*/ 234950 h 134"/>
                <a:gd name="T54" fmla="*/ 149225 w 160"/>
                <a:gd name="T55" fmla="*/ 231443 h 134"/>
                <a:gd name="T56" fmla="*/ 146050 w 160"/>
                <a:gd name="T57" fmla="*/ 217416 h 134"/>
                <a:gd name="T58" fmla="*/ 101600 w 160"/>
                <a:gd name="T59" fmla="*/ 210403 h 134"/>
                <a:gd name="T60" fmla="*/ 95250 w 160"/>
                <a:gd name="T61" fmla="*/ 220923 h 134"/>
                <a:gd name="T62" fmla="*/ 73025 w 160"/>
                <a:gd name="T63" fmla="*/ 217416 h 134"/>
                <a:gd name="T64" fmla="*/ 69850 w 160"/>
                <a:gd name="T65" fmla="*/ 203390 h 134"/>
                <a:gd name="T66" fmla="*/ 38100 w 160"/>
                <a:gd name="T67" fmla="*/ 203390 h 134"/>
                <a:gd name="T68" fmla="*/ 31750 w 160"/>
                <a:gd name="T69" fmla="*/ 168322 h 134"/>
                <a:gd name="T70" fmla="*/ 19050 w 160"/>
                <a:gd name="T71" fmla="*/ 150789 h 134"/>
                <a:gd name="T72" fmla="*/ 3175 w 160"/>
                <a:gd name="T73" fmla="*/ 115722 h 134"/>
                <a:gd name="T74" fmla="*/ 0 w 160"/>
                <a:gd name="T75" fmla="*/ 94681 h 134"/>
                <a:gd name="T76" fmla="*/ 9525 w 160"/>
                <a:gd name="T77" fmla="*/ 80654 h 134"/>
                <a:gd name="T78" fmla="*/ 22225 w 160"/>
                <a:gd name="T79" fmla="*/ 80654 h 13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60" h="134">
                  <a:moveTo>
                    <a:pt x="14" y="46"/>
                  </a:moveTo>
                  <a:lnTo>
                    <a:pt x="24" y="56"/>
                  </a:lnTo>
                  <a:lnTo>
                    <a:pt x="36" y="56"/>
                  </a:lnTo>
                  <a:lnTo>
                    <a:pt x="44" y="54"/>
                  </a:lnTo>
                  <a:lnTo>
                    <a:pt x="66" y="46"/>
                  </a:lnTo>
                  <a:lnTo>
                    <a:pt x="74" y="54"/>
                  </a:lnTo>
                  <a:lnTo>
                    <a:pt x="86" y="48"/>
                  </a:lnTo>
                  <a:lnTo>
                    <a:pt x="98" y="36"/>
                  </a:lnTo>
                  <a:lnTo>
                    <a:pt x="108" y="18"/>
                  </a:lnTo>
                  <a:lnTo>
                    <a:pt x="110" y="6"/>
                  </a:lnTo>
                  <a:lnTo>
                    <a:pt x="116" y="2"/>
                  </a:lnTo>
                  <a:lnTo>
                    <a:pt x="132" y="0"/>
                  </a:lnTo>
                  <a:lnTo>
                    <a:pt x="140" y="6"/>
                  </a:lnTo>
                  <a:lnTo>
                    <a:pt x="138" y="14"/>
                  </a:lnTo>
                  <a:lnTo>
                    <a:pt x="132" y="16"/>
                  </a:lnTo>
                  <a:lnTo>
                    <a:pt x="140" y="26"/>
                  </a:lnTo>
                  <a:lnTo>
                    <a:pt x="146" y="42"/>
                  </a:lnTo>
                  <a:lnTo>
                    <a:pt x="150" y="48"/>
                  </a:lnTo>
                  <a:lnTo>
                    <a:pt x="160" y="56"/>
                  </a:lnTo>
                  <a:lnTo>
                    <a:pt x="156" y="60"/>
                  </a:lnTo>
                  <a:lnTo>
                    <a:pt x="144" y="58"/>
                  </a:lnTo>
                  <a:lnTo>
                    <a:pt x="138" y="64"/>
                  </a:lnTo>
                  <a:lnTo>
                    <a:pt x="136" y="84"/>
                  </a:lnTo>
                  <a:lnTo>
                    <a:pt x="120" y="96"/>
                  </a:lnTo>
                  <a:lnTo>
                    <a:pt x="122" y="112"/>
                  </a:lnTo>
                  <a:lnTo>
                    <a:pt x="120" y="118"/>
                  </a:lnTo>
                  <a:lnTo>
                    <a:pt x="118" y="134"/>
                  </a:lnTo>
                  <a:lnTo>
                    <a:pt x="94" y="132"/>
                  </a:lnTo>
                  <a:lnTo>
                    <a:pt x="92" y="124"/>
                  </a:lnTo>
                  <a:lnTo>
                    <a:pt x="64" y="120"/>
                  </a:lnTo>
                  <a:lnTo>
                    <a:pt x="60" y="126"/>
                  </a:lnTo>
                  <a:lnTo>
                    <a:pt x="46" y="124"/>
                  </a:lnTo>
                  <a:lnTo>
                    <a:pt x="44" y="116"/>
                  </a:lnTo>
                  <a:lnTo>
                    <a:pt x="24" y="116"/>
                  </a:lnTo>
                  <a:lnTo>
                    <a:pt x="20" y="96"/>
                  </a:lnTo>
                  <a:lnTo>
                    <a:pt x="12" y="86"/>
                  </a:lnTo>
                  <a:lnTo>
                    <a:pt x="2" y="66"/>
                  </a:lnTo>
                  <a:lnTo>
                    <a:pt x="0" y="54"/>
                  </a:lnTo>
                  <a:lnTo>
                    <a:pt x="6" y="46"/>
                  </a:lnTo>
                  <a:lnTo>
                    <a:pt x="14" y="46"/>
                  </a:lnTo>
                  <a:close/>
                </a:path>
              </a:pathLst>
            </a:custGeom>
            <a:solidFill>
              <a:srgbClr val="FFFFFF"/>
            </a:solidFill>
            <a:ln w="7938">
              <a:solidFill>
                <a:schemeClr val="tx1"/>
              </a:solidFill>
              <a:prstDash val="solid"/>
              <a:round/>
              <a:headEnd/>
              <a:tailEnd/>
            </a:ln>
          </p:spPr>
          <p:txBody>
            <a:bodyPr/>
            <a:lstStyle/>
            <a:p>
              <a:endParaRPr lang="en-GB"/>
            </a:p>
          </p:txBody>
        </p:sp>
        <p:sp>
          <p:nvSpPr>
            <p:cNvPr id="2234" name="Freeform 235"/>
            <p:cNvSpPr>
              <a:spLocks/>
            </p:cNvSpPr>
            <p:nvPr/>
          </p:nvSpPr>
          <p:spPr bwMode="auto">
            <a:xfrm>
              <a:off x="6684963" y="4310063"/>
              <a:ext cx="273050" cy="307975"/>
            </a:xfrm>
            <a:custGeom>
              <a:avLst/>
              <a:gdLst>
                <a:gd name="T0" fmla="*/ 0 w 172"/>
                <a:gd name="T1" fmla="*/ 0 h 176"/>
                <a:gd name="T2" fmla="*/ 31750 w 172"/>
                <a:gd name="T3" fmla="*/ 3500 h 176"/>
                <a:gd name="T4" fmla="*/ 60325 w 172"/>
                <a:gd name="T5" fmla="*/ 6999 h 176"/>
                <a:gd name="T6" fmla="*/ 76200 w 172"/>
                <a:gd name="T7" fmla="*/ 31497 h 176"/>
                <a:gd name="T8" fmla="*/ 95250 w 172"/>
                <a:gd name="T9" fmla="*/ 48996 h 176"/>
                <a:gd name="T10" fmla="*/ 114300 w 172"/>
                <a:gd name="T11" fmla="*/ 62995 h 176"/>
                <a:gd name="T12" fmla="*/ 133350 w 172"/>
                <a:gd name="T13" fmla="*/ 87493 h 176"/>
                <a:gd name="T14" fmla="*/ 152400 w 172"/>
                <a:gd name="T15" fmla="*/ 94492 h 176"/>
                <a:gd name="T16" fmla="*/ 171450 w 172"/>
                <a:gd name="T17" fmla="*/ 111991 h 176"/>
                <a:gd name="T18" fmla="*/ 193675 w 172"/>
                <a:gd name="T19" fmla="*/ 136489 h 176"/>
                <a:gd name="T20" fmla="*/ 212725 w 172"/>
                <a:gd name="T21" fmla="*/ 146988 h 176"/>
                <a:gd name="T22" fmla="*/ 212725 w 172"/>
                <a:gd name="T23" fmla="*/ 167986 h 176"/>
                <a:gd name="T24" fmla="*/ 215900 w 172"/>
                <a:gd name="T25" fmla="*/ 178486 h 176"/>
                <a:gd name="T26" fmla="*/ 228600 w 172"/>
                <a:gd name="T27" fmla="*/ 181985 h 176"/>
                <a:gd name="T28" fmla="*/ 241300 w 172"/>
                <a:gd name="T29" fmla="*/ 202984 h 176"/>
                <a:gd name="T30" fmla="*/ 241300 w 172"/>
                <a:gd name="T31" fmla="*/ 216982 h 176"/>
                <a:gd name="T32" fmla="*/ 238125 w 172"/>
                <a:gd name="T33" fmla="*/ 227482 h 176"/>
                <a:gd name="T34" fmla="*/ 254000 w 172"/>
                <a:gd name="T35" fmla="*/ 216982 h 176"/>
                <a:gd name="T36" fmla="*/ 273050 w 172"/>
                <a:gd name="T37" fmla="*/ 227482 h 176"/>
                <a:gd name="T38" fmla="*/ 273050 w 172"/>
                <a:gd name="T39" fmla="*/ 272978 h 176"/>
                <a:gd name="T40" fmla="*/ 269875 w 172"/>
                <a:gd name="T41" fmla="*/ 307975 h 176"/>
                <a:gd name="T42" fmla="*/ 254000 w 172"/>
                <a:gd name="T43" fmla="*/ 304475 h 176"/>
                <a:gd name="T44" fmla="*/ 241300 w 172"/>
                <a:gd name="T45" fmla="*/ 307975 h 176"/>
                <a:gd name="T46" fmla="*/ 225425 w 172"/>
                <a:gd name="T47" fmla="*/ 304475 h 176"/>
                <a:gd name="T48" fmla="*/ 152400 w 172"/>
                <a:gd name="T49" fmla="*/ 223982 h 176"/>
                <a:gd name="T50" fmla="*/ 142875 w 172"/>
                <a:gd name="T51" fmla="*/ 209983 h 176"/>
                <a:gd name="T52" fmla="*/ 136525 w 172"/>
                <a:gd name="T53" fmla="*/ 185485 h 176"/>
                <a:gd name="T54" fmla="*/ 101600 w 172"/>
                <a:gd name="T55" fmla="*/ 139989 h 176"/>
                <a:gd name="T56" fmla="*/ 95250 w 172"/>
                <a:gd name="T57" fmla="*/ 122490 h 176"/>
                <a:gd name="T58" fmla="*/ 95250 w 172"/>
                <a:gd name="T59" fmla="*/ 108491 h 176"/>
                <a:gd name="T60" fmla="*/ 73025 w 172"/>
                <a:gd name="T61" fmla="*/ 87493 h 176"/>
                <a:gd name="T62" fmla="*/ 60325 w 172"/>
                <a:gd name="T63" fmla="*/ 87493 h 176"/>
                <a:gd name="T64" fmla="*/ 60325 w 172"/>
                <a:gd name="T65" fmla="*/ 73494 h 176"/>
                <a:gd name="T66" fmla="*/ 31750 w 172"/>
                <a:gd name="T67" fmla="*/ 38497 h 176"/>
                <a:gd name="T68" fmla="*/ 6350 w 172"/>
                <a:gd name="T69" fmla="*/ 17499 h 176"/>
                <a:gd name="T70" fmla="*/ 0 w 172"/>
                <a:gd name="T71" fmla="*/ 0 h 17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72" h="176">
                  <a:moveTo>
                    <a:pt x="0" y="0"/>
                  </a:moveTo>
                  <a:lnTo>
                    <a:pt x="20" y="2"/>
                  </a:lnTo>
                  <a:lnTo>
                    <a:pt x="38" y="4"/>
                  </a:lnTo>
                  <a:lnTo>
                    <a:pt x="48" y="18"/>
                  </a:lnTo>
                  <a:lnTo>
                    <a:pt x="60" y="28"/>
                  </a:lnTo>
                  <a:lnTo>
                    <a:pt x="72" y="36"/>
                  </a:lnTo>
                  <a:lnTo>
                    <a:pt x="84" y="50"/>
                  </a:lnTo>
                  <a:lnTo>
                    <a:pt x="96" y="54"/>
                  </a:lnTo>
                  <a:lnTo>
                    <a:pt x="108" y="64"/>
                  </a:lnTo>
                  <a:lnTo>
                    <a:pt x="122" y="78"/>
                  </a:lnTo>
                  <a:lnTo>
                    <a:pt x="134" y="84"/>
                  </a:lnTo>
                  <a:lnTo>
                    <a:pt x="134" y="96"/>
                  </a:lnTo>
                  <a:lnTo>
                    <a:pt x="136" y="102"/>
                  </a:lnTo>
                  <a:lnTo>
                    <a:pt x="144" y="104"/>
                  </a:lnTo>
                  <a:lnTo>
                    <a:pt x="152" y="116"/>
                  </a:lnTo>
                  <a:lnTo>
                    <a:pt x="152" y="124"/>
                  </a:lnTo>
                  <a:lnTo>
                    <a:pt x="150" y="130"/>
                  </a:lnTo>
                  <a:lnTo>
                    <a:pt x="160" y="124"/>
                  </a:lnTo>
                  <a:lnTo>
                    <a:pt x="172" y="130"/>
                  </a:lnTo>
                  <a:lnTo>
                    <a:pt x="172" y="156"/>
                  </a:lnTo>
                  <a:lnTo>
                    <a:pt x="170" y="176"/>
                  </a:lnTo>
                  <a:lnTo>
                    <a:pt x="160" y="174"/>
                  </a:lnTo>
                  <a:lnTo>
                    <a:pt x="152" y="176"/>
                  </a:lnTo>
                  <a:lnTo>
                    <a:pt x="142" y="174"/>
                  </a:lnTo>
                  <a:lnTo>
                    <a:pt x="96" y="128"/>
                  </a:lnTo>
                  <a:lnTo>
                    <a:pt x="90" y="120"/>
                  </a:lnTo>
                  <a:lnTo>
                    <a:pt x="86" y="106"/>
                  </a:lnTo>
                  <a:lnTo>
                    <a:pt x="64" y="80"/>
                  </a:lnTo>
                  <a:lnTo>
                    <a:pt x="60" y="70"/>
                  </a:lnTo>
                  <a:lnTo>
                    <a:pt x="60" y="62"/>
                  </a:lnTo>
                  <a:lnTo>
                    <a:pt x="46" y="50"/>
                  </a:lnTo>
                  <a:lnTo>
                    <a:pt x="38" y="50"/>
                  </a:lnTo>
                  <a:lnTo>
                    <a:pt x="38" y="42"/>
                  </a:lnTo>
                  <a:lnTo>
                    <a:pt x="20" y="22"/>
                  </a:lnTo>
                  <a:lnTo>
                    <a:pt x="4" y="10"/>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35" name="Freeform 236"/>
            <p:cNvSpPr>
              <a:spLocks/>
            </p:cNvSpPr>
            <p:nvPr/>
          </p:nvSpPr>
          <p:spPr bwMode="auto">
            <a:xfrm>
              <a:off x="6996113" y="4530725"/>
              <a:ext cx="25400" cy="23813"/>
            </a:xfrm>
            <a:custGeom>
              <a:avLst/>
              <a:gdLst>
                <a:gd name="T0" fmla="*/ 0 w 16"/>
                <a:gd name="T1" fmla="*/ 10205 h 14"/>
                <a:gd name="T2" fmla="*/ 9525 w 16"/>
                <a:gd name="T3" fmla="*/ 0 h 14"/>
                <a:gd name="T4" fmla="*/ 25400 w 16"/>
                <a:gd name="T5" fmla="*/ 6803 h 14"/>
                <a:gd name="T6" fmla="*/ 22225 w 16"/>
                <a:gd name="T7" fmla="*/ 20410 h 14"/>
                <a:gd name="T8" fmla="*/ 9525 w 16"/>
                <a:gd name="T9" fmla="*/ 23812 h 14"/>
                <a:gd name="T10" fmla="*/ 0 w 16"/>
                <a:gd name="T11" fmla="*/ 10205 h 1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 h="14">
                  <a:moveTo>
                    <a:pt x="0" y="6"/>
                  </a:moveTo>
                  <a:lnTo>
                    <a:pt x="6" y="0"/>
                  </a:lnTo>
                  <a:lnTo>
                    <a:pt x="16" y="4"/>
                  </a:lnTo>
                  <a:lnTo>
                    <a:pt x="14" y="12"/>
                  </a:lnTo>
                  <a:lnTo>
                    <a:pt x="6" y="14"/>
                  </a:lnTo>
                  <a:lnTo>
                    <a:pt x="0" y="6"/>
                  </a:lnTo>
                  <a:close/>
                </a:path>
              </a:pathLst>
            </a:custGeom>
            <a:solidFill>
              <a:srgbClr val="FFFFFF"/>
            </a:solidFill>
            <a:ln w="7938">
              <a:solidFill>
                <a:schemeClr val="tx1"/>
              </a:solidFill>
              <a:prstDash val="solid"/>
              <a:round/>
              <a:headEnd/>
              <a:tailEnd/>
            </a:ln>
          </p:spPr>
          <p:txBody>
            <a:bodyPr/>
            <a:lstStyle/>
            <a:p>
              <a:endParaRPr lang="en-GB"/>
            </a:p>
          </p:txBody>
        </p:sp>
        <p:sp>
          <p:nvSpPr>
            <p:cNvPr id="2236" name="Freeform 237"/>
            <p:cNvSpPr>
              <a:spLocks/>
            </p:cNvSpPr>
            <p:nvPr/>
          </p:nvSpPr>
          <p:spPr bwMode="auto">
            <a:xfrm>
              <a:off x="6942138" y="4502150"/>
              <a:ext cx="41275" cy="49213"/>
            </a:xfrm>
            <a:custGeom>
              <a:avLst/>
              <a:gdLst>
                <a:gd name="T0" fmla="*/ 0 w 26"/>
                <a:gd name="T1" fmla="*/ 0 h 28"/>
                <a:gd name="T2" fmla="*/ 19050 w 26"/>
                <a:gd name="T3" fmla="*/ 0 h 28"/>
                <a:gd name="T4" fmla="*/ 22225 w 26"/>
                <a:gd name="T5" fmla="*/ 17576 h 28"/>
                <a:gd name="T6" fmla="*/ 28575 w 26"/>
                <a:gd name="T7" fmla="*/ 28121 h 28"/>
                <a:gd name="T8" fmla="*/ 38100 w 26"/>
                <a:gd name="T9" fmla="*/ 31636 h 28"/>
                <a:gd name="T10" fmla="*/ 41275 w 26"/>
                <a:gd name="T11" fmla="*/ 45697 h 28"/>
                <a:gd name="T12" fmla="*/ 31750 w 26"/>
                <a:gd name="T13" fmla="*/ 49212 h 28"/>
                <a:gd name="T14" fmla="*/ 22225 w 26"/>
                <a:gd name="T15" fmla="*/ 42182 h 28"/>
                <a:gd name="T16" fmla="*/ 19050 w 26"/>
                <a:gd name="T17" fmla="*/ 28121 h 28"/>
                <a:gd name="T18" fmla="*/ 9525 w 26"/>
                <a:gd name="T19" fmla="*/ 17576 h 28"/>
                <a:gd name="T20" fmla="*/ 0 w 26"/>
                <a:gd name="T21" fmla="*/ 14061 h 28"/>
                <a:gd name="T22" fmla="*/ 0 w 26"/>
                <a:gd name="T23" fmla="*/ 0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6" h="28">
                  <a:moveTo>
                    <a:pt x="0" y="0"/>
                  </a:moveTo>
                  <a:lnTo>
                    <a:pt x="12" y="0"/>
                  </a:lnTo>
                  <a:lnTo>
                    <a:pt x="14" y="10"/>
                  </a:lnTo>
                  <a:lnTo>
                    <a:pt x="18" y="16"/>
                  </a:lnTo>
                  <a:lnTo>
                    <a:pt x="24" y="18"/>
                  </a:lnTo>
                  <a:lnTo>
                    <a:pt x="26" y="26"/>
                  </a:lnTo>
                  <a:lnTo>
                    <a:pt x="20" y="28"/>
                  </a:lnTo>
                  <a:lnTo>
                    <a:pt x="14" y="24"/>
                  </a:lnTo>
                  <a:lnTo>
                    <a:pt x="12" y="16"/>
                  </a:lnTo>
                  <a:lnTo>
                    <a:pt x="6" y="10"/>
                  </a:lnTo>
                  <a:lnTo>
                    <a:pt x="0" y="8"/>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37" name="Freeform 238"/>
            <p:cNvSpPr>
              <a:spLocks/>
            </p:cNvSpPr>
            <p:nvPr/>
          </p:nvSpPr>
          <p:spPr bwMode="auto">
            <a:xfrm>
              <a:off x="6948488" y="4629150"/>
              <a:ext cx="250825" cy="76200"/>
            </a:xfrm>
            <a:custGeom>
              <a:avLst/>
              <a:gdLst>
                <a:gd name="T0" fmla="*/ 12700 w 158"/>
                <a:gd name="T1" fmla="*/ 3464 h 44"/>
                <a:gd name="T2" fmla="*/ 44450 w 158"/>
                <a:gd name="T3" fmla="*/ 0 h 44"/>
                <a:gd name="T4" fmla="*/ 73025 w 158"/>
                <a:gd name="T5" fmla="*/ 17318 h 44"/>
                <a:gd name="T6" fmla="*/ 88900 w 158"/>
                <a:gd name="T7" fmla="*/ 24245 h 44"/>
                <a:gd name="T8" fmla="*/ 117475 w 158"/>
                <a:gd name="T9" fmla="*/ 24245 h 44"/>
                <a:gd name="T10" fmla="*/ 133350 w 158"/>
                <a:gd name="T11" fmla="*/ 17318 h 44"/>
                <a:gd name="T12" fmla="*/ 158750 w 158"/>
                <a:gd name="T13" fmla="*/ 17318 h 44"/>
                <a:gd name="T14" fmla="*/ 177800 w 158"/>
                <a:gd name="T15" fmla="*/ 31173 h 44"/>
                <a:gd name="T16" fmla="*/ 180975 w 158"/>
                <a:gd name="T17" fmla="*/ 41564 h 44"/>
                <a:gd name="T18" fmla="*/ 212725 w 158"/>
                <a:gd name="T19" fmla="*/ 45027 h 44"/>
                <a:gd name="T20" fmla="*/ 225425 w 158"/>
                <a:gd name="T21" fmla="*/ 45027 h 44"/>
                <a:gd name="T22" fmla="*/ 228600 w 158"/>
                <a:gd name="T23" fmla="*/ 55418 h 44"/>
                <a:gd name="T24" fmla="*/ 244475 w 158"/>
                <a:gd name="T25" fmla="*/ 62345 h 44"/>
                <a:gd name="T26" fmla="*/ 250825 w 158"/>
                <a:gd name="T27" fmla="*/ 72736 h 44"/>
                <a:gd name="T28" fmla="*/ 228600 w 158"/>
                <a:gd name="T29" fmla="*/ 76200 h 44"/>
                <a:gd name="T30" fmla="*/ 200025 w 158"/>
                <a:gd name="T31" fmla="*/ 69273 h 44"/>
                <a:gd name="T32" fmla="*/ 184150 w 158"/>
                <a:gd name="T33" fmla="*/ 65809 h 44"/>
                <a:gd name="T34" fmla="*/ 171450 w 158"/>
                <a:gd name="T35" fmla="*/ 65809 h 44"/>
                <a:gd name="T36" fmla="*/ 123825 w 158"/>
                <a:gd name="T37" fmla="*/ 62345 h 44"/>
                <a:gd name="T38" fmla="*/ 107950 w 158"/>
                <a:gd name="T39" fmla="*/ 48491 h 44"/>
                <a:gd name="T40" fmla="*/ 57150 w 158"/>
                <a:gd name="T41" fmla="*/ 48491 h 44"/>
                <a:gd name="T42" fmla="*/ 41275 w 158"/>
                <a:gd name="T43" fmla="*/ 41564 h 44"/>
                <a:gd name="T44" fmla="*/ 22225 w 158"/>
                <a:gd name="T45" fmla="*/ 34636 h 44"/>
                <a:gd name="T46" fmla="*/ 15875 w 158"/>
                <a:gd name="T47" fmla="*/ 27709 h 44"/>
                <a:gd name="T48" fmla="*/ 0 w 158"/>
                <a:gd name="T49" fmla="*/ 17318 h 44"/>
                <a:gd name="T50" fmla="*/ 12700 w 158"/>
                <a:gd name="T51" fmla="*/ 3464 h 4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58" h="44">
                  <a:moveTo>
                    <a:pt x="8" y="2"/>
                  </a:moveTo>
                  <a:lnTo>
                    <a:pt x="28" y="0"/>
                  </a:lnTo>
                  <a:lnTo>
                    <a:pt x="46" y="10"/>
                  </a:lnTo>
                  <a:lnTo>
                    <a:pt x="56" y="14"/>
                  </a:lnTo>
                  <a:lnTo>
                    <a:pt x="74" y="14"/>
                  </a:lnTo>
                  <a:lnTo>
                    <a:pt x="84" y="10"/>
                  </a:lnTo>
                  <a:lnTo>
                    <a:pt x="100" y="10"/>
                  </a:lnTo>
                  <a:lnTo>
                    <a:pt x="112" y="18"/>
                  </a:lnTo>
                  <a:lnTo>
                    <a:pt x="114" y="24"/>
                  </a:lnTo>
                  <a:lnTo>
                    <a:pt x="134" y="26"/>
                  </a:lnTo>
                  <a:lnTo>
                    <a:pt x="142" y="26"/>
                  </a:lnTo>
                  <a:lnTo>
                    <a:pt x="144" y="32"/>
                  </a:lnTo>
                  <a:lnTo>
                    <a:pt x="154" y="36"/>
                  </a:lnTo>
                  <a:lnTo>
                    <a:pt x="158" y="42"/>
                  </a:lnTo>
                  <a:lnTo>
                    <a:pt x="144" y="44"/>
                  </a:lnTo>
                  <a:lnTo>
                    <a:pt x="126" y="40"/>
                  </a:lnTo>
                  <a:lnTo>
                    <a:pt x="116" y="38"/>
                  </a:lnTo>
                  <a:lnTo>
                    <a:pt x="108" y="38"/>
                  </a:lnTo>
                  <a:lnTo>
                    <a:pt x="78" y="36"/>
                  </a:lnTo>
                  <a:lnTo>
                    <a:pt x="68" y="28"/>
                  </a:lnTo>
                  <a:lnTo>
                    <a:pt x="36" y="28"/>
                  </a:lnTo>
                  <a:lnTo>
                    <a:pt x="26" y="24"/>
                  </a:lnTo>
                  <a:lnTo>
                    <a:pt x="14" y="20"/>
                  </a:lnTo>
                  <a:lnTo>
                    <a:pt x="10" y="16"/>
                  </a:lnTo>
                  <a:lnTo>
                    <a:pt x="0" y="10"/>
                  </a:lnTo>
                  <a:lnTo>
                    <a:pt x="8" y="2"/>
                  </a:lnTo>
                  <a:close/>
                </a:path>
              </a:pathLst>
            </a:custGeom>
            <a:solidFill>
              <a:srgbClr val="FFFFFF"/>
            </a:solidFill>
            <a:ln w="7938">
              <a:solidFill>
                <a:schemeClr val="tx1"/>
              </a:solidFill>
              <a:prstDash val="solid"/>
              <a:round/>
              <a:headEnd/>
              <a:tailEnd/>
            </a:ln>
          </p:spPr>
          <p:txBody>
            <a:bodyPr/>
            <a:lstStyle/>
            <a:p>
              <a:endParaRPr lang="en-GB"/>
            </a:p>
          </p:txBody>
        </p:sp>
        <p:sp>
          <p:nvSpPr>
            <p:cNvPr id="2238" name="Freeform 239"/>
            <p:cNvSpPr>
              <a:spLocks/>
            </p:cNvSpPr>
            <p:nvPr/>
          </p:nvSpPr>
          <p:spPr bwMode="auto">
            <a:xfrm>
              <a:off x="7405688" y="4687888"/>
              <a:ext cx="88900" cy="63500"/>
            </a:xfrm>
            <a:custGeom>
              <a:avLst/>
              <a:gdLst>
                <a:gd name="T0" fmla="*/ 0 w 56"/>
                <a:gd name="T1" fmla="*/ 63500 h 36"/>
                <a:gd name="T2" fmla="*/ 28575 w 56"/>
                <a:gd name="T3" fmla="*/ 49389 h 36"/>
                <a:gd name="T4" fmla="*/ 47625 w 56"/>
                <a:gd name="T5" fmla="*/ 31750 h 36"/>
                <a:gd name="T6" fmla="*/ 85725 w 56"/>
                <a:gd name="T7" fmla="*/ 14111 h 36"/>
                <a:gd name="T8" fmla="*/ 88900 w 56"/>
                <a:gd name="T9" fmla="*/ 3528 h 36"/>
                <a:gd name="T10" fmla="*/ 60325 w 56"/>
                <a:gd name="T11" fmla="*/ 0 h 36"/>
                <a:gd name="T12" fmla="*/ 38100 w 56"/>
                <a:gd name="T13" fmla="*/ 14111 h 36"/>
                <a:gd name="T14" fmla="*/ 22225 w 56"/>
                <a:gd name="T15" fmla="*/ 28222 h 36"/>
                <a:gd name="T16" fmla="*/ 12700 w 56"/>
                <a:gd name="T17" fmla="*/ 31750 h 36"/>
                <a:gd name="T18" fmla="*/ 3175 w 56"/>
                <a:gd name="T19" fmla="*/ 38806 h 36"/>
                <a:gd name="T20" fmla="*/ 0 w 56"/>
                <a:gd name="T21" fmla="*/ 63500 h 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 h="36">
                  <a:moveTo>
                    <a:pt x="0" y="36"/>
                  </a:moveTo>
                  <a:lnTo>
                    <a:pt x="18" y="28"/>
                  </a:lnTo>
                  <a:lnTo>
                    <a:pt x="30" y="18"/>
                  </a:lnTo>
                  <a:lnTo>
                    <a:pt x="54" y="8"/>
                  </a:lnTo>
                  <a:lnTo>
                    <a:pt x="56" y="2"/>
                  </a:lnTo>
                  <a:lnTo>
                    <a:pt x="38" y="0"/>
                  </a:lnTo>
                  <a:lnTo>
                    <a:pt x="24" y="8"/>
                  </a:lnTo>
                  <a:lnTo>
                    <a:pt x="14" y="16"/>
                  </a:lnTo>
                  <a:lnTo>
                    <a:pt x="8" y="18"/>
                  </a:lnTo>
                  <a:lnTo>
                    <a:pt x="2" y="22"/>
                  </a:lnTo>
                  <a:lnTo>
                    <a:pt x="0" y="36"/>
                  </a:lnTo>
                  <a:close/>
                </a:path>
              </a:pathLst>
            </a:custGeom>
            <a:solidFill>
              <a:srgbClr val="FFFFFF"/>
            </a:solidFill>
            <a:ln w="7938">
              <a:solidFill>
                <a:schemeClr val="tx1"/>
              </a:solidFill>
              <a:prstDash val="solid"/>
              <a:round/>
              <a:headEnd/>
              <a:tailEnd/>
            </a:ln>
          </p:spPr>
          <p:txBody>
            <a:bodyPr/>
            <a:lstStyle/>
            <a:p>
              <a:endParaRPr lang="en-GB"/>
            </a:p>
          </p:txBody>
        </p:sp>
        <p:sp>
          <p:nvSpPr>
            <p:cNvPr id="2239" name="Freeform 240"/>
            <p:cNvSpPr>
              <a:spLocks/>
            </p:cNvSpPr>
            <p:nvPr/>
          </p:nvSpPr>
          <p:spPr bwMode="auto">
            <a:xfrm>
              <a:off x="7288213" y="4719638"/>
              <a:ext cx="47625" cy="28575"/>
            </a:xfrm>
            <a:custGeom>
              <a:avLst/>
              <a:gdLst>
                <a:gd name="T0" fmla="*/ 3175 w 30"/>
                <a:gd name="T1" fmla="*/ 0 h 16"/>
                <a:gd name="T2" fmla="*/ 22225 w 30"/>
                <a:gd name="T3" fmla="*/ 0 h 16"/>
                <a:gd name="T4" fmla="*/ 38100 w 30"/>
                <a:gd name="T5" fmla="*/ 10716 h 16"/>
                <a:gd name="T6" fmla="*/ 47625 w 30"/>
                <a:gd name="T7" fmla="*/ 21431 h 16"/>
                <a:gd name="T8" fmla="*/ 41275 w 30"/>
                <a:gd name="T9" fmla="*/ 28575 h 16"/>
                <a:gd name="T10" fmla="*/ 22225 w 30"/>
                <a:gd name="T11" fmla="*/ 25003 h 16"/>
                <a:gd name="T12" fmla="*/ 6350 w 30"/>
                <a:gd name="T13" fmla="*/ 14288 h 16"/>
                <a:gd name="T14" fmla="*/ 0 w 30"/>
                <a:gd name="T15" fmla="*/ 7144 h 16"/>
                <a:gd name="T16" fmla="*/ 3175 w 30"/>
                <a:gd name="T17" fmla="*/ 0 h 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 h="16">
                  <a:moveTo>
                    <a:pt x="2" y="0"/>
                  </a:moveTo>
                  <a:lnTo>
                    <a:pt x="14" y="0"/>
                  </a:lnTo>
                  <a:lnTo>
                    <a:pt x="24" y="6"/>
                  </a:lnTo>
                  <a:lnTo>
                    <a:pt x="30" y="12"/>
                  </a:lnTo>
                  <a:lnTo>
                    <a:pt x="26" y="16"/>
                  </a:lnTo>
                  <a:lnTo>
                    <a:pt x="14" y="14"/>
                  </a:lnTo>
                  <a:lnTo>
                    <a:pt x="4" y="8"/>
                  </a:lnTo>
                  <a:lnTo>
                    <a:pt x="0" y="4"/>
                  </a:lnTo>
                  <a:lnTo>
                    <a:pt x="2" y="0"/>
                  </a:lnTo>
                  <a:close/>
                </a:path>
              </a:pathLst>
            </a:custGeom>
            <a:solidFill>
              <a:srgbClr val="FFFFFF"/>
            </a:solidFill>
            <a:ln w="7938">
              <a:solidFill>
                <a:schemeClr val="tx1"/>
              </a:solidFill>
              <a:prstDash val="solid"/>
              <a:round/>
              <a:headEnd/>
              <a:tailEnd/>
            </a:ln>
          </p:spPr>
          <p:txBody>
            <a:bodyPr/>
            <a:lstStyle/>
            <a:p>
              <a:endParaRPr lang="en-GB"/>
            </a:p>
          </p:txBody>
        </p:sp>
        <p:sp>
          <p:nvSpPr>
            <p:cNvPr id="2240" name="Freeform 241"/>
            <p:cNvSpPr>
              <a:spLocks/>
            </p:cNvSpPr>
            <p:nvPr/>
          </p:nvSpPr>
          <p:spPr bwMode="auto">
            <a:xfrm>
              <a:off x="7310438" y="4687888"/>
              <a:ext cx="60325" cy="17462"/>
            </a:xfrm>
            <a:custGeom>
              <a:avLst/>
              <a:gdLst>
                <a:gd name="T0" fmla="*/ 0 w 38"/>
                <a:gd name="T1" fmla="*/ 17462 h 10"/>
                <a:gd name="T2" fmla="*/ 28575 w 38"/>
                <a:gd name="T3" fmla="*/ 17462 h 10"/>
                <a:gd name="T4" fmla="*/ 60325 w 38"/>
                <a:gd name="T5" fmla="*/ 17462 h 10"/>
                <a:gd name="T6" fmla="*/ 60325 w 38"/>
                <a:gd name="T7" fmla="*/ 6985 h 10"/>
                <a:gd name="T8" fmla="*/ 38100 w 38"/>
                <a:gd name="T9" fmla="*/ 6985 h 10"/>
                <a:gd name="T10" fmla="*/ 28575 w 38"/>
                <a:gd name="T11" fmla="*/ 3492 h 10"/>
                <a:gd name="T12" fmla="*/ 12700 w 38"/>
                <a:gd name="T13" fmla="*/ 0 h 10"/>
                <a:gd name="T14" fmla="*/ 6350 w 38"/>
                <a:gd name="T15" fmla="*/ 3492 h 10"/>
                <a:gd name="T16" fmla="*/ 0 w 38"/>
                <a:gd name="T17" fmla="*/ 17462 h 1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8" h="10">
                  <a:moveTo>
                    <a:pt x="0" y="10"/>
                  </a:moveTo>
                  <a:lnTo>
                    <a:pt x="18" y="10"/>
                  </a:lnTo>
                  <a:lnTo>
                    <a:pt x="38" y="10"/>
                  </a:lnTo>
                  <a:lnTo>
                    <a:pt x="38" y="4"/>
                  </a:lnTo>
                  <a:lnTo>
                    <a:pt x="24" y="4"/>
                  </a:lnTo>
                  <a:lnTo>
                    <a:pt x="18" y="2"/>
                  </a:lnTo>
                  <a:lnTo>
                    <a:pt x="8" y="0"/>
                  </a:lnTo>
                  <a:lnTo>
                    <a:pt x="4" y="2"/>
                  </a:lnTo>
                  <a:lnTo>
                    <a:pt x="0" y="10"/>
                  </a:lnTo>
                  <a:close/>
                </a:path>
              </a:pathLst>
            </a:custGeom>
            <a:solidFill>
              <a:srgbClr val="FFFFFF"/>
            </a:solidFill>
            <a:ln w="7938">
              <a:solidFill>
                <a:schemeClr val="tx1"/>
              </a:solidFill>
              <a:prstDash val="solid"/>
              <a:round/>
              <a:headEnd/>
              <a:tailEnd/>
            </a:ln>
          </p:spPr>
          <p:txBody>
            <a:bodyPr/>
            <a:lstStyle/>
            <a:p>
              <a:endParaRPr lang="en-GB"/>
            </a:p>
          </p:txBody>
        </p:sp>
        <p:sp>
          <p:nvSpPr>
            <p:cNvPr id="2241" name="Freeform 242"/>
            <p:cNvSpPr>
              <a:spLocks/>
            </p:cNvSpPr>
            <p:nvPr/>
          </p:nvSpPr>
          <p:spPr bwMode="auto">
            <a:xfrm>
              <a:off x="7262813" y="4687888"/>
              <a:ext cx="31750" cy="17462"/>
            </a:xfrm>
            <a:custGeom>
              <a:avLst/>
              <a:gdLst>
                <a:gd name="T0" fmla="*/ 0 w 20"/>
                <a:gd name="T1" fmla="*/ 3492 h 10"/>
                <a:gd name="T2" fmla="*/ 0 w 20"/>
                <a:gd name="T3" fmla="*/ 17462 h 10"/>
                <a:gd name="T4" fmla="*/ 31750 w 20"/>
                <a:gd name="T5" fmla="*/ 17462 h 10"/>
                <a:gd name="T6" fmla="*/ 28575 w 20"/>
                <a:gd name="T7" fmla="*/ 3492 h 10"/>
                <a:gd name="T8" fmla="*/ 12700 w 20"/>
                <a:gd name="T9" fmla="*/ 0 h 10"/>
                <a:gd name="T10" fmla="*/ 0 w 20"/>
                <a:gd name="T11" fmla="*/ 3492 h 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 h="10">
                  <a:moveTo>
                    <a:pt x="0" y="2"/>
                  </a:moveTo>
                  <a:lnTo>
                    <a:pt x="0" y="10"/>
                  </a:lnTo>
                  <a:lnTo>
                    <a:pt x="20" y="10"/>
                  </a:lnTo>
                  <a:lnTo>
                    <a:pt x="18" y="2"/>
                  </a:lnTo>
                  <a:lnTo>
                    <a:pt x="8" y="0"/>
                  </a:lnTo>
                  <a:lnTo>
                    <a:pt x="0" y="2"/>
                  </a:lnTo>
                  <a:close/>
                </a:path>
              </a:pathLst>
            </a:custGeom>
            <a:solidFill>
              <a:srgbClr val="FFFFFF"/>
            </a:solidFill>
            <a:ln w="7938">
              <a:solidFill>
                <a:schemeClr val="tx1"/>
              </a:solidFill>
              <a:prstDash val="solid"/>
              <a:round/>
              <a:headEnd/>
              <a:tailEnd/>
            </a:ln>
          </p:spPr>
          <p:txBody>
            <a:bodyPr/>
            <a:lstStyle/>
            <a:p>
              <a:endParaRPr lang="en-GB"/>
            </a:p>
          </p:txBody>
        </p:sp>
        <p:sp>
          <p:nvSpPr>
            <p:cNvPr id="2242" name="Freeform 243"/>
            <p:cNvSpPr>
              <a:spLocks/>
            </p:cNvSpPr>
            <p:nvPr/>
          </p:nvSpPr>
          <p:spPr bwMode="auto">
            <a:xfrm>
              <a:off x="7212013" y="4687888"/>
              <a:ext cx="41275" cy="31750"/>
            </a:xfrm>
            <a:custGeom>
              <a:avLst/>
              <a:gdLst>
                <a:gd name="T0" fmla="*/ 3175 w 26"/>
                <a:gd name="T1" fmla="*/ 0 h 18"/>
                <a:gd name="T2" fmla="*/ 22225 w 26"/>
                <a:gd name="T3" fmla="*/ 3528 h 18"/>
                <a:gd name="T4" fmla="*/ 41275 w 26"/>
                <a:gd name="T5" fmla="*/ 7056 h 18"/>
                <a:gd name="T6" fmla="*/ 41275 w 26"/>
                <a:gd name="T7" fmla="*/ 17639 h 18"/>
                <a:gd name="T8" fmla="*/ 38100 w 26"/>
                <a:gd name="T9" fmla="*/ 31750 h 18"/>
                <a:gd name="T10" fmla="*/ 19050 w 26"/>
                <a:gd name="T11" fmla="*/ 24694 h 18"/>
                <a:gd name="T12" fmla="*/ 0 w 26"/>
                <a:gd name="T13" fmla="*/ 17639 h 18"/>
                <a:gd name="T14" fmla="*/ 3175 w 26"/>
                <a:gd name="T15" fmla="*/ 0 h 1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6" h="18">
                  <a:moveTo>
                    <a:pt x="2" y="0"/>
                  </a:moveTo>
                  <a:lnTo>
                    <a:pt x="14" y="2"/>
                  </a:lnTo>
                  <a:lnTo>
                    <a:pt x="26" y="4"/>
                  </a:lnTo>
                  <a:lnTo>
                    <a:pt x="26" y="10"/>
                  </a:lnTo>
                  <a:lnTo>
                    <a:pt x="24" y="18"/>
                  </a:lnTo>
                  <a:lnTo>
                    <a:pt x="12" y="14"/>
                  </a:lnTo>
                  <a:lnTo>
                    <a:pt x="0" y="10"/>
                  </a:lnTo>
                  <a:lnTo>
                    <a:pt x="2" y="0"/>
                  </a:lnTo>
                  <a:close/>
                </a:path>
              </a:pathLst>
            </a:custGeom>
            <a:solidFill>
              <a:srgbClr val="FFFFFF"/>
            </a:solidFill>
            <a:ln w="7938">
              <a:solidFill>
                <a:schemeClr val="tx1"/>
              </a:solidFill>
              <a:prstDash val="solid"/>
              <a:round/>
              <a:headEnd/>
              <a:tailEnd/>
            </a:ln>
          </p:spPr>
          <p:txBody>
            <a:bodyPr/>
            <a:lstStyle/>
            <a:p>
              <a:endParaRPr lang="en-GB"/>
            </a:p>
          </p:txBody>
        </p:sp>
        <p:sp>
          <p:nvSpPr>
            <p:cNvPr id="2243" name="Freeform 244"/>
            <p:cNvSpPr>
              <a:spLocks/>
            </p:cNvSpPr>
            <p:nvPr/>
          </p:nvSpPr>
          <p:spPr bwMode="auto">
            <a:xfrm>
              <a:off x="7285038" y="4411663"/>
              <a:ext cx="155575" cy="206375"/>
            </a:xfrm>
            <a:custGeom>
              <a:avLst/>
              <a:gdLst>
                <a:gd name="T0" fmla="*/ 19050 w 98"/>
                <a:gd name="T1" fmla="*/ 62962 h 118"/>
                <a:gd name="T2" fmla="*/ 19050 w 98"/>
                <a:gd name="T3" fmla="*/ 45472 h 118"/>
                <a:gd name="T4" fmla="*/ 31750 w 98"/>
                <a:gd name="T5" fmla="*/ 24485 h 118"/>
                <a:gd name="T6" fmla="*/ 50800 w 98"/>
                <a:gd name="T7" fmla="*/ 13992 h 118"/>
                <a:gd name="T8" fmla="*/ 76200 w 98"/>
                <a:gd name="T9" fmla="*/ 17489 h 118"/>
                <a:gd name="T10" fmla="*/ 92075 w 98"/>
                <a:gd name="T11" fmla="*/ 24485 h 118"/>
                <a:gd name="T12" fmla="*/ 117475 w 98"/>
                <a:gd name="T13" fmla="*/ 24485 h 118"/>
                <a:gd name="T14" fmla="*/ 133350 w 98"/>
                <a:gd name="T15" fmla="*/ 20987 h 118"/>
                <a:gd name="T16" fmla="*/ 142875 w 98"/>
                <a:gd name="T17" fmla="*/ 13992 h 118"/>
                <a:gd name="T18" fmla="*/ 155575 w 98"/>
                <a:gd name="T19" fmla="*/ 0 h 118"/>
                <a:gd name="T20" fmla="*/ 155575 w 98"/>
                <a:gd name="T21" fmla="*/ 13992 h 118"/>
                <a:gd name="T22" fmla="*/ 139700 w 98"/>
                <a:gd name="T23" fmla="*/ 34979 h 118"/>
                <a:gd name="T24" fmla="*/ 127000 w 98"/>
                <a:gd name="T25" fmla="*/ 45472 h 118"/>
                <a:gd name="T26" fmla="*/ 88900 w 98"/>
                <a:gd name="T27" fmla="*/ 38477 h 118"/>
                <a:gd name="T28" fmla="*/ 66675 w 98"/>
                <a:gd name="T29" fmla="*/ 34979 h 118"/>
                <a:gd name="T30" fmla="*/ 47625 w 98"/>
                <a:gd name="T31" fmla="*/ 34979 h 118"/>
                <a:gd name="T32" fmla="*/ 38100 w 98"/>
                <a:gd name="T33" fmla="*/ 34979 h 118"/>
                <a:gd name="T34" fmla="*/ 28575 w 98"/>
                <a:gd name="T35" fmla="*/ 45472 h 118"/>
                <a:gd name="T36" fmla="*/ 28575 w 98"/>
                <a:gd name="T37" fmla="*/ 62962 h 118"/>
                <a:gd name="T38" fmla="*/ 34925 w 98"/>
                <a:gd name="T39" fmla="*/ 73456 h 118"/>
                <a:gd name="T40" fmla="*/ 41275 w 98"/>
                <a:gd name="T41" fmla="*/ 80451 h 118"/>
                <a:gd name="T42" fmla="*/ 44450 w 98"/>
                <a:gd name="T43" fmla="*/ 87447 h 118"/>
                <a:gd name="T44" fmla="*/ 50800 w 98"/>
                <a:gd name="T45" fmla="*/ 90945 h 118"/>
                <a:gd name="T46" fmla="*/ 60325 w 98"/>
                <a:gd name="T47" fmla="*/ 76953 h 118"/>
                <a:gd name="T48" fmla="*/ 66675 w 98"/>
                <a:gd name="T49" fmla="*/ 73456 h 118"/>
                <a:gd name="T50" fmla="*/ 82550 w 98"/>
                <a:gd name="T51" fmla="*/ 76953 h 118"/>
                <a:gd name="T52" fmla="*/ 95250 w 98"/>
                <a:gd name="T53" fmla="*/ 69958 h 118"/>
                <a:gd name="T54" fmla="*/ 111125 w 98"/>
                <a:gd name="T55" fmla="*/ 69958 h 118"/>
                <a:gd name="T56" fmla="*/ 107950 w 98"/>
                <a:gd name="T57" fmla="*/ 80451 h 118"/>
                <a:gd name="T58" fmla="*/ 88900 w 98"/>
                <a:gd name="T59" fmla="*/ 83949 h 118"/>
                <a:gd name="T60" fmla="*/ 79375 w 98"/>
                <a:gd name="T61" fmla="*/ 94443 h 118"/>
                <a:gd name="T62" fmla="*/ 69850 w 98"/>
                <a:gd name="T63" fmla="*/ 104936 h 118"/>
                <a:gd name="T64" fmla="*/ 69850 w 98"/>
                <a:gd name="T65" fmla="*/ 108434 h 118"/>
                <a:gd name="T66" fmla="*/ 76200 w 98"/>
                <a:gd name="T67" fmla="*/ 118928 h 118"/>
                <a:gd name="T68" fmla="*/ 85725 w 98"/>
                <a:gd name="T69" fmla="*/ 139915 h 118"/>
                <a:gd name="T70" fmla="*/ 85725 w 98"/>
                <a:gd name="T71" fmla="*/ 146911 h 118"/>
                <a:gd name="T72" fmla="*/ 88900 w 98"/>
                <a:gd name="T73" fmla="*/ 160903 h 118"/>
                <a:gd name="T74" fmla="*/ 98425 w 98"/>
                <a:gd name="T75" fmla="*/ 167898 h 118"/>
                <a:gd name="T76" fmla="*/ 85725 w 98"/>
                <a:gd name="T77" fmla="*/ 174894 h 118"/>
                <a:gd name="T78" fmla="*/ 73025 w 98"/>
                <a:gd name="T79" fmla="*/ 171396 h 118"/>
                <a:gd name="T80" fmla="*/ 69850 w 98"/>
                <a:gd name="T81" fmla="*/ 181890 h 118"/>
                <a:gd name="T82" fmla="*/ 60325 w 98"/>
                <a:gd name="T83" fmla="*/ 164400 h 118"/>
                <a:gd name="T84" fmla="*/ 53975 w 98"/>
                <a:gd name="T85" fmla="*/ 146911 h 118"/>
                <a:gd name="T86" fmla="*/ 50800 w 98"/>
                <a:gd name="T87" fmla="*/ 122426 h 118"/>
                <a:gd name="T88" fmla="*/ 38100 w 98"/>
                <a:gd name="T89" fmla="*/ 122426 h 118"/>
                <a:gd name="T90" fmla="*/ 34925 w 98"/>
                <a:gd name="T91" fmla="*/ 132919 h 118"/>
                <a:gd name="T92" fmla="*/ 38100 w 98"/>
                <a:gd name="T93" fmla="*/ 160903 h 118"/>
                <a:gd name="T94" fmla="*/ 38100 w 98"/>
                <a:gd name="T95" fmla="*/ 171396 h 118"/>
                <a:gd name="T96" fmla="*/ 38100 w 98"/>
                <a:gd name="T97" fmla="*/ 195881 h 118"/>
                <a:gd name="T98" fmla="*/ 34925 w 98"/>
                <a:gd name="T99" fmla="*/ 206375 h 118"/>
                <a:gd name="T100" fmla="*/ 15875 w 98"/>
                <a:gd name="T101" fmla="*/ 202877 h 118"/>
                <a:gd name="T102" fmla="*/ 15875 w 98"/>
                <a:gd name="T103" fmla="*/ 178392 h 118"/>
                <a:gd name="T104" fmla="*/ 19050 w 98"/>
                <a:gd name="T105" fmla="*/ 157405 h 118"/>
                <a:gd name="T106" fmla="*/ 15875 w 98"/>
                <a:gd name="T107" fmla="*/ 146911 h 118"/>
                <a:gd name="T108" fmla="*/ 0 w 98"/>
                <a:gd name="T109" fmla="*/ 139915 h 118"/>
                <a:gd name="T110" fmla="*/ 0 w 98"/>
                <a:gd name="T111" fmla="*/ 118928 h 118"/>
                <a:gd name="T112" fmla="*/ 6350 w 98"/>
                <a:gd name="T113" fmla="*/ 101439 h 118"/>
                <a:gd name="T114" fmla="*/ 12700 w 98"/>
                <a:gd name="T115" fmla="*/ 73456 h 118"/>
                <a:gd name="T116" fmla="*/ 19050 w 98"/>
                <a:gd name="T117" fmla="*/ 62962 h 118"/>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98" h="118">
                  <a:moveTo>
                    <a:pt x="12" y="36"/>
                  </a:moveTo>
                  <a:lnTo>
                    <a:pt x="12" y="26"/>
                  </a:lnTo>
                  <a:lnTo>
                    <a:pt x="20" y="14"/>
                  </a:lnTo>
                  <a:lnTo>
                    <a:pt x="32" y="8"/>
                  </a:lnTo>
                  <a:lnTo>
                    <a:pt x="48" y="10"/>
                  </a:lnTo>
                  <a:lnTo>
                    <a:pt x="58" y="14"/>
                  </a:lnTo>
                  <a:lnTo>
                    <a:pt x="74" y="14"/>
                  </a:lnTo>
                  <a:lnTo>
                    <a:pt x="84" y="12"/>
                  </a:lnTo>
                  <a:lnTo>
                    <a:pt x="90" y="8"/>
                  </a:lnTo>
                  <a:lnTo>
                    <a:pt x="98" y="0"/>
                  </a:lnTo>
                  <a:lnTo>
                    <a:pt x="98" y="8"/>
                  </a:lnTo>
                  <a:lnTo>
                    <a:pt x="88" y="20"/>
                  </a:lnTo>
                  <a:lnTo>
                    <a:pt x="80" y="26"/>
                  </a:lnTo>
                  <a:lnTo>
                    <a:pt x="56" y="22"/>
                  </a:lnTo>
                  <a:lnTo>
                    <a:pt x="42" y="20"/>
                  </a:lnTo>
                  <a:lnTo>
                    <a:pt x="30" y="20"/>
                  </a:lnTo>
                  <a:lnTo>
                    <a:pt x="24" y="20"/>
                  </a:lnTo>
                  <a:lnTo>
                    <a:pt x="18" y="26"/>
                  </a:lnTo>
                  <a:lnTo>
                    <a:pt x="18" y="36"/>
                  </a:lnTo>
                  <a:lnTo>
                    <a:pt x="22" y="42"/>
                  </a:lnTo>
                  <a:lnTo>
                    <a:pt x="26" y="46"/>
                  </a:lnTo>
                  <a:lnTo>
                    <a:pt x="28" y="50"/>
                  </a:lnTo>
                  <a:lnTo>
                    <a:pt x="32" y="52"/>
                  </a:lnTo>
                  <a:lnTo>
                    <a:pt x="38" y="44"/>
                  </a:lnTo>
                  <a:lnTo>
                    <a:pt x="42" y="42"/>
                  </a:lnTo>
                  <a:lnTo>
                    <a:pt x="52" y="44"/>
                  </a:lnTo>
                  <a:lnTo>
                    <a:pt x="60" y="40"/>
                  </a:lnTo>
                  <a:lnTo>
                    <a:pt x="70" y="40"/>
                  </a:lnTo>
                  <a:lnTo>
                    <a:pt x="68" y="46"/>
                  </a:lnTo>
                  <a:lnTo>
                    <a:pt x="56" y="48"/>
                  </a:lnTo>
                  <a:lnTo>
                    <a:pt x="50" y="54"/>
                  </a:lnTo>
                  <a:lnTo>
                    <a:pt x="44" y="60"/>
                  </a:lnTo>
                  <a:lnTo>
                    <a:pt x="44" y="62"/>
                  </a:lnTo>
                  <a:lnTo>
                    <a:pt x="48" y="68"/>
                  </a:lnTo>
                  <a:lnTo>
                    <a:pt x="54" y="80"/>
                  </a:lnTo>
                  <a:lnTo>
                    <a:pt x="54" y="84"/>
                  </a:lnTo>
                  <a:lnTo>
                    <a:pt x="56" y="92"/>
                  </a:lnTo>
                  <a:lnTo>
                    <a:pt x="62" y="96"/>
                  </a:lnTo>
                  <a:lnTo>
                    <a:pt x="54" y="100"/>
                  </a:lnTo>
                  <a:lnTo>
                    <a:pt x="46" y="98"/>
                  </a:lnTo>
                  <a:lnTo>
                    <a:pt x="44" y="104"/>
                  </a:lnTo>
                  <a:lnTo>
                    <a:pt x="38" y="94"/>
                  </a:lnTo>
                  <a:lnTo>
                    <a:pt x="34" y="84"/>
                  </a:lnTo>
                  <a:lnTo>
                    <a:pt x="32" y="70"/>
                  </a:lnTo>
                  <a:lnTo>
                    <a:pt x="24" y="70"/>
                  </a:lnTo>
                  <a:lnTo>
                    <a:pt x="22" y="76"/>
                  </a:lnTo>
                  <a:lnTo>
                    <a:pt x="24" y="92"/>
                  </a:lnTo>
                  <a:lnTo>
                    <a:pt x="24" y="98"/>
                  </a:lnTo>
                  <a:lnTo>
                    <a:pt x="24" y="112"/>
                  </a:lnTo>
                  <a:lnTo>
                    <a:pt x="22" y="118"/>
                  </a:lnTo>
                  <a:lnTo>
                    <a:pt x="10" y="116"/>
                  </a:lnTo>
                  <a:lnTo>
                    <a:pt x="10" y="102"/>
                  </a:lnTo>
                  <a:lnTo>
                    <a:pt x="12" y="90"/>
                  </a:lnTo>
                  <a:lnTo>
                    <a:pt x="10" y="84"/>
                  </a:lnTo>
                  <a:lnTo>
                    <a:pt x="0" y="80"/>
                  </a:lnTo>
                  <a:lnTo>
                    <a:pt x="0" y="68"/>
                  </a:lnTo>
                  <a:lnTo>
                    <a:pt x="4" y="58"/>
                  </a:lnTo>
                  <a:lnTo>
                    <a:pt x="8" y="42"/>
                  </a:lnTo>
                  <a:lnTo>
                    <a:pt x="12" y="36"/>
                  </a:lnTo>
                  <a:close/>
                </a:path>
              </a:pathLst>
            </a:custGeom>
            <a:solidFill>
              <a:srgbClr val="FFFFFF"/>
            </a:solidFill>
            <a:ln w="7938">
              <a:solidFill>
                <a:schemeClr val="tx1"/>
              </a:solidFill>
              <a:prstDash val="solid"/>
              <a:round/>
              <a:headEnd/>
              <a:tailEnd/>
            </a:ln>
          </p:spPr>
          <p:txBody>
            <a:bodyPr/>
            <a:lstStyle/>
            <a:p>
              <a:endParaRPr lang="en-GB"/>
            </a:p>
          </p:txBody>
        </p:sp>
        <p:sp>
          <p:nvSpPr>
            <p:cNvPr id="2244" name="Freeform 245"/>
            <p:cNvSpPr>
              <a:spLocks/>
            </p:cNvSpPr>
            <p:nvPr/>
          </p:nvSpPr>
          <p:spPr bwMode="auto">
            <a:xfrm>
              <a:off x="7583488" y="4475163"/>
              <a:ext cx="257175" cy="238125"/>
            </a:xfrm>
            <a:custGeom>
              <a:avLst/>
              <a:gdLst>
                <a:gd name="T0" fmla="*/ 3175 w 162"/>
                <a:gd name="T1" fmla="*/ 14007 h 136"/>
                <a:gd name="T2" fmla="*/ 31750 w 162"/>
                <a:gd name="T3" fmla="*/ 3502 h 136"/>
                <a:gd name="T4" fmla="*/ 47625 w 162"/>
                <a:gd name="T5" fmla="*/ 0 h 136"/>
                <a:gd name="T6" fmla="*/ 76200 w 162"/>
                <a:gd name="T7" fmla="*/ 3502 h 136"/>
                <a:gd name="T8" fmla="*/ 88900 w 162"/>
                <a:gd name="T9" fmla="*/ 17509 h 136"/>
                <a:gd name="T10" fmla="*/ 85725 w 162"/>
                <a:gd name="T11" fmla="*/ 38520 h 136"/>
                <a:gd name="T12" fmla="*/ 85725 w 162"/>
                <a:gd name="T13" fmla="*/ 52528 h 136"/>
                <a:gd name="T14" fmla="*/ 95250 w 162"/>
                <a:gd name="T15" fmla="*/ 59531 h 136"/>
                <a:gd name="T16" fmla="*/ 98425 w 162"/>
                <a:gd name="T17" fmla="*/ 73539 h 136"/>
                <a:gd name="T18" fmla="*/ 111125 w 162"/>
                <a:gd name="T19" fmla="*/ 77040 h 136"/>
                <a:gd name="T20" fmla="*/ 127000 w 162"/>
                <a:gd name="T21" fmla="*/ 73539 h 136"/>
                <a:gd name="T22" fmla="*/ 136525 w 162"/>
                <a:gd name="T23" fmla="*/ 56029 h 136"/>
                <a:gd name="T24" fmla="*/ 149225 w 162"/>
                <a:gd name="T25" fmla="*/ 45524 h 136"/>
                <a:gd name="T26" fmla="*/ 165100 w 162"/>
                <a:gd name="T27" fmla="*/ 38520 h 136"/>
                <a:gd name="T28" fmla="*/ 174625 w 162"/>
                <a:gd name="T29" fmla="*/ 28015 h 136"/>
                <a:gd name="T30" fmla="*/ 203200 w 162"/>
                <a:gd name="T31" fmla="*/ 38520 h 136"/>
                <a:gd name="T32" fmla="*/ 225425 w 162"/>
                <a:gd name="T33" fmla="*/ 45524 h 136"/>
                <a:gd name="T34" fmla="*/ 250825 w 162"/>
                <a:gd name="T35" fmla="*/ 56029 h 136"/>
                <a:gd name="T36" fmla="*/ 257175 w 162"/>
                <a:gd name="T37" fmla="*/ 59531 h 136"/>
                <a:gd name="T38" fmla="*/ 257175 w 162"/>
                <a:gd name="T39" fmla="*/ 238125 h 136"/>
                <a:gd name="T40" fmla="*/ 234950 w 162"/>
                <a:gd name="T41" fmla="*/ 217114 h 136"/>
                <a:gd name="T42" fmla="*/ 219075 w 162"/>
                <a:gd name="T43" fmla="*/ 210110 h 136"/>
                <a:gd name="T44" fmla="*/ 206375 w 162"/>
                <a:gd name="T45" fmla="*/ 210110 h 136"/>
                <a:gd name="T46" fmla="*/ 196850 w 162"/>
                <a:gd name="T47" fmla="*/ 217114 h 136"/>
                <a:gd name="T48" fmla="*/ 174625 w 162"/>
                <a:gd name="T49" fmla="*/ 220616 h 136"/>
                <a:gd name="T50" fmla="*/ 171450 w 162"/>
                <a:gd name="T51" fmla="*/ 206608 h 136"/>
                <a:gd name="T52" fmla="*/ 174625 w 162"/>
                <a:gd name="T53" fmla="*/ 199605 h 136"/>
                <a:gd name="T54" fmla="*/ 184150 w 162"/>
                <a:gd name="T55" fmla="*/ 196103 h 136"/>
                <a:gd name="T56" fmla="*/ 196850 w 162"/>
                <a:gd name="T57" fmla="*/ 192601 h 136"/>
                <a:gd name="T58" fmla="*/ 200025 w 162"/>
                <a:gd name="T59" fmla="*/ 171590 h 136"/>
                <a:gd name="T60" fmla="*/ 193675 w 162"/>
                <a:gd name="T61" fmla="*/ 157583 h 136"/>
                <a:gd name="T62" fmla="*/ 177800 w 162"/>
                <a:gd name="T63" fmla="*/ 140074 h 136"/>
                <a:gd name="T64" fmla="*/ 142875 w 162"/>
                <a:gd name="T65" fmla="*/ 119063 h 136"/>
                <a:gd name="T66" fmla="*/ 104775 w 162"/>
                <a:gd name="T67" fmla="*/ 108557 h 136"/>
                <a:gd name="T68" fmla="*/ 95250 w 162"/>
                <a:gd name="T69" fmla="*/ 98051 h 136"/>
                <a:gd name="T70" fmla="*/ 85725 w 162"/>
                <a:gd name="T71" fmla="*/ 94550 h 136"/>
                <a:gd name="T72" fmla="*/ 76200 w 162"/>
                <a:gd name="T73" fmla="*/ 70037 h 136"/>
                <a:gd name="T74" fmla="*/ 66675 w 162"/>
                <a:gd name="T75" fmla="*/ 73539 h 136"/>
                <a:gd name="T76" fmla="*/ 66675 w 162"/>
                <a:gd name="T77" fmla="*/ 84044 h 136"/>
                <a:gd name="T78" fmla="*/ 66675 w 162"/>
                <a:gd name="T79" fmla="*/ 101553 h 136"/>
                <a:gd name="T80" fmla="*/ 50800 w 162"/>
                <a:gd name="T81" fmla="*/ 98051 h 136"/>
                <a:gd name="T82" fmla="*/ 50800 w 162"/>
                <a:gd name="T83" fmla="*/ 80542 h 136"/>
                <a:gd name="T84" fmla="*/ 47625 w 162"/>
                <a:gd name="T85" fmla="*/ 70037 h 136"/>
                <a:gd name="T86" fmla="*/ 31750 w 162"/>
                <a:gd name="T87" fmla="*/ 66535 h 136"/>
                <a:gd name="T88" fmla="*/ 47625 w 162"/>
                <a:gd name="T89" fmla="*/ 56029 h 136"/>
                <a:gd name="T90" fmla="*/ 66675 w 162"/>
                <a:gd name="T91" fmla="*/ 59531 h 136"/>
                <a:gd name="T92" fmla="*/ 79375 w 162"/>
                <a:gd name="T93" fmla="*/ 56029 h 136"/>
                <a:gd name="T94" fmla="*/ 73025 w 162"/>
                <a:gd name="T95" fmla="*/ 42022 h 136"/>
                <a:gd name="T96" fmla="*/ 47625 w 162"/>
                <a:gd name="T97" fmla="*/ 42022 h 136"/>
                <a:gd name="T98" fmla="*/ 31750 w 162"/>
                <a:gd name="T99" fmla="*/ 45524 h 136"/>
                <a:gd name="T100" fmla="*/ 25400 w 162"/>
                <a:gd name="T101" fmla="*/ 28015 h 136"/>
                <a:gd name="T102" fmla="*/ 9525 w 162"/>
                <a:gd name="T103" fmla="*/ 28015 h 136"/>
                <a:gd name="T104" fmla="*/ 0 w 162"/>
                <a:gd name="T105" fmla="*/ 24513 h 136"/>
                <a:gd name="T106" fmla="*/ 3175 w 162"/>
                <a:gd name="T107" fmla="*/ 14007 h 1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162" h="136">
                  <a:moveTo>
                    <a:pt x="2" y="8"/>
                  </a:moveTo>
                  <a:lnTo>
                    <a:pt x="20" y="2"/>
                  </a:lnTo>
                  <a:lnTo>
                    <a:pt x="30" y="0"/>
                  </a:lnTo>
                  <a:lnTo>
                    <a:pt x="48" y="2"/>
                  </a:lnTo>
                  <a:lnTo>
                    <a:pt x="56" y="10"/>
                  </a:lnTo>
                  <a:lnTo>
                    <a:pt x="54" y="22"/>
                  </a:lnTo>
                  <a:lnTo>
                    <a:pt x="54" y="30"/>
                  </a:lnTo>
                  <a:lnTo>
                    <a:pt x="60" y="34"/>
                  </a:lnTo>
                  <a:lnTo>
                    <a:pt x="62" y="42"/>
                  </a:lnTo>
                  <a:lnTo>
                    <a:pt x="70" y="44"/>
                  </a:lnTo>
                  <a:lnTo>
                    <a:pt x="80" y="42"/>
                  </a:lnTo>
                  <a:lnTo>
                    <a:pt x="86" y="32"/>
                  </a:lnTo>
                  <a:lnTo>
                    <a:pt x="94" y="26"/>
                  </a:lnTo>
                  <a:lnTo>
                    <a:pt x="104" y="22"/>
                  </a:lnTo>
                  <a:lnTo>
                    <a:pt x="110" y="16"/>
                  </a:lnTo>
                  <a:lnTo>
                    <a:pt x="128" y="22"/>
                  </a:lnTo>
                  <a:lnTo>
                    <a:pt x="142" y="26"/>
                  </a:lnTo>
                  <a:lnTo>
                    <a:pt x="158" y="32"/>
                  </a:lnTo>
                  <a:lnTo>
                    <a:pt x="162" y="34"/>
                  </a:lnTo>
                  <a:lnTo>
                    <a:pt x="162" y="136"/>
                  </a:lnTo>
                  <a:lnTo>
                    <a:pt x="148" y="124"/>
                  </a:lnTo>
                  <a:lnTo>
                    <a:pt x="138" y="120"/>
                  </a:lnTo>
                  <a:lnTo>
                    <a:pt x="130" y="120"/>
                  </a:lnTo>
                  <a:lnTo>
                    <a:pt x="124" y="124"/>
                  </a:lnTo>
                  <a:lnTo>
                    <a:pt x="110" y="126"/>
                  </a:lnTo>
                  <a:lnTo>
                    <a:pt x="108" y="118"/>
                  </a:lnTo>
                  <a:lnTo>
                    <a:pt x="110" y="114"/>
                  </a:lnTo>
                  <a:lnTo>
                    <a:pt x="116" y="112"/>
                  </a:lnTo>
                  <a:lnTo>
                    <a:pt x="124" y="110"/>
                  </a:lnTo>
                  <a:lnTo>
                    <a:pt x="126" y="98"/>
                  </a:lnTo>
                  <a:lnTo>
                    <a:pt x="122" y="90"/>
                  </a:lnTo>
                  <a:lnTo>
                    <a:pt x="112" y="80"/>
                  </a:lnTo>
                  <a:lnTo>
                    <a:pt x="90" y="68"/>
                  </a:lnTo>
                  <a:lnTo>
                    <a:pt x="66" y="62"/>
                  </a:lnTo>
                  <a:lnTo>
                    <a:pt x="60" y="56"/>
                  </a:lnTo>
                  <a:lnTo>
                    <a:pt x="54" y="54"/>
                  </a:lnTo>
                  <a:lnTo>
                    <a:pt x="48" y="40"/>
                  </a:lnTo>
                  <a:lnTo>
                    <a:pt x="42" y="42"/>
                  </a:lnTo>
                  <a:lnTo>
                    <a:pt x="42" y="48"/>
                  </a:lnTo>
                  <a:lnTo>
                    <a:pt x="42" y="58"/>
                  </a:lnTo>
                  <a:lnTo>
                    <a:pt x="32" y="56"/>
                  </a:lnTo>
                  <a:lnTo>
                    <a:pt x="32" y="46"/>
                  </a:lnTo>
                  <a:lnTo>
                    <a:pt x="30" y="40"/>
                  </a:lnTo>
                  <a:lnTo>
                    <a:pt x="20" y="38"/>
                  </a:lnTo>
                  <a:lnTo>
                    <a:pt x="30" y="32"/>
                  </a:lnTo>
                  <a:lnTo>
                    <a:pt x="42" y="34"/>
                  </a:lnTo>
                  <a:lnTo>
                    <a:pt x="50" y="32"/>
                  </a:lnTo>
                  <a:lnTo>
                    <a:pt x="46" y="24"/>
                  </a:lnTo>
                  <a:lnTo>
                    <a:pt x="30" y="24"/>
                  </a:lnTo>
                  <a:lnTo>
                    <a:pt x="20" y="26"/>
                  </a:lnTo>
                  <a:lnTo>
                    <a:pt x="16" y="16"/>
                  </a:lnTo>
                  <a:lnTo>
                    <a:pt x="6" y="16"/>
                  </a:lnTo>
                  <a:lnTo>
                    <a:pt x="0" y="14"/>
                  </a:lnTo>
                  <a:lnTo>
                    <a:pt x="2" y="8"/>
                  </a:lnTo>
                  <a:close/>
                </a:path>
              </a:pathLst>
            </a:custGeom>
            <a:solidFill>
              <a:srgbClr val="FFFFFF"/>
            </a:solidFill>
            <a:ln w="7938">
              <a:solidFill>
                <a:schemeClr val="tx1"/>
              </a:solidFill>
              <a:prstDash val="solid"/>
              <a:round/>
              <a:headEnd/>
              <a:tailEnd/>
            </a:ln>
          </p:spPr>
          <p:txBody>
            <a:bodyPr/>
            <a:lstStyle/>
            <a:p>
              <a:endParaRPr lang="en-GB"/>
            </a:p>
          </p:txBody>
        </p:sp>
        <p:sp>
          <p:nvSpPr>
            <p:cNvPr id="2245" name="Freeform 246"/>
            <p:cNvSpPr>
              <a:spLocks/>
            </p:cNvSpPr>
            <p:nvPr/>
          </p:nvSpPr>
          <p:spPr bwMode="auto">
            <a:xfrm>
              <a:off x="7510463" y="4537075"/>
              <a:ext cx="76200" cy="28575"/>
            </a:xfrm>
            <a:custGeom>
              <a:avLst/>
              <a:gdLst>
                <a:gd name="T0" fmla="*/ 6350 w 48"/>
                <a:gd name="T1" fmla="*/ 3572 h 16"/>
                <a:gd name="T2" fmla="*/ 31750 w 48"/>
                <a:gd name="T3" fmla="*/ 0 h 16"/>
                <a:gd name="T4" fmla="*/ 60325 w 48"/>
                <a:gd name="T5" fmla="*/ 3572 h 16"/>
                <a:gd name="T6" fmla="*/ 76200 w 48"/>
                <a:gd name="T7" fmla="*/ 17859 h 16"/>
                <a:gd name="T8" fmla="*/ 73025 w 48"/>
                <a:gd name="T9" fmla="*/ 28575 h 16"/>
                <a:gd name="T10" fmla="*/ 53975 w 48"/>
                <a:gd name="T11" fmla="*/ 21431 h 16"/>
                <a:gd name="T12" fmla="*/ 38100 w 48"/>
                <a:gd name="T13" fmla="*/ 17859 h 16"/>
                <a:gd name="T14" fmla="*/ 19050 w 48"/>
                <a:gd name="T15" fmla="*/ 17859 h 16"/>
                <a:gd name="T16" fmla="*/ 12700 w 48"/>
                <a:gd name="T17" fmla="*/ 25003 h 16"/>
                <a:gd name="T18" fmla="*/ 3175 w 48"/>
                <a:gd name="T19" fmla="*/ 25003 h 16"/>
                <a:gd name="T20" fmla="*/ 0 w 48"/>
                <a:gd name="T21" fmla="*/ 10716 h 16"/>
                <a:gd name="T22" fmla="*/ 6350 w 48"/>
                <a:gd name="T23" fmla="*/ 3572 h 1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8" h="16">
                  <a:moveTo>
                    <a:pt x="4" y="2"/>
                  </a:moveTo>
                  <a:lnTo>
                    <a:pt x="20" y="0"/>
                  </a:lnTo>
                  <a:lnTo>
                    <a:pt x="38" y="2"/>
                  </a:lnTo>
                  <a:lnTo>
                    <a:pt x="48" y="10"/>
                  </a:lnTo>
                  <a:lnTo>
                    <a:pt x="46" y="16"/>
                  </a:lnTo>
                  <a:lnTo>
                    <a:pt x="34" y="12"/>
                  </a:lnTo>
                  <a:lnTo>
                    <a:pt x="24" y="10"/>
                  </a:lnTo>
                  <a:lnTo>
                    <a:pt x="12" y="10"/>
                  </a:lnTo>
                  <a:lnTo>
                    <a:pt x="8" y="14"/>
                  </a:lnTo>
                  <a:lnTo>
                    <a:pt x="2" y="14"/>
                  </a:lnTo>
                  <a:lnTo>
                    <a:pt x="0" y="6"/>
                  </a:lnTo>
                  <a:lnTo>
                    <a:pt x="4" y="2"/>
                  </a:lnTo>
                  <a:close/>
                </a:path>
              </a:pathLst>
            </a:custGeom>
            <a:solidFill>
              <a:srgbClr val="FFFFFF"/>
            </a:solidFill>
            <a:ln w="7938">
              <a:solidFill>
                <a:schemeClr val="tx1"/>
              </a:solidFill>
              <a:prstDash val="solid"/>
              <a:round/>
              <a:headEnd/>
              <a:tailEnd/>
            </a:ln>
          </p:spPr>
          <p:txBody>
            <a:bodyPr/>
            <a:lstStyle/>
            <a:p>
              <a:endParaRPr lang="en-GB"/>
            </a:p>
          </p:txBody>
        </p:sp>
        <p:sp>
          <p:nvSpPr>
            <p:cNvPr id="2246" name="Freeform 247"/>
            <p:cNvSpPr>
              <a:spLocks/>
            </p:cNvSpPr>
            <p:nvPr/>
          </p:nvSpPr>
          <p:spPr bwMode="auto">
            <a:xfrm>
              <a:off x="7469188" y="4548188"/>
              <a:ext cx="28575" cy="17462"/>
            </a:xfrm>
            <a:custGeom>
              <a:avLst/>
              <a:gdLst>
                <a:gd name="T0" fmla="*/ 3175 w 18"/>
                <a:gd name="T1" fmla="*/ 0 h 10"/>
                <a:gd name="T2" fmla="*/ 19050 w 18"/>
                <a:gd name="T3" fmla="*/ 0 h 10"/>
                <a:gd name="T4" fmla="*/ 28575 w 18"/>
                <a:gd name="T5" fmla="*/ 6985 h 10"/>
                <a:gd name="T6" fmla="*/ 22225 w 18"/>
                <a:gd name="T7" fmla="*/ 17462 h 10"/>
                <a:gd name="T8" fmla="*/ 6350 w 18"/>
                <a:gd name="T9" fmla="*/ 17462 h 10"/>
                <a:gd name="T10" fmla="*/ 0 w 18"/>
                <a:gd name="T11" fmla="*/ 10477 h 10"/>
                <a:gd name="T12" fmla="*/ 3175 w 18"/>
                <a:gd name="T13" fmla="*/ 0 h 1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10">
                  <a:moveTo>
                    <a:pt x="2" y="0"/>
                  </a:moveTo>
                  <a:lnTo>
                    <a:pt x="12" y="0"/>
                  </a:lnTo>
                  <a:lnTo>
                    <a:pt x="18" y="4"/>
                  </a:lnTo>
                  <a:lnTo>
                    <a:pt x="14" y="10"/>
                  </a:lnTo>
                  <a:lnTo>
                    <a:pt x="4" y="10"/>
                  </a:lnTo>
                  <a:lnTo>
                    <a:pt x="0" y="6"/>
                  </a:lnTo>
                  <a:lnTo>
                    <a:pt x="2" y="0"/>
                  </a:lnTo>
                  <a:close/>
                </a:path>
              </a:pathLst>
            </a:custGeom>
            <a:solidFill>
              <a:srgbClr val="FFFFFF"/>
            </a:solidFill>
            <a:ln w="7938">
              <a:solidFill>
                <a:schemeClr val="tx1"/>
              </a:solidFill>
              <a:prstDash val="solid"/>
              <a:round/>
              <a:headEnd/>
              <a:tailEnd/>
            </a:ln>
          </p:spPr>
          <p:txBody>
            <a:bodyPr/>
            <a:lstStyle/>
            <a:p>
              <a:endParaRPr lang="en-GB"/>
            </a:p>
          </p:txBody>
        </p:sp>
        <p:sp>
          <p:nvSpPr>
            <p:cNvPr id="2247" name="Freeform 248"/>
            <p:cNvSpPr>
              <a:spLocks/>
            </p:cNvSpPr>
            <p:nvPr/>
          </p:nvSpPr>
          <p:spPr bwMode="auto">
            <a:xfrm>
              <a:off x="7500938" y="4405313"/>
              <a:ext cx="34925" cy="87312"/>
            </a:xfrm>
            <a:custGeom>
              <a:avLst/>
              <a:gdLst>
                <a:gd name="T0" fmla="*/ 0 w 22"/>
                <a:gd name="T1" fmla="*/ 0 h 50"/>
                <a:gd name="T2" fmla="*/ 9525 w 22"/>
                <a:gd name="T3" fmla="*/ 3492 h 50"/>
                <a:gd name="T4" fmla="*/ 12700 w 22"/>
                <a:gd name="T5" fmla="*/ 17462 h 50"/>
                <a:gd name="T6" fmla="*/ 12700 w 22"/>
                <a:gd name="T7" fmla="*/ 24447 h 50"/>
                <a:gd name="T8" fmla="*/ 22225 w 22"/>
                <a:gd name="T9" fmla="*/ 10477 h 50"/>
                <a:gd name="T10" fmla="*/ 31750 w 22"/>
                <a:gd name="T11" fmla="*/ 6985 h 50"/>
                <a:gd name="T12" fmla="*/ 34925 w 22"/>
                <a:gd name="T13" fmla="*/ 24447 h 50"/>
                <a:gd name="T14" fmla="*/ 25400 w 22"/>
                <a:gd name="T15" fmla="*/ 27940 h 50"/>
                <a:gd name="T16" fmla="*/ 22225 w 22"/>
                <a:gd name="T17" fmla="*/ 34925 h 50"/>
                <a:gd name="T18" fmla="*/ 28575 w 22"/>
                <a:gd name="T19" fmla="*/ 38417 h 50"/>
                <a:gd name="T20" fmla="*/ 31750 w 22"/>
                <a:gd name="T21" fmla="*/ 45402 h 50"/>
                <a:gd name="T22" fmla="*/ 12700 w 22"/>
                <a:gd name="T23" fmla="*/ 45402 h 50"/>
                <a:gd name="T24" fmla="*/ 12700 w 22"/>
                <a:gd name="T25" fmla="*/ 52387 h 50"/>
                <a:gd name="T26" fmla="*/ 15875 w 22"/>
                <a:gd name="T27" fmla="*/ 66357 h 50"/>
                <a:gd name="T28" fmla="*/ 25400 w 22"/>
                <a:gd name="T29" fmla="*/ 76835 h 50"/>
                <a:gd name="T30" fmla="*/ 28575 w 22"/>
                <a:gd name="T31" fmla="*/ 80327 h 50"/>
                <a:gd name="T32" fmla="*/ 28575 w 22"/>
                <a:gd name="T33" fmla="*/ 83820 h 50"/>
                <a:gd name="T34" fmla="*/ 25400 w 22"/>
                <a:gd name="T35" fmla="*/ 87312 h 50"/>
                <a:gd name="T36" fmla="*/ 19050 w 22"/>
                <a:gd name="T37" fmla="*/ 87312 h 50"/>
                <a:gd name="T38" fmla="*/ 12700 w 22"/>
                <a:gd name="T39" fmla="*/ 83820 h 50"/>
                <a:gd name="T40" fmla="*/ 9525 w 22"/>
                <a:gd name="T41" fmla="*/ 80327 h 50"/>
                <a:gd name="T42" fmla="*/ 3175 w 22"/>
                <a:gd name="T43" fmla="*/ 55880 h 50"/>
                <a:gd name="T44" fmla="*/ 0 w 22"/>
                <a:gd name="T45" fmla="*/ 38417 h 50"/>
                <a:gd name="T46" fmla="*/ 3175 w 22"/>
                <a:gd name="T47" fmla="*/ 20955 h 50"/>
                <a:gd name="T48" fmla="*/ 0 w 22"/>
                <a:gd name="T49" fmla="*/ 0 h 5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2" h="50">
                  <a:moveTo>
                    <a:pt x="0" y="0"/>
                  </a:moveTo>
                  <a:lnTo>
                    <a:pt x="6" y="2"/>
                  </a:lnTo>
                  <a:lnTo>
                    <a:pt x="8" y="10"/>
                  </a:lnTo>
                  <a:lnTo>
                    <a:pt x="8" y="14"/>
                  </a:lnTo>
                  <a:lnTo>
                    <a:pt x="14" y="6"/>
                  </a:lnTo>
                  <a:lnTo>
                    <a:pt x="20" y="4"/>
                  </a:lnTo>
                  <a:lnTo>
                    <a:pt x="22" y="14"/>
                  </a:lnTo>
                  <a:lnTo>
                    <a:pt x="16" y="16"/>
                  </a:lnTo>
                  <a:lnTo>
                    <a:pt x="14" y="20"/>
                  </a:lnTo>
                  <a:lnTo>
                    <a:pt x="18" y="22"/>
                  </a:lnTo>
                  <a:lnTo>
                    <a:pt x="20" y="26"/>
                  </a:lnTo>
                  <a:lnTo>
                    <a:pt x="8" y="26"/>
                  </a:lnTo>
                  <a:lnTo>
                    <a:pt x="8" y="30"/>
                  </a:lnTo>
                  <a:lnTo>
                    <a:pt x="10" y="38"/>
                  </a:lnTo>
                  <a:lnTo>
                    <a:pt x="16" y="44"/>
                  </a:lnTo>
                  <a:lnTo>
                    <a:pt x="18" y="46"/>
                  </a:lnTo>
                  <a:lnTo>
                    <a:pt x="18" y="48"/>
                  </a:lnTo>
                  <a:lnTo>
                    <a:pt x="16" y="50"/>
                  </a:lnTo>
                  <a:lnTo>
                    <a:pt x="12" y="50"/>
                  </a:lnTo>
                  <a:lnTo>
                    <a:pt x="8" y="48"/>
                  </a:lnTo>
                  <a:lnTo>
                    <a:pt x="6" y="46"/>
                  </a:lnTo>
                  <a:lnTo>
                    <a:pt x="2" y="32"/>
                  </a:lnTo>
                  <a:lnTo>
                    <a:pt x="0" y="22"/>
                  </a:lnTo>
                  <a:lnTo>
                    <a:pt x="2" y="12"/>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48" name="Freeform 249"/>
            <p:cNvSpPr>
              <a:spLocks/>
            </p:cNvSpPr>
            <p:nvPr/>
          </p:nvSpPr>
          <p:spPr bwMode="auto">
            <a:xfrm>
              <a:off x="7840663" y="4533900"/>
              <a:ext cx="244475" cy="228600"/>
            </a:xfrm>
            <a:custGeom>
              <a:avLst/>
              <a:gdLst>
                <a:gd name="T0" fmla="*/ 0 w 154"/>
                <a:gd name="T1" fmla="*/ 0 h 130"/>
                <a:gd name="T2" fmla="*/ 22225 w 154"/>
                <a:gd name="T3" fmla="*/ 7034 h 130"/>
                <a:gd name="T4" fmla="*/ 50800 w 154"/>
                <a:gd name="T5" fmla="*/ 17585 h 130"/>
                <a:gd name="T6" fmla="*/ 79375 w 154"/>
                <a:gd name="T7" fmla="*/ 31652 h 130"/>
                <a:gd name="T8" fmla="*/ 104775 w 154"/>
                <a:gd name="T9" fmla="*/ 49237 h 130"/>
                <a:gd name="T10" fmla="*/ 117475 w 154"/>
                <a:gd name="T11" fmla="*/ 66822 h 130"/>
                <a:gd name="T12" fmla="*/ 133350 w 154"/>
                <a:gd name="T13" fmla="*/ 77372 h 130"/>
                <a:gd name="T14" fmla="*/ 158750 w 154"/>
                <a:gd name="T15" fmla="*/ 91440 h 130"/>
                <a:gd name="T16" fmla="*/ 171450 w 154"/>
                <a:gd name="T17" fmla="*/ 101991 h 130"/>
                <a:gd name="T18" fmla="*/ 171450 w 154"/>
                <a:gd name="T19" fmla="*/ 109025 h 130"/>
                <a:gd name="T20" fmla="*/ 174625 w 154"/>
                <a:gd name="T21" fmla="*/ 112542 h 130"/>
                <a:gd name="T22" fmla="*/ 171450 w 154"/>
                <a:gd name="T23" fmla="*/ 116058 h 130"/>
                <a:gd name="T24" fmla="*/ 149225 w 154"/>
                <a:gd name="T25" fmla="*/ 116058 h 130"/>
                <a:gd name="T26" fmla="*/ 158750 w 154"/>
                <a:gd name="T27" fmla="*/ 126609 h 130"/>
                <a:gd name="T28" fmla="*/ 174625 w 154"/>
                <a:gd name="T29" fmla="*/ 151228 h 130"/>
                <a:gd name="T30" fmla="*/ 196850 w 154"/>
                <a:gd name="T31" fmla="*/ 179363 h 130"/>
                <a:gd name="T32" fmla="*/ 206375 w 154"/>
                <a:gd name="T33" fmla="*/ 186397 h 130"/>
                <a:gd name="T34" fmla="*/ 219075 w 154"/>
                <a:gd name="T35" fmla="*/ 200465 h 130"/>
                <a:gd name="T36" fmla="*/ 244475 w 154"/>
                <a:gd name="T37" fmla="*/ 218049 h 130"/>
                <a:gd name="T38" fmla="*/ 241300 w 154"/>
                <a:gd name="T39" fmla="*/ 228600 h 130"/>
                <a:gd name="T40" fmla="*/ 215900 w 154"/>
                <a:gd name="T41" fmla="*/ 214532 h 130"/>
                <a:gd name="T42" fmla="*/ 196850 w 154"/>
                <a:gd name="T43" fmla="*/ 211015 h 130"/>
                <a:gd name="T44" fmla="*/ 165100 w 154"/>
                <a:gd name="T45" fmla="*/ 207498 h 130"/>
                <a:gd name="T46" fmla="*/ 149225 w 154"/>
                <a:gd name="T47" fmla="*/ 186397 h 130"/>
                <a:gd name="T48" fmla="*/ 133350 w 154"/>
                <a:gd name="T49" fmla="*/ 161778 h 130"/>
                <a:gd name="T50" fmla="*/ 114300 w 154"/>
                <a:gd name="T51" fmla="*/ 147711 h 130"/>
                <a:gd name="T52" fmla="*/ 95250 w 154"/>
                <a:gd name="T53" fmla="*/ 133643 h 130"/>
                <a:gd name="T54" fmla="*/ 73025 w 154"/>
                <a:gd name="T55" fmla="*/ 123092 h 130"/>
                <a:gd name="T56" fmla="*/ 73025 w 154"/>
                <a:gd name="T57" fmla="*/ 140677 h 130"/>
                <a:gd name="T58" fmla="*/ 66675 w 154"/>
                <a:gd name="T59" fmla="*/ 151228 h 130"/>
                <a:gd name="T60" fmla="*/ 44450 w 154"/>
                <a:gd name="T61" fmla="*/ 154745 h 130"/>
                <a:gd name="T62" fmla="*/ 47625 w 154"/>
                <a:gd name="T63" fmla="*/ 168812 h 130"/>
                <a:gd name="T64" fmla="*/ 60325 w 154"/>
                <a:gd name="T65" fmla="*/ 175846 h 130"/>
                <a:gd name="T66" fmla="*/ 50800 w 154"/>
                <a:gd name="T67" fmla="*/ 186397 h 130"/>
                <a:gd name="T68" fmla="*/ 28575 w 154"/>
                <a:gd name="T69" fmla="*/ 179363 h 130"/>
                <a:gd name="T70" fmla="*/ 12700 w 154"/>
                <a:gd name="T71" fmla="*/ 179363 h 130"/>
                <a:gd name="T72" fmla="*/ 0 w 154"/>
                <a:gd name="T73" fmla="*/ 179363 h 130"/>
                <a:gd name="T74" fmla="*/ 0 w 154"/>
                <a:gd name="T75" fmla="*/ 0 h 13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54" h="130">
                  <a:moveTo>
                    <a:pt x="0" y="0"/>
                  </a:moveTo>
                  <a:lnTo>
                    <a:pt x="14" y="4"/>
                  </a:lnTo>
                  <a:lnTo>
                    <a:pt x="32" y="10"/>
                  </a:lnTo>
                  <a:lnTo>
                    <a:pt x="50" y="18"/>
                  </a:lnTo>
                  <a:lnTo>
                    <a:pt x="66" y="28"/>
                  </a:lnTo>
                  <a:lnTo>
                    <a:pt x="74" y="38"/>
                  </a:lnTo>
                  <a:lnTo>
                    <a:pt x="84" y="44"/>
                  </a:lnTo>
                  <a:lnTo>
                    <a:pt x="100" y="52"/>
                  </a:lnTo>
                  <a:lnTo>
                    <a:pt x="108" y="58"/>
                  </a:lnTo>
                  <a:lnTo>
                    <a:pt x="108" y="62"/>
                  </a:lnTo>
                  <a:lnTo>
                    <a:pt x="110" y="64"/>
                  </a:lnTo>
                  <a:lnTo>
                    <a:pt x="108" y="66"/>
                  </a:lnTo>
                  <a:lnTo>
                    <a:pt x="94" y="66"/>
                  </a:lnTo>
                  <a:lnTo>
                    <a:pt x="100" y="72"/>
                  </a:lnTo>
                  <a:lnTo>
                    <a:pt x="110" y="86"/>
                  </a:lnTo>
                  <a:lnTo>
                    <a:pt x="124" y="102"/>
                  </a:lnTo>
                  <a:lnTo>
                    <a:pt x="130" y="106"/>
                  </a:lnTo>
                  <a:lnTo>
                    <a:pt x="138" y="114"/>
                  </a:lnTo>
                  <a:lnTo>
                    <a:pt x="154" y="124"/>
                  </a:lnTo>
                  <a:lnTo>
                    <a:pt x="152" y="130"/>
                  </a:lnTo>
                  <a:lnTo>
                    <a:pt x="136" y="122"/>
                  </a:lnTo>
                  <a:lnTo>
                    <a:pt x="124" y="120"/>
                  </a:lnTo>
                  <a:lnTo>
                    <a:pt x="104" y="118"/>
                  </a:lnTo>
                  <a:lnTo>
                    <a:pt x="94" y="106"/>
                  </a:lnTo>
                  <a:lnTo>
                    <a:pt x="84" y="92"/>
                  </a:lnTo>
                  <a:lnTo>
                    <a:pt x="72" y="84"/>
                  </a:lnTo>
                  <a:lnTo>
                    <a:pt x="60" y="76"/>
                  </a:lnTo>
                  <a:lnTo>
                    <a:pt x="46" y="70"/>
                  </a:lnTo>
                  <a:lnTo>
                    <a:pt x="46" y="80"/>
                  </a:lnTo>
                  <a:lnTo>
                    <a:pt x="42" y="86"/>
                  </a:lnTo>
                  <a:lnTo>
                    <a:pt x="28" y="88"/>
                  </a:lnTo>
                  <a:lnTo>
                    <a:pt x="30" y="96"/>
                  </a:lnTo>
                  <a:lnTo>
                    <a:pt x="38" y="100"/>
                  </a:lnTo>
                  <a:lnTo>
                    <a:pt x="32" y="106"/>
                  </a:lnTo>
                  <a:lnTo>
                    <a:pt x="18" y="102"/>
                  </a:lnTo>
                  <a:lnTo>
                    <a:pt x="8" y="102"/>
                  </a:lnTo>
                  <a:lnTo>
                    <a:pt x="0" y="102"/>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49" name="Freeform 250"/>
            <p:cNvSpPr>
              <a:spLocks/>
            </p:cNvSpPr>
            <p:nvPr/>
          </p:nvSpPr>
          <p:spPr bwMode="auto">
            <a:xfrm>
              <a:off x="8037513" y="4576763"/>
              <a:ext cx="92075" cy="61912"/>
            </a:xfrm>
            <a:custGeom>
              <a:avLst/>
              <a:gdLst>
                <a:gd name="T0" fmla="*/ 0 w 58"/>
                <a:gd name="T1" fmla="*/ 37835 h 36"/>
                <a:gd name="T2" fmla="*/ 22225 w 58"/>
                <a:gd name="T3" fmla="*/ 37835 h 36"/>
                <a:gd name="T4" fmla="*/ 53975 w 58"/>
                <a:gd name="T5" fmla="*/ 37835 h 36"/>
                <a:gd name="T6" fmla="*/ 63500 w 58"/>
                <a:gd name="T7" fmla="*/ 27516 h 36"/>
                <a:gd name="T8" fmla="*/ 79375 w 58"/>
                <a:gd name="T9" fmla="*/ 10319 h 36"/>
                <a:gd name="T10" fmla="*/ 88900 w 58"/>
                <a:gd name="T11" fmla="*/ 0 h 36"/>
                <a:gd name="T12" fmla="*/ 92075 w 58"/>
                <a:gd name="T13" fmla="*/ 17198 h 36"/>
                <a:gd name="T14" fmla="*/ 85725 w 58"/>
                <a:gd name="T15" fmla="*/ 30956 h 36"/>
                <a:gd name="T16" fmla="*/ 73025 w 58"/>
                <a:gd name="T17" fmla="*/ 37835 h 36"/>
                <a:gd name="T18" fmla="*/ 60325 w 58"/>
                <a:gd name="T19" fmla="*/ 48154 h 36"/>
                <a:gd name="T20" fmla="*/ 50800 w 58"/>
                <a:gd name="T21" fmla="*/ 58472 h 36"/>
                <a:gd name="T22" fmla="*/ 31750 w 58"/>
                <a:gd name="T23" fmla="*/ 61912 h 36"/>
                <a:gd name="T24" fmla="*/ 9525 w 58"/>
                <a:gd name="T25" fmla="*/ 55033 h 36"/>
                <a:gd name="T26" fmla="*/ 0 w 58"/>
                <a:gd name="T27" fmla="*/ 48154 h 36"/>
                <a:gd name="T28" fmla="*/ 0 w 58"/>
                <a:gd name="T29" fmla="*/ 37835 h 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8" h="36">
                  <a:moveTo>
                    <a:pt x="0" y="22"/>
                  </a:moveTo>
                  <a:lnTo>
                    <a:pt x="14" y="22"/>
                  </a:lnTo>
                  <a:lnTo>
                    <a:pt x="34" y="22"/>
                  </a:lnTo>
                  <a:lnTo>
                    <a:pt x="40" y="16"/>
                  </a:lnTo>
                  <a:lnTo>
                    <a:pt x="50" y="6"/>
                  </a:lnTo>
                  <a:lnTo>
                    <a:pt x="56" y="0"/>
                  </a:lnTo>
                  <a:lnTo>
                    <a:pt x="58" y="10"/>
                  </a:lnTo>
                  <a:lnTo>
                    <a:pt x="54" y="18"/>
                  </a:lnTo>
                  <a:lnTo>
                    <a:pt x="46" y="22"/>
                  </a:lnTo>
                  <a:lnTo>
                    <a:pt x="38" y="28"/>
                  </a:lnTo>
                  <a:lnTo>
                    <a:pt x="32" y="34"/>
                  </a:lnTo>
                  <a:lnTo>
                    <a:pt x="20" y="36"/>
                  </a:lnTo>
                  <a:lnTo>
                    <a:pt x="6" y="32"/>
                  </a:lnTo>
                  <a:lnTo>
                    <a:pt x="0" y="28"/>
                  </a:lnTo>
                  <a:lnTo>
                    <a:pt x="0" y="22"/>
                  </a:lnTo>
                  <a:close/>
                </a:path>
              </a:pathLst>
            </a:custGeom>
            <a:solidFill>
              <a:srgbClr val="FFFFFF"/>
            </a:solidFill>
            <a:ln w="7938">
              <a:solidFill>
                <a:schemeClr val="tx1"/>
              </a:solidFill>
              <a:prstDash val="solid"/>
              <a:round/>
              <a:headEnd/>
              <a:tailEnd/>
            </a:ln>
          </p:spPr>
          <p:txBody>
            <a:bodyPr/>
            <a:lstStyle/>
            <a:p>
              <a:endParaRPr lang="en-GB"/>
            </a:p>
          </p:txBody>
        </p:sp>
        <p:sp>
          <p:nvSpPr>
            <p:cNvPr id="2250" name="Freeform 251"/>
            <p:cNvSpPr>
              <a:spLocks/>
            </p:cNvSpPr>
            <p:nvPr/>
          </p:nvSpPr>
          <p:spPr bwMode="auto">
            <a:xfrm>
              <a:off x="8183563" y="4608513"/>
              <a:ext cx="34925" cy="47625"/>
            </a:xfrm>
            <a:custGeom>
              <a:avLst/>
              <a:gdLst>
                <a:gd name="T0" fmla="*/ 0 w 22"/>
                <a:gd name="T1" fmla="*/ 0 h 28"/>
                <a:gd name="T2" fmla="*/ 15875 w 22"/>
                <a:gd name="T3" fmla="*/ 10205 h 28"/>
                <a:gd name="T4" fmla="*/ 31750 w 22"/>
                <a:gd name="T5" fmla="*/ 27214 h 28"/>
                <a:gd name="T6" fmla="*/ 34925 w 22"/>
                <a:gd name="T7" fmla="*/ 47625 h 28"/>
                <a:gd name="T8" fmla="*/ 19050 w 22"/>
                <a:gd name="T9" fmla="*/ 37420 h 28"/>
                <a:gd name="T10" fmla="*/ 12700 w 22"/>
                <a:gd name="T11" fmla="*/ 23813 h 28"/>
                <a:gd name="T12" fmla="*/ 3175 w 22"/>
                <a:gd name="T13" fmla="*/ 13607 h 28"/>
                <a:gd name="T14" fmla="*/ 0 w 22"/>
                <a:gd name="T15" fmla="*/ 0 h 2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2" h="28">
                  <a:moveTo>
                    <a:pt x="0" y="0"/>
                  </a:moveTo>
                  <a:lnTo>
                    <a:pt x="10" y="6"/>
                  </a:lnTo>
                  <a:lnTo>
                    <a:pt x="20" y="16"/>
                  </a:lnTo>
                  <a:lnTo>
                    <a:pt x="22" y="28"/>
                  </a:lnTo>
                  <a:lnTo>
                    <a:pt x="12" y="22"/>
                  </a:lnTo>
                  <a:lnTo>
                    <a:pt x="8" y="14"/>
                  </a:lnTo>
                  <a:lnTo>
                    <a:pt x="2" y="8"/>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51" name="Freeform 252"/>
            <p:cNvSpPr>
              <a:spLocks/>
            </p:cNvSpPr>
            <p:nvPr/>
          </p:nvSpPr>
          <p:spPr bwMode="auto">
            <a:xfrm>
              <a:off x="8307388" y="4719638"/>
              <a:ext cx="31750" cy="20637"/>
            </a:xfrm>
            <a:custGeom>
              <a:avLst/>
              <a:gdLst>
                <a:gd name="T0" fmla="*/ 6350 w 20"/>
                <a:gd name="T1" fmla="*/ 0 h 12"/>
                <a:gd name="T2" fmla="*/ 15875 w 20"/>
                <a:gd name="T3" fmla="*/ 0 h 12"/>
                <a:gd name="T4" fmla="*/ 31750 w 20"/>
                <a:gd name="T5" fmla="*/ 13758 h 12"/>
                <a:gd name="T6" fmla="*/ 31750 w 20"/>
                <a:gd name="T7" fmla="*/ 17198 h 12"/>
                <a:gd name="T8" fmla="*/ 31750 w 20"/>
                <a:gd name="T9" fmla="*/ 20637 h 12"/>
                <a:gd name="T10" fmla="*/ 28575 w 20"/>
                <a:gd name="T11" fmla="*/ 20637 h 12"/>
                <a:gd name="T12" fmla="*/ 6350 w 20"/>
                <a:gd name="T13" fmla="*/ 17198 h 12"/>
                <a:gd name="T14" fmla="*/ 0 w 20"/>
                <a:gd name="T15" fmla="*/ 6879 h 12"/>
                <a:gd name="T16" fmla="*/ 6350 w 20"/>
                <a:gd name="T17" fmla="*/ 0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 h="12">
                  <a:moveTo>
                    <a:pt x="4" y="0"/>
                  </a:moveTo>
                  <a:lnTo>
                    <a:pt x="10" y="0"/>
                  </a:lnTo>
                  <a:lnTo>
                    <a:pt x="20" y="8"/>
                  </a:lnTo>
                  <a:lnTo>
                    <a:pt x="20" y="10"/>
                  </a:lnTo>
                  <a:lnTo>
                    <a:pt x="20" y="12"/>
                  </a:lnTo>
                  <a:lnTo>
                    <a:pt x="18" y="12"/>
                  </a:lnTo>
                  <a:lnTo>
                    <a:pt x="4" y="10"/>
                  </a:lnTo>
                  <a:lnTo>
                    <a:pt x="0" y="4"/>
                  </a:lnTo>
                  <a:lnTo>
                    <a:pt x="4" y="0"/>
                  </a:lnTo>
                  <a:close/>
                </a:path>
              </a:pathLst>
            </a:custGeom>
            <a:solidFill>
              <a:srgbClr val="FFFFFF"/>
            </a:solidFill>
            <a:ln w="7938">
              <a:solidFill>
                <a:schemeClr val="tx1"/>
              </a:solidFill>
              <a:prstDash val="solid"/>
              <a:round/>
              <a:headEnd/>
              <a:tailEnd/>
            </a:ln>
          </p:spPr>
          <p:txBody>
            <a:bodyPr/>
            <a:lstStyle/>
            <a:p>
              <a:endParaRPr lang="en-GB"/>
            </a:p>
          </p:txBody>
        </p:sp>
        <p:sp>
          <p:nvSpPr>
            <p:cNvPr id="2252" name="Freeform 253"/>
            <p:cNvSpPr>
              <a:spLocks/>
            </p:cNvSpPr>
            <p:nvPr/>
          </p:nvSpPr>
          <p:spPr bwMode="auto">
            <a:xfrm>
              <a:off x="8332788" y="4692650"/>
              <a:ext cx="25400" cy="34925"/>
            </a:xfrm>
            <a:custGeom>
              <a:avLst/>
              <a:gdLst>
                <a:gd name="T0" fmla="*/ 0 w 16"/>
                <a:gd name="T1" fmla="*/ 0 h 20"/>
                <a:gd name="T2" fmla="*/ 3175 w 16"/>
                <a:gd name="T3" fmla="*/ 13970 h 20"/>
                <a:gd name="T4" fmla="*/ 9525 w 16"/>
                <a:gd name="T5" fmla="*/ 31433 h 20"/>
                <a:gd name="T6" fmla="*/ 25400 w 16"/>
                <a:gd name="T7" fmla="*/ 34925 h 20"/>
                <a:gd name="T8" fmla="*/ 22225 w 16"/>
                <a:gd name="T9" fmla="*/ 13970 h 20"/>
                <a:gd name="T10" fmla="*/ 12700 w 16"/>
                <a:gd name="T11" fmla="*/ 6985 h 20"/>
                <a:gd name="T12" fmla="*/ 0 w 16"/>
                <a:gd name="T13" fmla="*/ 0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6" h="20">
                  <a:moveTo>
                    <a:pt x="0" y="0"/>
                  </a:moveTo>
                  <a:lnTo>
                    <a:pt x="2" y="8"/>
                  </a:lnTo>
                  <a:lnTo>
                    <a:pt x="6" y="18"/>
                  </a:lnTo>
                  <a:lnTo>
                    <a:pt x="16" y="20"/>
                  </a:lnTo>
                  <a:lnTo>
                    <a:pt x="14" y="8"/>
                  </a:lnTo>
                  <a:lnTo>
                    <a:pt x="8" y="4"/>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53" name="Freeform 254"/>
            <p:cNvSpPr>
              <a:spLocks/>
            </p:cNvSpPr>
            <p:nvPr/>
          </p:nvSpPr>
          <p:spPr bwMode="auto">
            <a:xfrm>
              <a:off x="8355013" y="4748213"/>
              <a:ext cx="22225" cy="17462"/>
            </a:xfrm>
            <a:custGeom>
              <a:avLst/>
              <a:gdLst>
                <a:gd name="T0" fmla="*/ 0 w 14"/>
                <a:gd name="T1" fmla="*/ 3492 h 10"/>
                <a:gd name="T2" fmla="*/ 9525 w 14"/>
                <a:gd name="T3" fmla="*/ 0 h 10"/>
                <a:gd name="T4" fmla="*/ 22225 w 14"/>
                <a:gd name="T5" fmla="*/ 6985 h 10"/>
                <a:gd name="T6" fmla="*/ 22225 w 14"/>
                <a:gd name="T7" fmla="*/ 17462 h 10"/>
                <a:gd name="T8" fmla="*/ 9525 w 14"/>
                <a:gd name="T9" fmla="*/ 13970 h 10"/>
                <a:gd name="T10" fmla="*/ 0 w 14"/>
                <a:gd name="T11" fmla="*/ 3492 h 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10">
                  <a:moveTo>
                    <a:pt x="0" y="2"/>
                  </a:moveTo>
                  <a:lnTo>
                    <a:pt x="6" y="0"/>
                  </a:lnTo>
                  <a:lnTo>
                    <a:pt x="14" y="4"/>
                  </a:lnTo>
                  <a:lnTo>
                    <a:pt x="14" y="10"/>
                  </a:lnTo>
                  <a:lnTo>
                    <a:pt x="6" y="8"/>
                  </a:lnTo>
                  <a:lnTo>
                    <a:pt x="0" y="2"/>
                  </a:lnTo>
                  <a:close/>
                </a:path>
              </a:pathLst>
            </a:custGeom>
            <a:solidFill>
              <a:srgbClr val="FFFFFF"/>
            </a:solidFill>
            <a:ln w="7938">
              <a:solidFill>
                <a:schemeClr val="tx1"/>
              </a:solidFill>
              <a:prstDash val="solid"/>
              <a:round/>
              <a:headEnd/>
              <a:tailEnd/>
            </a:ln>
          </p:spPr>
          <p:txBody>
            <a:bodyPr/>
            <a:lstStyle/>
            <a:p>
              <a:endParaRPr lang="en-GB"/>
            </a:p>
          </p:txBody>
        </p:sp>
        <p:sp>
          <p:nvSpPr>
            <p:cNvPr id="2254" name="Freeform 255"/>
            <p:cNvSpPr>
              <a:spLocks/>
            </p:cNvSpPr>
            <p:nvPr/>
          </p:nvSpPr>
          <p:spPr bwMode="auto">
            <a:xfrm>
              <a:off x="8424863" y="5032375"/>
              <a:ext cx="69850" cy="61913"/>
            </a:xfrm>
            <a:custGeom>
              <a:avLst/>
              <a:gdLst>
                <a:gd name="T0" fmla="*/ 0 w 44"/>
                <a:gd name="T1" fmla="*/ 0 h 36"/>
                <a:gd name="T2" fmla="*/ 22225 w 44"/>
                <a:gd name="T3" fmla="*/ 10319 h 36"/>
                <a:gd name="T4" fmla="*/ 38100 w 44"/>
                <a:gd name="T5" fmla="*/ 30956 h 36"/>
                <a:gd name="T6" fmla="*/ 53975 w 44"/>
                <a:gd name="T7" fmla="*/ 41275 h 36"/>
                <a:gd name="T8" fmla="*/ 69850 w 44"/>
                <a:gd name="T9" fmla="*/ 55033 h 36"/>
                <a:gd name="T10" fmla="*/ 66675 w 44"/>
                <a:gd name="T11" fmla="*/ 61912 h 36"/>
                <a:gd name="T12" fmla="*/ 47625 w 44"/>
                <a:gd name="T13" fmla="*/ 48154 h 36"/>
                <a:gd name="T14" fmla="*/ 31750 w 44"/>
                <a:gd name="T15" fmla="*/ 34396 h 36"/>
                <a:gd name="T16" fmla="*/ 15875 w 44"/>
                <a:gd name="T17" fmla="*/ 20637 h 36"/>
                <a:gd name="T18" fmla="*/ 3175 w 44"/>
                <a:gd name="T19" fmla="*/ 13758 h 36"/>
                <a:gd name="T20" fmla="*/ 0 w 44"/>
                <a:gd name="T21" fmla="*/ 0 h 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4" h="36">
                  <a:moveTo>
                    <a:pt x="0" y="0"/>
                  </a:moveTo>
                  <a:lnTo>
                    <a:pt x="14" y="6"/>
                  </a:lnTo>
                  <a:lnTo>
                    <a:pt x="24" y="18"/>
                  </a:lnTo>
                  <a:lnTo>
                    <a:pt x="34" y="24"/>
                  </a:lnTo>
                  <a:lnTo>
                    <a:pt x="44" y="32"/>
                  </a:lnTo>
                  <a:lnTo>
                    <a:pt x="42" y="36"/>
                  </a:lnTo>
                  <a:lnTo>
                    <a:pt x="30" y="28"/>
                  </a:lnTo>
                  <a:lnTo>
                    <a:pt x="20" y="20"/>
                  </a:lnTo>
                  <a:lnTo>
                    <a:pt x="10" y="12"/>
                  </a:lnTo>
                  <a:lnTo>
                    <a:pt x="2" y="8"/>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55" name="Freeform 256"/>
            <p:cNvSpPr>
              <a:spLocks/>
            </p:cNvSpPr>
            <p:nvPr/>
          </p:nvSpPr>
          <p:spPr bwMode="auto">
            <a:xfrm>
              <a:off x="8643938" y="5451475"/>
              <a:ext cx="139700" cy="239713"/>
            </a:xfrm>
            <a:custGeom>
              <a:avLst/>
              <a:gdLst>
                <a:gd name="T0" fmla="*/ 31750 w 88"/>
                <a:gd name="T1" fmla="*/ 172734 h 136"/>
                <a:gd name="T2" fmla="*/ 22225 w 88"/>
                <a:gd name="T3" fmla="*/ 158633 h 136"/>
                <a:gd name="T4" fmla="*/ 34925 w 88"/>
                <a:gd name="T5" fmla="*/ 148057 h 136"/>
                <a:gd name="T6" fmla="*/ 44450 w 88"/>
                <a:gd name="T7" fmla="*/ 141007 h 136"/>
                <a:gd name="T8" fmla="*/ 44450 w 88"/>
                <a:gd name="T9" fmla="*/ 109280 h 136"/>
                <a:gd name="T10" fmla="*/ 47625 w 88"/>
                <a:gd name="T11" fmla="*/ 81079 h 136"/>
                <a:gd name="T12" fmla="*/ 31750 w 88"/>
                <a:gd name="T13" fmla="*/ 59928 h 136"/>
                <a:gd name="T14" fmla="*/ 12700 w 88"/>
                <a:gd name="T15" fmla="*/ 45827 h 136"/>
                <a:gd name="T16" fmla="*/ 3175 w 88"/>
                <a:gd name="T17" fmla="*/ 17626 h 136"/>
                <a:gd name="T18" fmla="*/ 0 w 88"/>
                <a:gd name="T19" fmla="*/ 0 h 136"/>
                <a:gd name="T20" fmla="*/ 15875 w 88"/>
                <a:gd name="T21" fmla="*/ 17626 h 136"/>
                <a:gd name="T22" fmla="*/ 34925 w 88"/>
                <a:gd name="T23" fmla="*/ 31727 h 136"/>
                <a:gd name="T24" fmla="*/ 47625 w 88"/>
                <a:gd name="T25" fmla="*/ 45827 h 136"/>
                <a:gd name="T26" fmla="*/ 44450 w 88"/>
                <a:gd name="T27" fmla="*/ 59928 h 136"/>
                <a:gd name="T28" fmla="*/ 53975 w 88"/>
                <a:gd name="T29" fmla="*/ 77554 h 136"/>
                <a:gd name="T30" fmla="*/ 60325 w 88"/>
                <a:gd name="T31" fmla="*/ 91655 h 136"/>
                <a:gd name="T32" fmla="*/ 69850 w 88"/>
                <a:gd name="T33" fmla="*/ 81079 h 136"/>
                <a:gd name="T34" fmla="*/ 73025 w 88"/>
                <a:gd name="T35" fmla="*/ 91655 h 136"/>
                <a:gd name="T36" fmla="*/ 82550 w 88"/>
                <a:gd name="T37" fmla="*/ 105755 h 136"/>
                <a:gd name="T38" fmla="*/ 101600 w 88"/>
                <a:gd name="T39" fmla="*/ 119856 h 136"/>
                <a:gd name="T40" fmla="*/ 120650 w 88"/>
                <a:gd name="T41" fmla="*/ 116331 h 136"/>
                <a:gd name="T42" fmla="*/ 130175 w 88"/>
                <a:gd name="T43" fmla="*/ 105755 h 136"/>
                <a:gd name="T44" fmla="*/ 139700 w 88"/>
                <a:gd name="T45" fmla="*/ 109280 h 136"/>
                <a:gd name="T46" fmla="*/ 139700 w 88"/>
                <a:gd name="T47" fmla="*/ 130432 h 136"/>
                <a:gd name="T48" fmla="*/ 127000 w 88"/>
                <a:gd name="T49" fmla="*/ 141007 h 136"/>
                <a:gd name="T50" fmla="*/ 127000 w 88"/>
                <a:gd name="T51" fmla="*/ 155108 h 136"/>
                <a:gd name="T52" fmla="*/ 101600 w 88"/>
                <a:gd name="T53" fmla="*/ 158633 h 136"/>
                <a:gd name="T54" fmla="*/ 101600 w 88"/>
                <a:gd name="T55" fmla="*/ 172734 h 136"/>
                <a:gd name="T56" fmla="*/ 101600 w 88"/>
                <a:gd name="T57" fmla="*/ 186834 h 136"/>
                <a:gd name="T58" fmla="*/ 92075 w 88"/>
                <a:gd name="T59" fmla="*/ 200935 h 136"/>
                <a:gd name="T60" fmla="*/ 79375 w 88"/>
                <a:gd name="T61" fmla="*/ 222086 h 136"/>
                <a:gd name="T62" fmla="*/ 63500 w 88"/>
                <a:gd name="T63" fmla="*/ 239712 h 136"/>
                <a:gd name="T64" fmla="*/ 50800 w 88"/>
                <a:gd name="T65" fmla="*/ 236187 h 136"/>
                <a:gd name="T66" fmla="*/ 47625 w 88"/>
                <a:gd name="T67" fmla="*/ 215036 h 136"/>
                <a:gd name="T68" fmla="*/ 57150 w 88"/>
                <a:gd name="T69" fmla="*/ 204460 h 136"/>
                <a:gd name="T70" fmla="*/ 57150 w 88"/>
                <a:gd name="T71" fmla="*/ 190360 h 136"/>
                <a:gd name="T72" fmla="*/ 47625 w 88"/>
                <a:gd name="T73" fmla="*/ 176259 h 136"/>
                <a:gd name="T74" fmla="*/ 31750 w 88"/>
                <a:gd name="T75" fmla="*/ 172734 h 1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88" h="136">
                  <a:moveTo>
                    <a:pt x="20" y="98"/>
                  </a:moveTo>
                  <a:lnTo>
                    <a:pt x="14" y="90"/>
                  </a:lnTo>
                  <a:lnTo>
                    <a:pt x="22" y="84"/>
                  </a:lnTo>
                  <a:lnTo>
                    <a:pt x="28" y="80"/>
                  </a:lnTo>
                  <a:lnTo>
                    <a:pt x="28" y="62"/>
                  </a:lnTo>
                  <a:lnTo>
                    <a:pt x="30" y="46"/>
                  </a:lnTo>
                  <a:lnTo>
                    <a:pt x="20" y="34"/>
                  </a:lnTo>
                  <a:lnTo>
                    <a:pt x="8" y="26"/>
                  </a:lnTo>
                  <a:lnTo>
                    <a:pt x="2" y="10"/>
                  </a:lnTo>
                  <a:lnTo>
                    <a:pt x="0" y="0"/>
                  </a:lnTo>
                  <a:lnTo>
                    <a:pt x="10" y="10"/>
                  </a:lnTo>
                  <a:lnTo>
                    <a:pt x="22" y="18"/>
                  </a:lnTo>
                  <a:lnTo>
                    <a:pt x="30" y="26"/>
                  </a:lnTo>
                  <a:lnTo>
                    <a:pt x="28" y="34"/>
                  </a:lnTo>
                  <a:lnTo>
                    <a:pt x="34" y="44"/>
                  </a:lnTo>
                  <a:lnTo>
                    <a:pt x="38" y="52"/>
                  </a:lnTo>
                  <a:lnTo>
                    <a:pt x="44" y="46"/>
                  </a:lnTo>
                  <a:lnTo>
                    <a:pt x="46" y="52"/>
                  </a:lnTo>
                  <a:lnTo>
                    <a:pt x="52" y="60"/>
                  </a:lnTo>
                  <a:lnTo>
                    <a:pt x="64" y="68"/>
                  </a:lnTo>
                  <a:lnTo>
                    <a:pt x="76" y="66"/>
                  </a:lnTo>
                  <a:lnTo>
                    <a:pt x="82" y="60"/>
                  </a:lnTo>
                  <a:lnTo>
                    <a:pt x="88" y="62"/>
                  </a:lnTo>
                  <a:lnTo>
                    <a:pt x="88" y="74"/>
                  </a:lnTo>
                  <a:lnTo>
                    <a:pt x="80" y="80"/>
                  </a:lnTo>
                  <a:lnTo>
                    <a:pt x="80" y="88"/>
                  </a:lnTo>
                  <a:lnTo>
                    <a:pt x="64" y="90"/>
                  </a:lnTo>
                  <a:lnTo>
                    <a:pt x="64" y="98"/>
                  </a:lnTo>
                  <a:lnTo>
                    <a:pt x="64" y="106"/>
                  </a:lnTo>
                  <a:lnTo>
                    <a:pt x="58" y="114"/>
                  </a:lnTo>
                  <a:lnTo>
                    <a:pt x="50" y="126"/>
                  </a:lnTo>
                  <a:lnTo>
                    <a:pt x="40" y="136"/>
                  </a:lnTo>
                  <a:lnTo>
                    <a:pt x="32" y="134"/>
                  </a:lnTo>
                  <a:lnTo>
                    <a:pt x="30" y="122"/>
                  </a:lnTo>
                  <a:lnTo>
                    <a:pt x="36" y="116"/>
                  </a:lnTo>
                  <a:lnTo>
                    <a:pt x="36" y="108"/>
                  </a:lnTo>
                  <a:lnTo>
                    <a:pt x="30" y="100"/>
                  </a:lnTo>
                  <a:lnTo>
                    <a:pt x="20" y="98"/>
                  </a:lnTo>
                  <a:close/>
                </a:path>
              </a:pathLst>
            </a:custGeom>
            <a:solidFill>
              <a:srgbClr val="FFFFFF"/>
            </a:solidFill>
            <a:ln w="7938">
              <a:solidFill>
                <a:schemeClr val="tx1"/>
              </a:solidFill>
              <a:prstDash val="solid"/>
              <a:round/>
              <a:headEnd/>
              <a:tailEnd/>
            </a:ln>
          </p:spPr>
          <p:txBody>
            <a:bodyPr/>
            <a:lstStyle/>
            <a:p>
              <a:endParaRPr lang="en-GB"/>
            </a:p>
          </p:txBody>
        </p:sp>
        <p:sp>
          <p:nvSpPr>
            <p:cNvPr id="2256" name="Freeform 257"/>
            <p:cNvSpPr>
              <a:spLocks/>
            </p:cNvSpPr>
            <p:nvPr/>
          </p:nvSpPr>
          <p:spPr bwMode="auto">
            <a:xfrm>
              <a:off x="8485188" y="5656263"/>
              <a:ext cx="193675" cy="203200"/>
            </a:xfrm>
            <a:custGeom>
              <a:avLst/>
              <a:gdLst>
                <a:gd name="T0" fmla="*/ 146050 w 122"/>
                <a:gd name="T1" fmla="*/ 0 h 116"/>
                <a:gd name="T2" fmla="*/ 158750 w 122"/>
                <a:gd name="T3" fmla="*/ 3503 h 116"/>
                <a:gd name="T4" fmla="*/ 168275 w 122"/>
                <a:gd name="T5" fmla="*/ 17517 h 116"/>
                <a:gd name="T6" fmla="*/ 184150 w 122"/>
                <a:gd name="T7" fmla="*/ 17517 h 116"/>
                <a:gd name="T8" fmla="*/ 193675 w 122"/>
                <a:gd name="T9" fmla="*/ 17517 h 116"/>
                <a:gd name="T10" fmla="*/ 193675 w 122"/>
                <a:gd name="T11" fmla="*/ 35034 h 116"/>
                <a:gd name="T12" fmla="*/ 184150 w 122"/>
                <a:gd name="T13" fmla="*/ 52552 h 116"/>
                <a:gd name="T14" fmla="*/ 174625 w 122"/>
                <a:gd name="T15" fmla="*/ 66566 h 116"/>
                <a:gd name="T16" fmla="*/ 158750 w 122"/>
                <a:gd name="T17" fmla="*/ 80579 h 116"/>
                <a:gd name="T18" fmla="*/ 158750 w 122"/>
                <a:gd name="T19" fmla="*/ 105103 h 116"/>
                <a:gd name="T20" fmla="*/ 142875 w 122"/>
                <a:gd name="T21" fmla="*/ 108607 h 116"/>
                <a:gd name="T22" fmla="*/ 127000 w 122"/>
                <a:gd name="T23" fmla="*/ 115614 h 116"/>
                <a:gd name="T24" fmla="*/ 117475 w 122"/>
                <a:gd name="T25" fmla="*/ 129628 h 116"/>
                <a:gd name="T26" fmla="*/ 111125 w 122"/>
                <a:gd name="T27" fmla="*/ 157655 h 116"/>
                <a:gd name="T28" fmla="*/ 92075 w 122"/>
                <a:gd name="T29" fmla="*/ 182179 h 116"/>
                <a:gd name="T30" fmla="*/ 76200 w 122"/>
                <a:gd name="T31" fmla="*/ 199697 h 116"/>
                <a:gd name="T32" fmla="*/ 47625 w 122"/>
                <a:gd name="T33" fmla="*/ 203200 h 116"/>
                <a:gd name="T34" fmla="*/ 34925 w 122"/>
                <a:gd name="T35" fmla="*/ 192690 h 116"/>
                <a:gd name="T36" fmla="*/ 25400 w 122"/>
                <a:gd name="T37" fmla="*/ 189186 h 116"/>
                <a:gd name="T38" fmla="*/ 0 w 122"/>
                <a:gd name="T39" fmla="*/ 185683 h 116"/>
                <a:gd name="T40" fmla="*/ 6350 w 122"/>
                <a:gd name="T41" fmla="*/ 161159 h 116"/>
                <a:gd name="T42" fmla="*/ 22225 w 122"/>
                <a:gd name="T43" fmla="*/ 140138 h 116"/>
                <a:gd name="T44" fmla="*/ 47625 w 122"/>
                <a:gd name="T45" fmla="*/ 112110 h 116"/>
                <a:gd name="T46" fmla="*/ 60325 w 122"/>
                <a:gd name="T47" fmla="*/ 112110 h 116"/>
                <a:gd name="T48" fmla="*/ 76200 w 122"/>
                <a:gd name="T49" fmla="*/ 91090 h 116"/>
                <a:gd name="T50" fmla="*/ 95250 w 122"/>
                <a:gd name="T51" fmla="*/ 91090 h 116"/>
                <a:gd name="T52" fmla="*/ 114300 w 122"/>
                <a:gd name="T53" fmla="*/ 63062 h 116"/>
                <a:gd name="T54" fmla="*/ 123825 w 122"/>
                <a:gd name="T55" fmla="*/ 45545 h 116"/>
                <a:gd name="T56" fmla="*/ 139700 w 122"/>
                <a:gd name="T57" fmla="*/ 35034 h 116"/>
                <a:gd name="T58" fmla="*/ 139700 w 122"/>
                <a:gd name="T59" fmla="*/ 17517 h 116"/>
                <a:gd name="T60" fmla="*/ 146050 w 122"/>
                <a:gd name="T61" fmla="*/ 0 h 11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22" h="116">
                  <a:moveTo>
                    <a:pt x="92" y="0"/>
                  </a:moveTo>
                  <a:lnTo>
                    <a:pt x="100" y="2"/>
                  </a:lnTo>
                  <a:lnTo>
                    <a:pt x="106" y="10"/>
                  </a:lnTo>
                  <a:lnTo>
                    <a:pt x="116" y="10"/>
                  </a:lnTo>
                  <a:lnTo>
                    <a:pt x="122" y="10"/>
                  </a:lnTo>
                  <a:lnTo>
                    <a:pt x="122" y="20"/>
                  </a:lnTo>
                  <a:lnTo>
                    <a:pt x="116" y="30"/>
                  </a:lnTo>
                  <a:lnTo>
                    <a:pt x="110" y="38"/>
                  </a:lnTo>
                  <a:lnTo>
                    <a:pt x="100" y="46"/>
                  </a:lnTo>
                  <a:lnTo>
                    <a:pt x="100" y="60"/>
                  </a:lnTo>
                  <a:lnTo>
                    <a:pt x="90" y="62"/>
                  </a:lnTo>
                  <a:lnTo>
                    <a:pt x="80" y="66"/>
                  </a:lnTo>
                  <a:lnTo>
                    <a:pt x="74" y="74"/>
                  </a:lnTo>
                  <a:lnTo>
                    <a:pt x="70" y="90"/>
                  </a:lnTo>
                  <a:lnTo>
                    <a:pt x="58" y="104"/>
                  </a:lnTo>
                  <a:lnTo>
                    <a:pt x="48" y="114"/>
                  </a:lnTo>
                  <a:lnTo>
                    <a:pt x="30" y="116"/>
                  </a:lnTo>
                  <a:lnTo>
                    <a:pt x="22" y="110"/>
                  </a:lnTo>
                  <a:lnTo>
                    <a:pt x="16" y="108"/>
                  </a:lnTo>
                  <a:lnTo>
                    <a:pt x="0" y="106"/>
                  </a:lnTo>
                  <a:lnTo>
                    <a:pt x="4" y="92"/>
                  </a:lnTo>
                  <a:lnTo>
                    <a:pt x="14" y="80"/>
                  </a:lnTo>
                  <a:lnTo>
                    <a:pt x="30" y="64"/>
                  </a:lnTo>
                  <a:lnTo>
                    <a:pt x="38" y="64"/>
                  </a:lnTo>
                  <a:lnTo>
                    <a:pt x="48" y="52"/>
                  </a:lnTo>
                  <a:lnTo>
                    <a:pt x="60" y="52"/>
                  </a:lnTo>
                  <a:lnTo>
                    <a:pt x="72" y="36"/>
                  </a:lnTo>
                  <a:lnTo>
                    <a:pt x="78" y="26"/>
                  </a:lnTo>
                  <a:lnTo>
                    <a:pt x="88" y="20"/>
                  </a:lnTo>
                  <a:lnTo>
                    <a:pt x="88" y="10"/>
                  </a:lnTo>
                  <a:lnTo>
                    <a:pt x="92" y="0"/>
                  </a:lnTo>
                  <a:close/>
                </a:path>
              </a:pathLst>
            </a:custGeom>
            <a:solidFill>
              <a:srgbClr val="FFFFFF"/>
            </a:solidFill>
            <a:ln w="7938">
              <a:solidFill>
                <a:schemeClr val="tx1"/>
              </a:solidFill>
              <a:prstDash val="solid"/>
              <a:round/>
              <a:headEnd/>
              <a:tailEnd/>
            </a:ln>
          </p:spPr>
          <p:txBody>
            <a:bodyPr/>
            <a:lstStyle/>
            <a:p>
              <a:endParaRPr lang="en-GB"/>
            </a:p>
          </p:txBody>
        </p:sp>
        <p:sp>
          <p:nvSpPr>
            <p:cNvPr id="2257" name="Freeform 258"/>
            <p:cNvSpPr>
              <a:spLocks/>
            </p:cNvSpPr>
            <p:nvPr/>
          </p:nvSpPr>
          <p:spPr bwMode="auto">
            <a:xfrm>
              <a:off x="7932738" y="5656263"/>
              <a:ext cx="92075" cy="101600"/>
            </a:xfrm>
            <a:custGeom>
              <a:avLst/>
              <a:gdLst>
                <a:gd name="T0" fmla="*/ 3175 w 58"/>
                <a:gd name="T1" fmla="*/ 0 h 58"/>
                <a:gd name="T2" fmla="*/ 19050 w 58"/>
                <a:gd name="T3" fmla="*/ 10510 h 58"/>
                <a:gd name="T4" fmla="*/ 41275 w 58"/>
                <a:gd name="T5" fmla="*/ 21021 h 58"/>
                <a:gd name="T6" fmla="*/ 63500 w 58"/>
                <a:gd name="T7" fmla="*/ 17517 h 58"/>
                <a:gd name="T8" fmla="*/ 82550 w 58"/>
                <a:gd name="T9" fmla="*/ 14014 h 58"/>
                <a:gd name="T10" fmla="*/ 92075 w 58"/>
                <a:gd name="T11" fmla="*/ 17517 h 58"/>
                <a:gd name="T12" fmla="*/ 92075 w 58"/>
                <a:gd name="T13" fmla="*/ 45545 h 58"/>
                <a:gd name="T14" fmla="*/ 85725 w 58"/>
                <a:gd name="T15" fmla="*/ 59559 h 58"/>
                <a:gd name="T16" fmla="*/ 82550 w 58"/>
                <a:gd name="T17" fmla="*/ 73572 h 58"/>
                <a:gd name="T18" fmla="*/ 76200 w 58"/>
                <a:gd name="T19" fmla="*/ 80579 h 58"/>
                <a:gd name="T20" fmla="*/ 66675 w 58"/>
                <a:gd name="T21" fmla="*/ 80579 h 58"/>
                <a:gd name="T22" fmla="*/ 63500 w 58"/>
                <a:gd name="T23" fmla="*/ 87586 h 58"/>
                <a:gd name="T24" fmla="*/ 50800 w 58"/>
                <a:gd name="T25" fmla="*/ 101600 h 58"/>
                <a:gd name="T26" fmla="*/ 38100 w 58"/>
                <a:gd name="T27" fmla="*/ 98097 h 58"/>
                <a:gd name="T28" fmla="*/ 25400 w 58"/>
                <a:gd name="T29" fmla="*/ 84083 h 58"/>
                <a:gd name="T30" fmla="*/ 15875 w 58"/>
                <a:gd name="T31" fmla="*/ 70069 h 58"/>
                <a:gd name="T32" fmla="*/ 19050 w 58"/>
                <a:gd name="T33" fmla="*/ 45545 h 58"/>
                <a:gd name="T34" fmla="*/ 12700 w 58"/>
                <a:gd name="T35" fmla="*/ 31531 h 58"/>
                <a:gd name="T36" fmla="*/ 0 w 58"/>
                <a:gd name="T37" fmla="*/ 21021 h 58"/>
                <a:gd name="T38" fmla="*/ 3175 w 58"/>
                <a:gd name="T39" fmla="*/ 0 h 5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8" h="58">
                  <a:moveTo>
                    <a:pt x="2" y="0"/>
                  </a:moveTo>
                  <a:lnTo>
                    <a:pt x="12" y="6"/>
                  </a:lnTo>
                  <a:lnTo>
                    <a:pt x="26" y="12"/>
                  </a:lnTo>
                  <a:lnTo>
                    <a:pt x="40" y="10"/>
                  </a:lnTo>
                  <a:lnTo>
                    <a:pt x="52" y="8"/>
                  </a:lnTo>
                  <a:lnTo>
                    <a:pt x="58" y="10"/>
                  </a:lnTo>
                  <a:lnTo>
                    <a:pt x="58" y="26"/>
                  </a:lnTo>
                  <a:lnTo>
                    <a:pt x="54" y="34"/>
                  </a:lnTo>
                  <a:lnTo>
                    <a:pt x="52" y="42"/>
                  </a:lnTo>
                  <a:lnTo>
                    <a:pt x="48" y="46"/>
                  </a:lnTo>
                  <a:lnTo>
                    <a:pt x="42" y="46"/>
                  </a:lnTo>
                  <a:lnTo>
                    <a:pt x="40" y="50"/>
                  </a:lnTo>
                  <a:lnTo>
                    <a:pt x="32" y="58"/>
                  </a:lnTo>
                  <a:lnTo>
                    <a:pt x="24" y="56"/>
                  </a:lnTo>
                  <a:lnTo>
                    <a:pt x="16" y="48"/>
                  </a:lnTo>
                  <a:lnTo>
                    <a:pt x="10" y="40"/>
                  </a:lnTo>
                  <a:lnTo>
                    <a:pt x="12" y="26"/>
                  </a:lnTo>
                  <a:lnTo>
                    <a:pt x="8" y="18"/>
                  </a:lnTo>
                  <a:lnTo>
                    <a:pt x="0" y="12"/>
                  </a:lnTo>
                  <a:lnTo>
                    <a:pt x="2" y="0"/>
                  </a:lnTo>
                  <a:close/>
                </a:path>
              </a:pathLst>
            </a:custGeom>
            <a:solidFill>
              <a:srgbClr val="DDF53D"/>
            </a:solidFill>
            <a:ln w="7938">
              <a:solidFill>
                <a:schemeClr val="tx1"/>
              </a:solidFill>
              <a:prstDash val="solid"/>
              <a:round/>
              <a:headEnd/>
              <a:tailEnd/>
            </a:ln>
          </p:spPr>
          <p:txBody>
            <a:bodyPr/>
            <a:lstStyle/>
            <a:p>
              <a:endParaRPr lang="en-GB"/>
            </a:p>
          </p:txBody>
        </p:sp>
        <p:sp>
          <p:nvSpPr>
            <p:cNvPr id="2258" name="Freeform 259"/>
            <p:cNvSpPr>
              <a:spLocks/>
            </p:cNvSpPr>
            <p:nvPr/>
          </p:nvSpPr>
          <p:spPr bwMode="auto">
            <a:xfrm>
              <a:off x="7138988" y="4765675"/>
              <a:ext cx="1016000" cy="833438"/>
            </a:xfrm>
            <a:custGeom>
              <a:avLst/>
              <a:gdLst>
                <a:gd name="T0" fmla="*/ 488950 w 640"/>
                <a:gd name="T1" fmla="*/ 31517 h 476"/>
                <a:gd name="T2" fmla="*/ 488950 w 640"/>
                <a:gd name="T3" fmla="*/ 7004 h 476"/>
                <a:gd name="T4" fmla="*/ 539750 w 640"/>
                <a:gd name="T5" fmla="*/ 31517 h 476"/>
                <a:gd name="T6" fmla="*/ 574675 w 640"/>
                <a:gd name="T7" fmla="*/ 38520 h 476"/>
                <a:gd name="T8" fmla="*/ 590550 w 640"/>
                <a:gd name="T9" fmla="*/ 52528 h 476"/>
                <a:gd name="T10" fmla="*/ 558800 w 640"/>
                <a:gd name="T11" fmla="*/ 94550 h 476"/>
                <a:gd name="T12" fmla="*/ 590550 w 640"/>
                <a:gd name="T13" fmla="*/ 136572 h 476"/>
                <a:gd name="T14" fmla="*/ 660400 w 640"/>
                <a:gd name="T15" fmla="*/ 178594 h 476"/>
                <a:gd name="T16" fmla="*/ 714375 w 640"/>
                <a:gd name="T17" fmla="*/ 147077 h 476"/>
                <a:gd name="T18" fmla="*/ 723900 w 640"/>
                <a:gd name="T19" fmla="*/ 38520 h 476"/>
                <a:gd name="T20" fmla="*/ 746125 w 640"/>
                <a:gd name="T21" fmla="*/ 10506 h 476"/>
                <a:gd name="T22" fmla="*/ 768350 w 640"/>
                <a:gd name="T23" fmla="*/ 94550 h 476"/>
                <a:gd name="T24" fmla="*/ 809625 w 640"/>
                <a:gd name="T25" fmla="*/ 126066 h 476"/>
                <a:gd name="T26" fmla="*/ 828675 w 640"/>
                <a:gd name="T27" fmla="*/ 178594 h 476"/>
                <a:gd name="T28" fmla="*/ 844550 w 640"/>
                <a:gd name="T29" fmla="*/ 234623 h 476"/>
                <a:gd name="T30" fmla="*/ 901700 w 640"/>
                <a:gd name="T31" fmla="*/ 283649 h 476"/>
                <a:gd name="T32" fmla="*/ 923925 w 640"/>
                <a:gd name="T33" fmla="*/ 329173 h 476"/>
                <a:gd name="T34" fmla="*/ 971550 w 640"/>
                <a:gd name="T35" fmla="*/ 374696 h 476"/>
                <a:gd name="T36" fmla="*/ 1006475 w 640"/>
                <a:gd name="T37" fmla="*/ 444733 h 476"/>
                <a:gd name="T38" fmla="*/ 1016000 w 640"/>
                <a:gd name="T39" fmla="*/ 525275 h 476"/>
                <a:gd name="T40" fmla="*/ 990600 w 640"/>
                <a:gd name="T41" fmla="*/ 626829 h 476"/>
                <a:gd name="T42" fmla="*/ 946150 w 640"/>
                <a:gd name="T43" fmla="*/ 703869 h 476"/>
                <a:gd name="T44" fmla="*/ 923925 w 640"/>
                <a:gd name="T45" fmla="*/ 787913 h 476"/>
                <a:gd name="T46" fmla="*/ 873125 w 640"/>
                <a:gd name="T47" fmla="*/ 791415 h 476"/>
                <a:gd name="T48" fmla="*/ 844550 w 640"/>
                <a:gd name="T49" fmla="*/ 829935 h 476"/>
                <a:gd name="T50" fmla="*/ 819150 w 640"/>
                <a:gd name="T51" fmla="*/ 819430 h 476"/>
                <a:gd name="T52" fmla="*/ 793750 w 640"/>
                <a:gd name="T53" fmla="*/ 805422 h 476"/>
                <a:gd name="T54" fmla="*/ 733425 w 640"/>
                <a:gd name="T55" fmla="*/ 812426 h 476"/>
                <a:gd name="T56" fmla="*/ 682625 w 640"/>
                <a:gd name="T57" fmla="*/ 791415 h 476"/>
                <a:gd name="T58" fmla="*/ 663575 w 640"/>
                <a:gd name="T59" fmla="*/ 742389 h 476"/>
                <a:gd name="T60" fmla="*/ 635000 w 640"/>
                <a:gd name="T61" fmla="*/ 714375 h 476"/>
                <a:gd name="T62" fmla="*/ 619125 w 640"/>
                <a:gd name="T63" fmla="*/ 703869 h 476"/>
                <a:gd name="T64" fmla="*/ 622300 w 640"/>
                <a:gd name="T65" fmla="*/ 668851 h 476"/>
                <a:gd name="T66" fmla="*/ 606425 w 640"/>
                <a:gd name="T67" fmla="*/ 658345 h 476"/>
                <a:gd name="T68" fmla="*/ 571500 w 640"/>
                <a:gd name="T69" fmla="*/ 703869 h 476"/>
                <a:gd name="T70" fmla="*/ 539750 w 640"/>
                <a:gd name="T71" fmla="*/ 651342 h 476"/>
                <a:gd name="T72" fmla="*/ 473075 w 640"/>
                <a:gd name="T73" fmla="*/ 612821 h 476"/>
                <a:gd name="T74" fmla="*/ 361950 w 640"/>
                <a:gd name="T75" fmla="*/ 623327 h 476"/>
                <a:gd name="T76" fmla="*/ 273050 w 640"/>
                <a:gd name="T77" fmla="*/ 651342 h 476"/>
                <a:gd name="T78" fmla="*/ 171450 w 640"/>
                <a:gd name="T79" fmla="*/ 675854 h 476"/>
                <a:gd name="T80" fmla="*/ 127000 w 640"/>
                <a:gd name="T81" fmla="*/ 710873 h 476"/>
                <a:gd name="T82" fmla="*/ 47625 w 640"/>
                <a:gd name="T83" fmla="*/ 689862 h 476"/>
                <a:gd name="T84" fmla="*/ 63500 w 640"/>
                <a:gd name="T85" fmla="*/ 623327 h 476"/>
                <a:gd name="T86" fmla="*/ 47625 w 640"/>
                <a:gd name="T87" fmla="*/ 542785 h 476"/>
                <a:gd name="T88" fmla="*/ 6350 w 640"/>
                <a:gd name="T89" fmla="*/ 444733 h 476"/>
                <a:gd name="T90" fmla="*/ 15875 w 640"/>
                <a:gd name="T91" fmla="*/ 444733 h 476"/>
                <a:gd name="T92" fmla="*/ 19050 w 640"/>
                <a:gd name="T93" fmla="*/ 416719 h 476"/>
                <a:gd name="T94" fmla="*/ 19050 w 640"/>
                <a:gd name="T95" fmla="*/ 329173 h 476"/>
                <a:gd name="T96" fmla="*/ 38100 w 640"/>
                <a:gd name="T97" fmla="*/ 311663 h 476"/>
                <a:gd name="T98" fmla="*/ 98425 w 640"/>
                <a:gd name="T99" fmla="*/ 276645 h 476"/>
                <a:gd name="T100" fmla="*/ 193675 w 640"/>
                <a:gd name="T101" fmla="*/ 252132 h 476"/>
                <a:gd name="T102" fmla="*/ 231775 w 640"/>
                <a:gd name="T103" fmla="*/ 171590 h 476"/>
                <a:gd name="T104" fmla="*/ 260350 w 640"/>
                <a:gd name="T105" fmla="*/ 178594 h 476"/>
                <a:gd name="T106" fmla="*/ 279400 w 640"/>
                <a:gd name="T107" fmla="*/ 154081 h 476"/>
                <a:gd name="T108" fmla="*/ 304800 w 640"/>
                <a:gd name="T109" fmla="*/ 115561 h 476"/>
                <a:gd name="T110" fmla="*/ 349250 w 640"/>
                <a:gd name="T111" fmla="*/ 84044 h 476"/>
                <a:gd name="T112" fmla="*/ 384175 w 640"/>
                <a:gd name="T113" fmla="*/ 115561 h 476"/>
                <a:gd name="T114" fmla="*/ 406400 w 640"/>
                <a:gd name="T115" fmla="*/ 91048 h 476"/>
                <a:gd name="T116" fmla="*/ 447675 w 640"/>
                <a:gd name="T117" fmla="*/ 42022 h 4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640" h="476">
                  <a:moveTo>
                    <a:pt x="286" y="20"/>
                  </a:moveTo>
                  <a:lnTo>
                    <a:pt x="296" y="22"/>
                  </a:lnTo>
                  <a:lnTo>
                    <a:pt x="308" y="18"/>
                  </a:lnTo>
                  <a:lnTo>
                    <a:pt x="310" y="12"/>
                  </a:lnTo>
                  <a:lnTo>
                    <a:pt x="302" y="6"/>
                  </a:lnTo>
                  <a:lnTo>
                    <a:pt x="308" y="4"/>
                  </a:lnTo>
                  <a:lnTo>
                    <a:pt x="322" y="10"/>
                  </a:lnTo>
                  <a:lnTo>
                    <a:pt x="330" y="14"/>
                  </a:lnTo>
                  <a:lnTo>
                    <a:pt x="340" y="18"/>
                  </a:lnTo>
                  <a:lnTo>
                    <a:pt x="348" y="20"/>
                  </a:lnTo>
                  <a:lnTo>
                    <a:pt x="354" y="22"/>
                  </a:lnTo>
                  <a:lnTo>
                    <a:pt x="362" y="22"/>
                  </a:lnTo>
                  <a:lnTo>
                    <a:pt x="372" y="18"/>
                  </a:lnTo>
                  <a:lnTo>
                    <a:pt x="380" y="22"/>
                  </a:lnTo>
                  <a:lnTo>
                    <a:pt x="372" y="30"/>
                  </a:lnTo>
                  <a:lnTo>
                    <a:pt x="366" y="40"/>
                  </a:lnTo>
                  <a:lnTo>
                    <a:pt x="360" y="48"/>
                  </a:lnTo>
                  <a:lnTo>
                    <a:pt x="352" y="54"/>
                  </a:lnTo>
                  <a:lnTo>
                    <a:pt x="352" y="62"/>
                  </a:lnTo>
                  <a:lnTo>
                    <a:pt x="358" y="68"/>
                  </a:lnTo>
                  <a:lnTo>
                    <a:pt x="372" y="78"/>
                  </a:lnTo>
                  <a:lnTo>
                    <a:pt x="388" y="84"/>
                  </a:lnTo>
                  <a:lnTo>
                    <a:pt x="404" y="96"/>
                  </a:lnTo>
                  <a:lnTo>
                    <a:pt x="416" y="102"/>
                  </a:lnTo>
                  <a:lnTo>
                    <a:pt x="432" y="112"/>
                  </a:lnTo>
                  <a:lnTo>
                    <a:pt x="442" y="100"/>
                  </a:lnTo>
                  <a:lnTo>
                    <a:pt x="450" y="84"/>
                  </a:lnTo>
                  <a:lnTo>
                    <a:pt x="452" y="66"/>
                  </a:lnTo>
                  <a:lnTo>
                    <a:pt x="450" y="40"/>
                  </a:lnTo>
                  <a:lnTo>
                    <a:pt x="456" y="22"/>
                  </a:lnTo>
                  <a:lnTo>
                    <a:pt x="460" y="10"/>
                  </a:lnTo>
                  <a:lnTo>
                    <a:pt x="464" y="0"/>
                  </a:lnTo>
                  <a:lnTo>
                    <a:pt x="470" y="6"/>
                  </a:lnTo>
                  <a:lnTo>
                    <a:pt x="478" y="20"/>
                  </a:lnTo>
                  <a:lnTo>
                    <a:pt x="482" y="32"/>
                  </a:lnTo>
                  <a:lnTo>
                    <a:pt x="484" y="54"/>
                  </a:lnTo>
                  <a:lnTo>
                    <a:pt x="494" y="58"/>
                  </a:lnTo>
                  <a:lnTo>
                    <a:pt x="506" y="62"/>
                  </a:lnTo>
                  <a:lnTo>
                    <a:pt x="510" y="72"/>
                  </a:lnTo>
                  <a:lnTo>
                    <a:pt x="512" y="82"/>
                  </a:lnTo>
                  <a:lnTo>
                    <a:pt x="512" y="96"/>
                  </a:lnTo>
                  <a:lnTo>
                    <a:pt x="522" y="102"/>
                  </a:lnTo>
                  <a:lnTo>
                    <a:pt x="526" y="112"/>
                  </a:lnTo>
                  <a:lnTo>
                    <a:pt x="526" y="124"/>
                  </a:lnTo>
                  <a:lnTo>
                    <a:pt x="532" y="134"/>
                  </a:lnTo>
                  <a:lnTo>
                    <a:pt x="544" y="138"/>
                  </a:lnTo>
                  <a:lnTo>
                    <a:pt x="558" y="148"/>
                  </a:lnTo>
                  <a:lnTo>
                    <a:pt x="568" y="162"/>
                  </a:lnTo>
                  <a:lnTo>
                    <a:pt x="578" y="172"/>
                  </a:lnTo>
                  <a:lnTo>
                    <a:pt x="578" y="182"/>
                  </a:lnTo>
                  <a:lnTo>
                    <a:pt x="582" y="188"/>
                  </a:lnTo>
                  <a:lnTo>
                    <a:pt x="594" y="188"/>
                  </a:lnTo>
                  <a:lnTo>
                    <a:pt x="598" y="204"/>
                  </a:lnTo>
                  <a:lnTo>
                    <a:pt x="612" y="214"/>
                  </a:lnTo>
                  <a:lnTo>
                    <a:pt x="624" y="228"/>
                  </a:lnTo>
                  <a:lnTo>
                    <a:pt x="630" y="242"/>
                  </a:lnTo>
                  <a:lnTo>
                    <a:pt x="634" y="254"/>
                  </a:lnTo>
                  <a:lnTo>
                    <a:pt x="636" y="270"/>
                  </a:lnTo>
                  <a:lnTo>
                    <a:pt x="638" y="282"/>
                  </a:lnTo>
                  <a:lnTo>
                    <a:pt x="640" y="300"/>
                  </a:lnTo>
                  <a:lnTo>
                    <a:pt x="634" y="322"/>
                  </a:lnTo>
                  <a:lnTo>
                    <a:pt x="632" y="340"/>
                  </a:lnTo>
                  <a:lnTo>
                    <a:pt x="624" y="358"/>
                  </a:lnTo>
                  <a:lnTo>
                    <a:pt x="612" y="368"/>
                  </a:lnTo>
                  <a:lnTo>
                    <a:pt x="606" y="380"/>
                  </a:lnTo>
                  <a:lnTo>
                    <a:pt x="596" y="402"/>
                  </a:lnTo>
                  <a:lnTo>
                    <a:pt x="590" y="418"/>
                  </a:lnTo>
                  <a:lnTo>
                    <a:pt x="582" y="432"/>
                  </a:lnTo>
                  <a:lnTo>
                    <a:pt x="582" y="450"/>
                  </a:lnTo>
                  <a:lnTo>
                    <a:pt x="576" y="454"/>
                  </a:lnTo>
                  <a:lnTo>
                    <a:pt x="566" y="454"/>
                  </a:lnTo>
                  <a:lnTo>
                    <a:pt x="550" y="452"/>
                  </a:lnTo>
                  <a:lnTo>
                    <a:pt x="546" y="464"/>
                  </a:lnTo>
                  <a:lnTo>
                    <a:pt x="534" y="472"/>
                  </a:lnTo>
                  <a:lnTo>
                    <a:pt x="532" y="474"/>
                  </a:lnTo>
                  <a:lnTo>
                    <a:pt x="526" y="476"/>
                  </a:lnTo>
                  <a:lnTo>
                    <a:pt x="520" y="472"/>
                  </a:lnTo>
                  <a:lnTo>
                    <a:pt x="516" y="468"/>
                  </a:lnTo>
                  <a:lnTo>
                    <a:pt x="510" y="462"/>
                  </a:lnTo>
                  <a:lnTo>
                    <a:pt x="506" y="458"/>
                  </a:lnTo>
                  <a:lnTo>
                    <a:pt x="500" y="460"/>
                  </a:lnTo>
                  <a:lnTo>
                    <a:pt x="486" y="474"/>
                  </a:lnTo>
                  <a:lnTo>
                    <a:pt x="474" y="470"/>
                  </a:lnTo>
                  <a:lnTo>
                    <a:pt x="462" y="464"/>
                  </a:lnTo>
                  <a:lnTo>
                    <a:pt x="450" y="464"/>
                  </a:lnTo>
                  <a:lnTo>
                    <a:pt x="438" y="462"/>
                  </a:lnTo>
                  <a:lnTo>
                    <a:pt x="430" y="452"/>
                  </a:lnTo>
                  <a:lnTo>
                    <a:pt x="424" y="444"/>
                  </a:lnTo>
                  <a:lnTo>
                    <a:pt x="426" y="434"/>
                  </a:lnTo>
                  <a:lnTo>
                    <a:pt x="418" y="424"/>
                  </a:lnTo>
                  <a:lnTo>
                    <a:pt x="410" y="416"/>
                  </a:lnTo>
                  <a:lnTo>
                    <a:pt x="402" y="416"/>
                  </a:lnTo>
                  <a:lnTo>
                    <a:pt x="400" y="408"/>
                  </a:lnTo>
                  <a:lnTo>
                    <a:pt x="406" y="398"/>
                  </a:lnTo>
                  <a:lnTo>
                    <a:pt x="398" y="394"/>
                  </a:lnTo>
                  <a:lnTo>
                    <a:pt x="390" y="402"/>
                  </a:lnTo>
                  <a:lnTo>
                    <a:pt x="380" y="408"/>
                  </a:lnTo>
                  <a:lnTo>
                    <a:pt x="386" y="388"/>
                  </a:lnTo>
                  <a:lnTo>
                    <a:pt x="392" y="382"/>
                  </a:lnTo>
                  <a:lnTo>
                    <a:pt x="394" y="376"/>
                  </a:lnTo>
                  <a:lnTo>
                    <a:pt x="390" y="366"/>
                  </a:lnTo>
                  <a:lnTo>
                    <a:pt x="382" y="376"/>
                  </a:lnTo>
                  <a:lnTo>
                    <a:pt x="376" y="386"/>
                  </a:lnTo>
                  <a:lnTo>
                    <a:pt x="366" y="394"/>
                  </a:lnTo>
                  <a:lnTo>
                    <a:pt x="360" y="402"/>
                  </a:lnTo>
                  <a:lnTo>
                    <a:pt x="352" y="398"/>
                  </a:lnTo>
                  <a:lnTo>
                    <a:pt x="350" y="386"/>
                  </a:lnTo>
                  <a:lnTo>
                    <a:pt x="340" y="372"/>
                  </a:lnTo>
                  <a:lnTo>
                    <a:pt x="334" y="364"/>
                  </a:lnTo>
                  <a:lnTo>
                    <a:pt x="328" y="358"/>
                  </a:lnTo>
                  <a:lnTo>
                    <a:pt x="298" y="350"/>
                  </a:lnTo>
                  <a:lnTo>
                    <a:pt x="258" y="344"/>
                  </a:lnTo>
                  <a:lnTo>
                    <a:pt x="246" y="348"/>
                  </a:lnTo>
                  <a:lnTo>
                    <a:pt x="228" y="356"/>
                  </a:lnTo>
                  <a:lnTo>
                    <a:pt x="200" y="358"/>
                  </a:lnTo>
                  <a:lnTo>
                    <a:pt x="184" y="368"/>
                  </a:lnTo>
                  <a:lnTo>
                    <a:pt x="172" y="372"/>
                  </a:lnTo>
                  <a:lnTo>
                    <a:pt x="170" y="380"/>
                  </a:lnTo>
                  <a:lnTo>
                    <a:pt x="164" y="386"/>
                  </a:lnTo>
                  <a:lnTo>
                    <a:pt x="108" y="386"/>
                  </a:lnTo>
                  <a:lnTo>
                    <a:pt x="100" y="394"/>
                  </a:lnTo>
                  <a:lnTo>
                    <a:pt x="90" y="394"/>
                  </a:lnTo>
                  <a:lnTo>
                    <a:pt x="80" y="406"/>
                  </a:lnTo>
                  <a:lnTo>
                    <a:pt x="54" y="408"/>
                  </a:lnTo>
                  <a:lnTo>
                    <a:pt x="42" y="400"/>
                  </a:lnTo>
                  <a:lnTo>
                    <a:pt x="30" y="394"/>
                  </a:lnTo>
                  <a:lnTo>
                    <a:pt x="28" y="384"/>
                  </a:lnTo>
                  <a:lnTo>
                    <a:pt x="40" y="378"/>
                  </a:lnTo>
                  <a:lnTo>
                    <a:pt x="40" y="356"/>
                  </a:lnTo>
                  <a:lnTo>
                    <a:pt x="40" y="342"/>
                  </a:lnTo>
                  <a:lnTo>
                    <a:pt x="30" y="328"/>
                  </a:lnTo>
                  <a:lnTo>
                    <a:pt x="30" y="310"/>
                  </a:lnTo>
                  <a:lnTo>
                    <a:pt x="18" y="280"/>
                  </a:lnTo>
                  <a:lnTo>
                    <a:pt x="10" y="264"/>
                  </a:lnTo>
                  <a:lnTo>
                    <a:pt x="4" y="254"/>
                  </a:lnTo>
                  <a:lnTo>
                    <a:pt x="0" y="246"/>
                  </a:lnTo>
                  <a:lnTo>
                    <a:pt x="6" y="248"/>
                  </a:lnTo>
                  <a:lnTo>
                    <a:pt x="10" y="254"/>
                  </a:lnTo>
                  <a:lnTo>
                    <a:pt x="18" y="254"/>
                  </a:lnTo>
                  <a:lnTo>
                    <a:pt x="20" y="244"/>
                  </a:lnTo>
                  <a:lnTo>
                    <a:pt x="12" y="238"/>
                  </a:lnTo>
                  <a:lnTo>
                    <a:pt x="6" y="218"/>
                  </a:lnTo>
                  <a:lnTo>
                    <a:pt x="6" y="204"/>
                  </a:lnTo>
                  <a:lnTo>
                    <a:pt x="12" y="188"/>
                  </a:lnTo>
                  <a:lnTo>
                    <a:pt x="14" y="180"/>
                  </a:lnTo>
                  <a:lnTo>
                    <a:pt x="20" y="186"/>
                  </a:lnTo>
                  <a:lnTo>
                    <a:pt x="24" y="178"/>
                  </a:lnTo>
                  <a:lnTo>
                    <a:pt x="34" y="178"/>
                  </a:lnTo>
                  <a:lnTo>
                    <a:pt x="48" y="162"/>
                  </a:lnTo>
                  <a:lnTo>
                    <a:pt x="62" y="158"/>
                  </a:lnTo>
                  <a:lnTo>
                    <a:pt x="86" y="154"/>
                  </a:lnTo>
                  <a:lnTo>
                    <a:pt x="110" y="146"/>
                  </a:lnTo>
                  <a:lnTo>
                    <a:pt x="122" y="144"/>
                  </a:lnTo>
                  <a:lnTo>
                    <a:pt x="144" y="118"/>
                  </a:lnTo>
                  <a:lnTo>
                    <a:pt x="142" y="106"/>
                  </a:lnTo>
                  <a:lnTo>
                    <a:pt x="146" y="98"/>
                  </a:lnTo>
                  <a:lnTo>
                    <a:pt x="156" y="92"/>
                  </a:lnTo>
                  <a:lnTo>
                    <a:pt x="160" y="98"/>
                  </a:lnTo>
                  <a:lnTo>
                    <a:pt x="164" y="102"/>
                  </a:lnTo>
                  <a:lnTo>
                    <a:pt x="168" y="96"/>
                  </a:lnTo>
                  <a:lnTo>
                    <a:pt x="168" y="84"/>
                  </a:lnTo>
                  <a:lnTo>
                    <a:pt x="176" y="88"/>
                  </a:lnTo>
                  <a:lnTo>
                    <a:pt x="180" y="84"/>
                  </a:lnTo>
                  <a:lnTo>
                    <a:pt x="182" y="72"/>
                  </a:lnTo>
                  <a:lnTo>
                    <a:pt x="192" y="66"/>
                  </a:lnTo>
                  <a:lnTo>
                    <a:pt x="198" y="60"/>
                  </a:lnTo>
                  <a:lnTo>
                    <a:pt x="204" y="60"/>
                  </a:lnTo>
                  <a:lnTo>
                    <a:pt x="220" y="48"/>
                  </a:lnTo>
                  <a:lnTo>
                    <a:pt x="230" y="54"/>
                  </a:lnTo>
                  <a:lnTo>
                    <a:pt x="236" y="60"/>
                  </a:lnTo>
                  <a:lnTo>
                    <a:pt x="242" y="66"/>
                  </a:lnTo>
                  <a:lnTo>
                    <a:pt x="254" y="64"/>
                  </a:lnTo>
                  <a:lnTo>
                    <a:pt x="262" y="62"/>
                  </a:lnTo>
                  <a:lnTo>
                    <a:pt x="256" y="52"/>
                  </a:lnTo>
                  <a:lnTo>
                    <a:pt x="268" y="40"/>
                  </a:lnTo>
                  <a:lnTo>
                    <a:pt x="274" y="28"/>
                  </a:lnTo>
                  <a:lnTo>
                    <a:pt x="282" y="24"/>
                  </a:lnTo>
                  <a:lnTo>
                    <a:pt x="286" y="20"/>
                  </a:lnTo>
                  <a:close/>
                </a:path>
              </a:pathLst>
            </a:custGeom>
            <a:solidFill>
              <a:srgbClr val="DDF53D"/>
            </a:solidFill>
            <a:ln w="7938">
              <a:solidFill>
                <a:schemeClr val="tx1"/>
              </a:solidFill>
              <a:prstDash val="solid"/>
              <a:round/>
              <a:headEnd/>
              <a:tailEnd/>
            </a:ln>
          </p:spPr>
          <p:txBody>
            <a:bodyPr/>
            <a:lstStyle/>
            <a:p>
              <a:endParaRPr lang="en-GB"/>
            </a:p>
          </p:txBody>
        </p:sp>
        <p:sp>
          <p:nvSpPr>
            <p:cNvPr id="2259" name="Freeform 260"/>
            <p:cNvSpPr>
              <a:spLocks/>
            </p:cNvSpPr>
            <p:nvPr/>
          </p:nvSpPr>
          <p:spPr bwMode="auto">
            <a:xfrm>
              <a:off x="7307263" y="3941763"/>
              <a:ext cx="111125" cy="168275"/>
            </a:xfrm>
            <a:custGeom>
              <a:avLst/>
              <a:gdLst>
                <a:gd name="T0" fmla="*/ 6350 w 70"/>
                <a:gd name="T1" fmla="*/ 101666 h 96"/>
                <a:gd name="T2" fmla="*/ 22225 w 70"/>
                <a:gd name="T3" fmla="*/ 112183 h 96"/>
                <a:gd name="T4" fmla="*/ 25400 w 70"/>
                <a:gd name="T5" fmla="*/ 133218 h 96"/>
                <a:gd name="T6" fmla="*/ 38100 w 70"/>
                <a:gd name="T7" fmla="*/ 136723 h 96"/>
                <a:gd name="T8" fmla="*/ 47625 w 70"/>
                <a:gd name="T9" fmla="*/ 126206 h 96"/>
                <a:gd name="T10" fmla="*/ 60325 w 70"/>
                <a:gd name="T11" fmla="*/ 129712 h 96"/>
                <a:gd name="T12" fmla="*/ 63500 w 70"/>
                <a:gd name="T13" fmla="*/ 143735 h 96"/>
                <a:gd name="T14" fmla="*/ 76200 w 70"/>
                <a:gd name="T15" fmla="*/ 140229 h 96"/>
                <a:gd name="T16" fmla="*/ 82550 w 70"/>
                <a:gd name="T17" fmla="*/ 147241 h 96"/>
                <a:gd name="T18" fmla="*/ 98425 w 70"/>
                <a:gd name="T19" fmla="*/ 157758 h 96"/>
                <a:gd name="T20" fmla="*/ 104775 w 70"/>
                <a:gd name="T21" fmla="*/ 168275 h 96"/>
                <a:gd name="T22" fmla="*/ 111125 w 70"/>
                <a:gd name="T23" fmla="*/ 157758 h 96"/>
                <a:gd name="T24" fmla="*/ 98425 w 70"/>
                <a:gd name="T25" fmla="*/ 147241 h 96"/>
                <a:gd name="T26" fmla="*/ 98425 w 70"/>
                <a:gd name="T27" fmla="*/ 136723 h 96"/>
                <a:gd name="T28" fmla="*/ 92075 w 70"/>
                <a:gd name="T29" fmla="*/ 126206 h 96"/>
                <a:gd name="T30" fmla="*/ 79375 w 70"/>
                <a:gd name="T31" fmla="*/ 126206 h 96"/>
                <a:gd name="T32" fmla="*/ 73025 w 70"/>
                <a:gd name="T33" fmla="*/ 119195 h 96"/>
                <a:gd name="T34" fmla="*/ 63500 w 70"/>
                <a:gd name="T35" fmla="*/ 122701 h 96"/>
                <a:gd name="T36" fmla="*/ 50800 w 70"/>
                <a:gd name="T37" fmla="*/ 115689 h 96"/>
                <a:gd name="T38" fmla="*/ 44450 w 70"/>
                <a:gd name="T39" fmla="*/ 108678 h 96"/>
                <a:gd name="T40" fmla="*/ 41275 w 70"/>
                <a:gd name="T41" fmla="*/ 94655 h 96"/>
                <a:gd name="T42" fmla="*/ 44450 w 70"/>
                <a:gd name="T43" fmla="*/ 73620 h 96"/>
                <a:gd name="T44" fmla="*/ 53975 w 70"/>
                <a:gd name="T45" fmla="*/ 70115 h 96"/>
                <a:gd name="T46" fmla="*/ 63500 w 70"/>
                <a:gd name="T47" fmla="*/ 45574 h 96"/>
                <a:gd name="T48" fmla="*/ 60325 w 70"/>
                <a:gd name="T49" fmla="*/ 24540 h 96"/>
                <a:gd name="T50" fmla="*/ 60325 w 70"/>
                <a:gd name="T51" fmla="*/ 7011 h 96"/>
                <a:gd name="T52" fmla="*/ 44450 w 70"/>
                <a:gd name="T53" fmla="*/ 3506 h 96"/>
                <a:gd name="T54" fmla="*/ 19050 w 70"/>
                <a:gd name="T55" fmla="*/ 0 h 96"/>
                <a:gd name="T56" fmla="*/ 15875 w 70"/>
                <a:gd name="T57" fmla="*/ 28046 h 96"/>
                <a:gd name="T58" fmla="*/ 15875 w 70"/>
                <a:gd name="T59" fmla="*/ 49080 h 96"/>
                <a:gd name="T60" fmla="*/ 19050 w 70"/>
                <a:gd name="T61" fmla="*/ 63103 h 96"/>
                <a:gd name="T62" fmla="*/ 0 w 70"/>
                <a:gd name="T63" fmla="*/ 66609 h 96"/>
                <a:gd name="T64" fmla="*/ 3175 w 70"/>
                <a:gd name="T65" fmla="*/ 77126 h 96"/>
                <a:gd name="T66" fmla="*/ 6350 w 70"/>
                <a:gd name="T67" fmla="*/ 84138 h 96"/>
                <a:gd name="T68" fmla="*/ 6350 w 70"/>
                <a:gd name="T69" fmla="*/ 101666 h 9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0" h="96">
                  <a:moveTo>
                    <a:pt x="4" y="58"/>
                  </a:moveTo>
                  <a:lnTo>
                    <a:pt x="14" y="64"/>
                  </a:lnTo>
                  <a:lnTo>
                    <a:pt x="16" y="76"/>
                  </a:lnTo>
                  <a:lnTo>
                    <a:pt x="24" y="78"/>
                  </a:lnTo>
                  <a:lnTo>
                    <a:pt x="30" y="72"/>
                  </a:lnTo>
                  <a:lnTo>
                    <a:pt x="38" y="74"/>
                  </a:lnTo>
                  <a:lnTo>
                    <a:pt x="40" y="82"/>
                  </a:lnTo>
                  <a:lnTo>
                    <a:pt x="48" y="80"/>
                  </a:lnTo>
                  <a:lnTo>
                    <a:pt x="52" y="84"/>
                  </a:lnTo>
                  <a:lnTo>
                    <a:pt x="62" y="90"/>
                  </a:lnTo>
                  <a:lnTo>
                    <a:pt x="66" y="96"/>
                  </a:lnTo>
                  <a:lnTo>
                    <a:pt x="70" y="90"/>
                  </a:lnTo>
                  <a:lnTo>
                    <a:pt x="62" y="84"/>
                  </a:lnTo>
                  <a:lnTo>
                    <a:pt x="62" y="78"/>
                  </a:lnTo>
                  <a:lnTo>
                    <a:pt x="58" y="72"/>
                  </a:lnTo>
                  <a:lnTo>
                    <a:pt x="50" y="72"/>
                  </a:lnTo>
                  <a:lnTo>
                    <a:pt x="46" y="68"/>
                  </a:lnTo>
                  <a:lnTo>
                    <a:pt x="40" y="70"/>
                  </a:lnTo>
                  <a:lnTo>
                    <a:pt x="32" y="66"/>
                  </a:lnTo>
                  <a:lnTo>
                    <a:pt x="28" y="62"/>
                  </a:lnTo>
                  <a:lnTo>
                    <a:pt x="26" y="54"/>
                  </a:lnTo>
                  <a:lnTo>
                    <a:pt x="28" y="42"/>
                  </a:lnTo>
                  <a:lnTo>
                    <a:pt x="34" y="40"/>
                  </a:lnTo>
                  <a:lnTo>
                    <a:pt x="40" y="26"/>
                  </a:lnTo>
                  <a:lnTo>
                    <a:pt x="38" y="14"/>
                  </a:lnTo>
                  <a:lnTo>
                    <a:pt x="38" y="4"/>
                  </a:lnTo>
                  <a:lnTo>
                    <a:pt x="28" y="2"/>
                  </a:lnTo>
                  <a:lnTo>
                    <a:pt x="12" y="0"/>
                  </a:lnTo>
                  <a:lnTo>
                    <a:pt x="10" y="16"/>
                  </a:lnTo>
                  <a:lnTo>
                    <a:pt x="10" y="28"/>
                  </a:lnTo>
                  <a:lnTo>
                    <a:pt x="12" y="36"/>
                  </a:lnTo>
                  <a:lnTo>
                    <a:pt x="0" y="38"/>
                  </a:lnTo>
                  <a:lnTo>
                    <a:pt x="2" y="44"/>
                  </a:lnTo>
                  <a:lnTo>
                    <a:pt x="4" y="48"/>
                  </a:lnTo>
                  <a:lnTo>
                    <a:pt x="4" y="58"/>
                  </a:lnTo>
                  <a:close/>
                </a:path>
              </a:pathLst>
            </a:custGeom>
            <a:solidFill>
              <a:srgbClr val="FFFFFF"/>
            </a:solidFill>
            <a:ln w="7938">
              <a:solidFill>
                <a:schemeClr val="tx1"/>
              </a:solidFill>
              <a:prstDash val="solid"/>
              <a:round/>
              <a:headEnd/>
              <a:tailEnd/>
            </a:ln>
          </p:spPr>
          <p:txBody>
            <a:bodyPr/>
            <a:lstStyle/>
            <a:p>
              <a:endParaRPr lang="en-GB"/>
            </a:p>
          </p:txBody>
        </p:sp>
        <p:sp>
          <p:nvSpPr>
            <p:cNvPr id="2260" name="Freeform 261"/>
            <p:cNvSpPr>
              <a:spLocks/>
            </p:cNvSpPr>
            <p:nvPr/>
          </p:nvSpPr>
          <p:spPr bwMode="auto">
            <a:xfrm>
              <a:off x="7240588" y="4148138"/>
              <a:ext cx="66675" cy="80962"/>
            </a:xfrm>
            <a:custGeom>
              <a:avLst/>
              <a:gdLst>
                <a:gd name="T0" fmla="*/ 0 w 42"/>
                <a:gd name="T1" fmla="*/ 80962 h 46"/>
                <a:gd name="T2" fmla="*/ 12700 w 42"/>
                <a:gd name="T3" fmla="*/ 59841 h 46"/>
                <a:gd name="T4" fmla="*/ 31750 w 42"/>
                <a:gd name="T5" fmla="*/ 35201 h 46"/>
                <a:gd name="T6" fmla="*/ 50800 w 42"/>
                <a:gd name="T7" fmla="*/ 17600 h 46"/>
                <a:gd name="T8" fmla="*/ 57150 w 42"/>
                <a:gd name="T9" fmla="*/ 0 h 46"/>
                <a:gd name="T10" fmla="*/ 60325 w 42"/>
                <a:gd name="T11" fmla="*/ 10560 h 46"/>
                <a:gd name="T12" fmla="*/ 66675 w 42"/>
                <a:gd name="T13" fmla="*/ 21121 h 46"/>
                <a:gd name="T14" fmla="*/ 50800 w 42"/>
                <a:gd name="T15" fmla="*/ 28161 h 46"/>
                <a:gd name="T16" fmla="*/ 31750 w 42"/>
                <a:gd name="T17" fmla="*/ 52801 h 46"/>
                <a:gd name="T18" fmla="*/ 22225 w 42"/>
                <a:gd name="T19" fmla="*/ 66882 h 46"/>
                <a:gd name="T20" fmla="*/ 0 w 42"/>
                <a:gd name="T21" fmla="*/ 80962 h 4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2" h="46">
                  <a:moveTo>
                    <a:pt x="0" y="46"/>
                  </a:moveTo>
                  <a:lnTo>
                    <a:pt x="8" y="34"/>
                  </a:lnTo>
                  <a:lnTo>
                    <a:pt x="20" y="20"/>
                  </a:lnTo>
                  <a:lnTo>
                    <a:pt x="32" y="10"/>
                  </a:lnTo>
                  <a:lnTo>
                    <a:pt x="36" y="0"/>
                  </a:lnTo>
                  <a:lnTo>
                    <a:pt x="38" y="6"/>
                  </a:lnTo>
                  <a:lnTo>
                    <a:pt x="42" y="12"/>
                  </a:lnTo>
                  <a:lnTo>
                    <a:pt x="32" y="16"/>
                  </a:lnTo>
                  <a:lnTo>
                    <a:pt x="20" y="30"/>
                  </a:lnTo>
                  <a:lnTo>
                    <a:pt x="14" y="38"/>
                  </a:lnTo>
                  <a:lnTo>
                    <a:pt x="0" y="46"/>
                  </a:lnTo>
                  <a:close/>
                </a:path>
              </a:pathLst>
            </a:custGeom>
            <a:solidFill>
              <a:srgbClr val="FFFFFF"/>
            </a:solidFill>
            <a:ln w="7938">
              <a:solidFill>
                <a:schemeClr val="tx1"/>
              </a:solidFill>
              <a:prstDash val="solid"/>
              <a:round/>
              <a:headEnd/>
              <a:tailEnd/>
            </a:ln>
          </p:spPr>
          <p:txBody>
            <a:bodyPr/>
            <a:lstStyle/>
            <a:p>
              <a:endParaRPr lang="en-GB"/>
            </a:p>
          </p:txBody>
        </p:sp>
        <p:sp>
          <p:nvSpPr>
            <p:cNvPr id="2261" name="Freeform 262"/>
            <p:cNvSpPr>
              <a:spLocks/>
            </p:cNvSpPr>
            <p:nvPr/>
          </p:nvSpPr>
          <p:spPr bwMode="auto">
            <a:xfrm>
              <a:off x="7358063" y="4191000"/>
              <a:ext cx="117475" cy="104775"/>
            </a:xfrm>
            <a:custGeom>
              <a:avLst/>
              <a:gdLst>
                <a:gd name="T0" fmla="*/ 92075 w 74"/>
                <a:gd name="T1" fmla="*/ 101283 h 60"/>
                <a:gd name="T2" fmla="*/ 63500 w 74"/>
                <a:gd name="T3" fmla="*/ 104775 h 60"/>
                <a:gd name="T4" fmla="*/ 53975 w 74"/>
                <a:gd name="T5" fmla="*/ 83820 h 60"/>
                <a:gd name="T6" fmla="*/ 53975 w 74"/>
                <a:gd name="T7" fmla="*/ 66358 h 60"/>
                <a:gd name="T8" fmla="*/ 63500 w 74"/>
                <a:gd name="T9" fmla="*/ 62865 h 60"/>
                <a:gd name="T10" fmla="*/ 50800 w 74"/>
                <a:gd name="T11" fmla="*/ 52388 h 60"/>
                <a:gd name="T12" fmla="*/ 38100 w 74"/>
                <a:gd name="T13" fmla="*/ 55880 h 60"/>
                <a:gd name="T14" fmla="*/ 28575 w 74"/>
                <a:gd name="T15" fmla="*/ 59373 h 60"/>
                <a:gd name="T16" fmla="*/ 19050 w 74"/>
                <a:gd name="T17" fmla="*/ 62865 h 60"/>
                <a:gd name="T18" fmla="*/ 12700 w 74"/>
                <a:gd name="T19" fmla="*/ 76835 h 60"/>
                <a:gd name="T20" fmla="*/ 6350 w 74"/>
                <a:gd name="T21" fmla="*/ 87313 h 60"/>
                <a:gd name="T22" fmla="*/ 0 w 74"/>
                <a:gd name="T23" fmla="*/ 66358 h 60"/>
                <a:gd name="T24" fmla="*/ 6350 w 74"/>
                <a:gd name="T25" fmla="*/ 48895 h 60"/>
                <a:gd name="T26" fmla="*/ 22225 w 74"/>
                <a:gd name="T27" fmla="*/ 41910 h 60"/>
                <a:gd name="T28" fmla="*/ 34925 w 74"/>
                <a:gd name="T29" fmla="*/ 34925 h 60"/>
                <a:gd name="T30" fmla="*/ 41275 w 74"/>
                <a:gd name="T31" fmla="*/ 24448 h 60"/>
                <a:gd name="T32" fmla="*/ 50800 w 74"/>
                <a:gd name="T33" fmla="*/ 38418 h 60"/>
                <a:gd name="T34" fmla="*/ 57150 w 74"/>
                <a:gd name="T35" fmla="*/ 41910 h 60"/>
                <a:gd name="T36" fmla="*/ 66675 w 74"/>
                <a:gd name="T37" fmla="*/ 31433 h 60"/>
                <a:gd name="T38" fmla="*/ 79375 w 74"/>
                <a:gd name="T39" fmla="*/ 13970 h 60"/>
                <a:gd name="T40" fmla="*/ 85725 w 74"/>
                <a:gd name="T41" fmla="*/ 17463 h 60"/>
                <a:gd name="T42" fmla="*/ 92075 w 74"/>
                <a:gd name="T43" fmla="*/ 17463 h 60"/>
                <a:gd name="T44" fmla="*/ 92075 w 74"/>
                <a:gd name="T45" fmla="*/ 6985 h 60"/>
                <a:gd name="T46" fmla="*/ 98425 w 74"/>
                <a:gd name="T47" fmla="*/ 0 h 60"/>
                <a:gd name="T48" fmla="*/ 107950 w 74"/>
                <a:gd name="T49" fmla="*/ 10478 h 60"/>
                <a:gd name="T50" fmla="*/ 114300 w 74"/>
                <a:gd name="T51" fmla="*/ 24448 h 60"/>
                <a:gd name="T52" fmla="*/ 117475 w 74"/>
                <a:gd name="T53" fmla="*/ 48895 h 60"/>
                <a:gd name="T54" fmla="*/ 117475 w 74"/>
                <a:gd name="T55" fmla="*/ 73343 h 60"/>
                <a:gd name="T56" fmla="*/ 104775 w 74"/>
                <a:gd name="T57" fmla="*/ 76835 h 60"/>
                <a:gd name="T58" fmla="*/ 101600 w 74"/>
                <a:gd name="T59" fmla="*/ 62865 h 60"/>
                <a:gd name="T60" fmla="*/ 92075 w 74"/>
                <a:gd name="T61" fmla="*/ 73343 h 60"/>
                <a:gd name="T62" fmla="*/ 85725 w 74"/>
                <a:gd name="T63" fmla="*/ 80328 h 60"/>
                <a:gd name="T64" fmla="*/ 92075 w 74"/>
                <a:gd name="T65" fmla="*/ 101283 h 6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4" h="60">
                  <a:moveTo>
                    <a:pt x="58" y="58"/>
                  </a:moveTo>
                  <a:lnTo>
                    <a:pt x="40" y="60"/>
                  </a:lnTo>
                  <a:lnTo>
                    <a:pt x="34" y="48"/>
                  </a:lnTo>
                  <a:lnTo>
                    <a:pt x="34" y="38"/>
                  </a:lnTo>
                  <a:lnTo>
                    <a:pt x="40" y="36"/>
                  </a:lnTo>
                  <a:lnTo>
                    <a:pt x="32" y="30"/>
                  </a:lnTo>
                  <a:lnTo>
                    <a:pt x="24" y="32"/>
                  </a:lnTo>
                  <a:lnTo>
                    <a:pt x="18" y="34"/>
                  </a:lnTo>
                  <a:lnTo>
                    <a:pt x="12" y="36"/>
                  </a:lnTo>
                  <a:lnTo>
                    <a:pt x="8" y="44"/>
                  </a:lnTo>
                  <a:lnTo>
                    <a:pt x="4" y="50"/>
                  </a:lnTo>
                  <a:lnTo>
                    <a:pt x="0" y="38"/>
                  </a:lnTo>
                  <a:lnTo>
                    <a:pt x="4" y="28"/>
                  </a:lnTo>
                  <a:lnTo>
                    <a:pt x="14" y="24"/>
                  </a:lnTo>
                  <a:lnTo>
                    <a:pt x="22" y="20"/>
                  </a:lnTo>
                  <a:lnTo>
                    <a:pt x="26" y="14"/>
                  </a:lnTo>
                  <a:lnTo>
                    <a:pt x="32" y="22"/>
                  </a:lnTo>
                  <a:lnTo>
                    <a:pt x="36" y="24"/>
                  </a:lnTo>
                  <a:lnTo>
                    <a:pt x="42" y="18"/>
                  </a:lnTo>
                  <a:lnTo>
                    <a:pt x="50" y="8"/>
                  </a:lnTo>
                  <a:lnTo>
                    <a:pt x="54" y="10"/>
                  </a:lnTo>
                  <a:lnTo>
                    <a:pt x="58" y="10"/>
                  </a:lnTo>
                  <a:lnTo>
                    <a:pt x="58" y="4"/>
                  </a:lnTo>
                  <a:lnTo>
                    <a:pt x="62" y="0"/>
                  </a:lnTo>
                  <a:lnTo>
                    <a:pt x="68" y="6"/>
                  </a:lnTo>
                  <a:lnTo>
                    <a:pt x="72" y="14"/>
                  </a:lnTo>
                  <a:lnTo>
                    <a:pt x="74" y="28"/>
                  </a:lnTo>
                  <a:lnTo>
                    <a:pt x="74" y="42"/>
                  </a:lnTo>
                  <a:lnTo>
                    <a:pt x="66" y="44"/>
                  </a:lnTo>
                  <a:lnTo>
                    <a:pt x="64" y="36"/>
                  </a:lnTo>
                  <a:lnTo>
                    <a:pt x="58" y="42"/>
                  </a:lnTo>
                  <a:lnTo>
                    <a:pt x="54" y="46"/>
                  </a:lnTo>
                  <a:lnTo>
                    <a:pt x="58" y="58"/>
                  </a:lnTo>
                  <a:close/>
                </a:path>
              </a:pathLst>
            </a:custGeom>
            <a:solidFill>
              <a:srgbClr val="FFFFFF"/>
            </a:solidFill>
            <a:ln w="7938">
              <a:solidFill>
                <a:schemeClr val="tx1"/>
              </a:solidFill>
              <a:prstDash val="solid"/>
              <a:round/>
              <a:headEnd/>
              <a:tailEnd/>
            </a:ln>
          </p:spPr>
          <p:txBody>
            <a:bodyPr/>
            <a:lstStyle/>
            <a:p>
              <a:endParaRPr lang="en-GB"/>
            </a:p>
          </p:txBody>
        </p:sp>
        <p:sp>
          <p:nvSpPr>
            <p:cNvPr id="2262" name="Freeform 263"/>
            <p:cNvSpPr>
              <a:spLocks/>
            </p:cNvSpPr>
            <p:nvPr/>
          </p:nvSpPr>
          <p:spPr bwMode="auto">
            <a:xfrm>
              <a:off x="7421563" y="4110038"/>
              <a:ext cx="28575" cy="38100"/>
            </a:xfrm>
            <a:custGeom>
              <a:avLst/>
              <a:gdLst>
                <a:gd name="T0" fmla="*/ 0 w 18"/>
                <a:gd name="T1" fmla="*/ 6927 h 22"/>
                <a:gd name="T2" fmla="*/ 19050 w 18"/>
                <a:gd name="T3" fmla="*/ 0 h 22"/>
                <a:gd name="T4" fmla="*/ 28575 w 18"/>
                <a:gd name="T5" fmla="*/ 3464 h 22"/>
                <a:gd name="T6" fmla="*/ 28575 w 18"/>
                <a:gd name="T7" fmla="*/ 27709 h 22"/>
                <a:gd name="T8" fmla="*/ 28575 w 18"/>
                <a:gd name="T9" fmla="*/ 38100 h 22"/>
                <a:gd name="T10" fmla="*/ 15875 w 18"/>
                <a:gd name="T11" fmla="*/ 31173 h 22"/>
                <a:gd name="T12" fmla="*/ 6350 w 18"/>
                <a:gd name="T13" fmla="*/ 20782 h 22"/>
                <a:gd name="T14" fmla="*/ 0 w 18"/>
                <a:gd name="T15" fmla="*/ 6927 h 2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22">
                  <a:moveTo>
                    <a:pt x="0" y="4"/>
                  </a:moveTo>
                  <a:lnTo>
                    <a:pt x="12" y="0"/>
                  </a:lnTo>
                  <a:lnTo>
                    <a:pt x="18" y="2"/>
                  </a:lnTo>
                  <a:lnTo>
                    <a:pt x="18" y="16"/>
                  </a:lnTo>
                  <a:lnTo>
                    <a:pt x="18" y="22"/>
                  </a:lnTo>
                  <a:lnTo>
                    <a:pt x="10" y="18"/>
                  </a:lnTo>
                  <a:lnTo>
                    <a:pt x="4" y="12"/>
                  </a:lnTo>
                  <a:lnTo>
                    <a:pt x="0" y="4"/>
                  </a:lnTo>
                  <a:close/>
                </a:path>
              </a:pathLst>
            </a:custGeom>
            <a:solidFill>
              <a:srgbClr val="FFFFFF"/>
            </a:solidFill>
            <a:ln w="7938">
              <a:solidFill>
                <a:schemeClr val="tx1"/>
              </a:solidFill>
              <a:prstDash val="solid"/>
              <a:round/>
              <a:headEnd/>
              <a:tailEnd/>
            </a:ln>
          </p:spPr>
          <p:txBody>
            <a:bodyPr/>
            <a:lstStyle/>
            <a:p>
              <a:endParaRPr lang="en-GB"/>
            </a:p>
          </p:txBody>
        </p:sp>
        <p:sp>
          <p:nvSpPr>
            <p:cNvPr id="2263" name="Freeform 264"/>
            <p:cNvSpPr>
              <a:spLocks/>
            </p:cNvSpPr>
            <p:nvPr/>
          </p:nvSpPr>
          <p:spPr bwMode="auto">
            <a:xfrm>
              <a:off x="7319963" y="4081463"/>
              <a:ext cx="31750" cy="42862"/>
            </a:xfrm>
            <a:custGeom>
              <a:avLst/>
              <a:gdLst>
                <a:gd name="T0" fmla="*/ 0 w 20"/>
                <a:gd name="T1" fmla="*/ 0 h 24"/>
                <a:gd name="T2" fmla="*/ 15875 w 20"/>
                <a:gd name="T3" fmla="*/ 3572 h 24"/>
                <a:gd name="T4" fmla="*/ 31750 w 20"/>
                <a:gd name="T5" fmla="*/ 17859 h 24"/>
                <a:gd name="T6" fmla="*/ 28575 w 20"/>
                <a:gd name="T7" fmla="*/ 39290 h 24"/>
                <a:gd name="T8" fmla="*/ 19050 w 20"/>
                <a:gd name="T9" fmla="*/ 42862 h 24"/>
                <a:gd name="T10" fmla="*/ 9525 w 20"/>
                <a:gd name="T11" fmla="*/ 17859 h 24"/>
                <a:gd name="T12" fmla="*/ 3175 w 20"/>
                <a:gd name="T13" fmla="*/ 10716 h 24"/>
                <a:gd name="T14" fmla="*/ 0 w 20"/>
                <a:gd name="T15" fmla="*/ 0 h 2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 h="24">
                  <a:moveTo>
                    <a:pt x="0" y="0"/>
                  </a:moveTo>
                  <a:lnTo>
                    <a:pt x="10" y="2"/>
                  </a:lnTo>
                  <a:lnTo>
                    <a:pt x="20" y="10"/>
                  </a:lnTo>
                  <a:lnTo>
                    <a:pt x="18" y="22"/>
                  </a:lnTo>
                  <a:lnTo>
                    <a:pt x="12" y="24"/>
                  </a:lnTo>
                  <a:lnTo>
                    <a:pt x="6" y="10"/>
                  </a:lnTo>
                  <a:lnTo>
                    <a:pt x="2" y="6"/>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64" name="Freeform 265"/>
            <p:cNvSpPr>
              <a:spLocks/>
            </p:cNvSpPr>
            <p:nvPr/>
          </p:nvSpPr>
          <p:spPr bwMode="auto">
            <a:xfrm>
              <a:off x="7361238" y="4135438"/>
              <a:ext cx="34925" cy="34925"/>
            </a:xfrm>
            <a:custGeom>
              <a:avLst/>
              <a:gdLst>
                <a:gd name="T0" fmla="*/ 0 w 22"/>
                <a:gd name="T1" fmla="*/ 0 h 20"/>
                <a:gd name="T2" fmla="*/ 0 w 22"/>
                <a:gd name="T3" fmla="*/ 17463 h 20"/>
                <a:gd name="T4" fmla="*/ 0 w 22"/>
                <a:gd name="T5" fmla="*/ 34925 h 20"/>
                <a:gd name="T6" fmla="*/ 9525 w 22"/>
                <a:gd name="T7" fmla="*/ 27940 h 20"/>
                <a:gd name="T8" fmla="*/ 28575 w 22"/>
                <a:gd name="T9" fmla="*/ 13970 h 20"/>
                <a:gd name="T10" fmla="*/ 34925 w 22"/>
                <a:gd name="T11" fmla="*/ 3493 h 20"/>
                <a:gd name="T12" fmla="*/ 22225 w 22"/>
                <a:gd name="T13" fmla="*/ 0 h 20"/>
                <a:gd name="T14" fmla="*/ 12700 w 22"/>
                <a:gd name="T15" fmla="*/ 3493 h 20"/>
                <a:gd name="T16" fmla="*/ 0 w 22"/>
                <a:gd name="T17" fmla="*/ 0 h 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2" h="20">
                  <a:moveTo>
                    <a:pt x="0" y="0"/>
                  </a:moveTo>
                  <a:lnTo>
                    <a:pt x="0" y="10"/>
                  </a:lnTo>
                  <a:lnTo>
                    <a:pt x="0" y="20"/>
                  </a:lnTo>
                  <a:lnTo>
                    <a:pt x="6" y="16"/>
                  </a:lnTo>
                  <a:lnTo>
                    <a:pt x="18" y="8"/>
                  </a:lnTo>
                  <a:lnTo>
                    <a:pt x="22" y="2"/>
                  </a:lnTo>
                  <a:lnTo>
                    <a:pt x="14" y="0"/>
                  </a:lnTo>
                  <a:lnTo>
                    <a:pt x="8" y="2"/>
                  </a:lnTo>
                  <a:lnTo>
                    <a:pt x="0" y="0"/>
                  </a:lnTo>
                  <a:close/>
                </a:path>
              </a:pathLst>
            </a:custGeom>
            <a:solidFill>
              <a:srgbClr val="FFFFFF"/>
            </a:solidFill>
            <a:ln w="7938">
              <a:solidFill>
                <a:schemeClr val="tx1"/>
              </a:solidFill>
              <a:prstDash val="solid"/>
              <a:round/>
              <a:headEnd/>
              <a:tailEnd/>
            </a:ln>
          </p:spPr>
          <p:txBody>
            <a:bodyPr/>
            <a:lstStyle/>
            <a:p>
              <a:endParaRPr lang="en-GB"/>
            </a:p>
          </p:txBody>
        </p:sp>
        <p:sp>
          <p:nvSpPr>
            <p:cNvPr id="2265" name="Freeform 266"/>
            <p:cNvSpPr>
              <a:spLocks/>
            </p:cNvSpPr>
            <p:nvPr/>
          </p:nvSpPr>
          <p:spPr bwMode="auto">
            <a:xfrm>
              <a:off x="7370763" y="4156075"/>
              <a:ext cx="38100" cy="49213"/>
            </a:xfrm>
            <a:custGeom>
              <a:avLst/>
              <a:gdLst>
                <a:gd name="T0" fmla="*/ 0 w 24"/>
                <a:gd name="T1" fmla="*/ 31636 h 28"/>
                <a:gd name="T2" fmla="*/ 9525 w 24"/>
                <a:gd name="T3" fmla="*/ 45697 h 28"/>
                <a:gd name="T4" fmla="*/ 22225 w 24"/>
                <a:gd name="T5" fmla="*/ 49212 h 28"/>
                <a:gd name="T6" fmla="*/ 22225 w 24"/>
                <a:gd name="T7" fmla="*/ 28121 h 28"/>
                <a:gd name="T8" fmla="*/ 28575 w 24"/>
                <a:gd name="T9" fmla="*/ 21091 h 28"/>
                <a:gd name="T10" fmla="*/ 38100 w 24"/>
                <a:gd name="T11" fmla="*/ 14061 h 28"/>
                <a:gd name="T12" fmla="*/ 34925 w 24"/>
                <a:gd name="T13" fmla="*/ 7030 h 28"/>
                <a:gd name="T14" fmla="*/ 25400 w 24"/>
                <a:gd name="T15" fmla="*/ 0 h 28"/>
                <a:gd name="T16" fmla="*/ 15875 w 24"/>
                <a:gd name="T17" fmla="*/ 3515 h 28"/>
                <a:gd name="T18" fmla="*/ 12700 w 24"/>
                <a:gd name="T19" fmla="*/ 17576 h 28"/>
                <a:gd name="T20" fmla="*/ 6350 w 24"/>
                <a:gd name="T21" fmla="*/ 28121 h 28"/>
                <a:gd name="T22" fmla="*/ 0 w 24"/>
                <a:gd name="T23" fmla="*/ 31636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 h="28">
                  <a:moveTo>
                    <a:pt x="0" y="18"/>
                  </a:moveTo>
                  <a:lnTo>
                    <a:pt x="6" y="26"/>
                  </a:lnTo>
                  <a:lnTo>
                    <a:pt x="14" y="28"/>
                  </a:lnTo>
                  <a:lnTo>
                    <a:pt x="14" y="16"/>
                  </a:lnTo>
                  <a:lnTo>
                    <a:pt x="18" y="12"/>
                  </a:lnTo>
                  <a:lnTo>
                    <a:pt x="24" y="8"/>
                  </a:lnTo>
                  <a:lnTo>
                    <a:pt x="22" y="4"/>
                  </a:lnTo>
                  <a:lnTo>
                    <a:pt x="16" y="0"/>
                  </a:lnTo>
                  <a:lnTo>
                    <a:pt x="10" y="2"/>
                  </a:lnTo>
                  <a:lnTo>
                    <a:pt x="8" y="10"/>
                  </a:lnTo>
                  <a:lnTo>
                    <a:pt x="4" y="16"/>
                  </a:lnTo>
                  <a:lnTo>
                    <a:pt x="0" y="18"/>
                  </a:lnTo>
                  <a:close/>
                </a:path>
              </a:pathLst>
            </a:custGeom>
            <a:solidFill>
              <a:srgbClr val="FFFFFF"/>
            </a:solidFill>
            <a:ln w="7938">
              <a:solidFill>
                <a:schemeClr val="tx1"/>
              </a:solidFill>
              <a:prstDash val="solid"/>
              <a:round/>
              <a:headEnd/>
              <a:tailEnd/>
            </a:ln>
          </p:spPr>
          <p:txBody>
            <a:bodyPr/>
            <a:lstStyle/>
            <a:p>
              <a:endParaRPr lang="en-GB"/>
            </a:p>
          </p:txBody>
        </p:sp>
        <p:sp>
          <p:nvSpPr>
            <p:cNvPr id="2266" name="Freeform 267"/>
            <p:cNvSpPr>
              <a:spLocks/>
            </p:cNvSpPr>
            <p:nvPr/>
          </p:nvSpPr>
          <p:spPr bwMode="auto">
            <a:xfrm>
              <a:off x="7313613" y="3746500"/>
              <a:ext cx="47625" cy="93663"/>
            </a:xfrm>
            <a:custGeom>
              <a:avLst/>
              <a:gdLst>
                <a:gd name="T0" fmla="*/ 47625 w 30"/>
                <a:gd name="T1" fmla="*/ 6938 h 54"/>
                <a:gd name="T2" fmla="*/ 41275 w 30"/>
                <a:gd name="T3" fmla="*/ 31221 h 54"/>
                <a:gd name="T4" fmla="*/ 34925 w 30"/>
                <a:gd name="T5" fmla="*/ 48565 h 54"/>
                <a:gd name="T6" fmla="*/ 31750 w 30"/>
                <a:gd name="T7" fmla="*/ 62441 h 54"/>
                <a:gd name="T8" fmla="*/ 25400 w 30"/>
                <a:gd name="T9" fmla="*/ 83255 h 54"/>
                <a:gd name="T10" fmla="*/ 15875 w 30"/>
                <a:gd name="T11" fmla="*/ 93662 h 54"/>
                <a:gd name="T12" fmla="*/ 6350 w 30"/>
                <a:gd name="T13" fmla="*/ 72848 h 54"/>
                <a:gd name="T14" fmla="*/ 0 w 30"/>
                <a:gd name="T15" fmla="*/ 45097 h 54"/>
                <a:gd name="T16" fmla="*/ 12700 w 30"/>
                <a:gd name="T17" fmla="*/ 20814 h 54"/>
                <a:gd name="T18" fmla="*/ 28575 w 30"/>
                <a:gd name="T19" fmla="*/ 6938 h 54"/>
                <a:gd name="T20" fmla="*/ 34925 w 30"/>
                <a:gd name="T21" fmla="*/ 0 h 54"/>
                <a:gd name="T22" fmla="*/ 47625 w 30"/>
                <a:gd name="T23" fmla="*/ 6938 h 5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 h="54">
                  <a:moveTo>
                    <a:pt x="30" y="4"/>
                  </a:moveTo>
                  <a:lnTo>
                    <a:pt x="26" y="18"/>
                  </a:lnTo>
                  <a:lnTo>
                    <a:pt x="22" y="28"/>
                  </a:lnTo>
                  <a:lnTo>
                    <a:pt x="20" y="36"/>
                  </a:lnTo>
                  <a:lnTo>
                    <a:pt x="16" y="48"/>
                  </a:lnTo>
                  <a:lnTo>
                    <a:pt x="10" y="54"/>
                  </a:lnTo>
                  <a:lnTo>
                    <a:pt x="4" y="42"/>
                  </a:lnTo>
                  <a:lnTo>
                    <a:pt x="0" y="26"/>
                  </a:lnTo>
                  <a:lnTo>
                    <a:pt x="8" y="12"/>
                  </a:lnTo>
                  <a:lnTo>
                    <a:pt x="18" y="4"/>
                  </a:lnTo>
                  <a:lnTo>
                    <a:pt x="22" y="0"/>
                  </a:lnTo>
                  <a:lnTo>
                    <a:pt x="30" y="4"/>
                  </a:lnTo>
                  <a:close/>
                </a:path>
              </a:pathLst>
            </a:custGeom>
            <a:solidFill>
              <a:srgbClr val="FFFFFF"/>
            </a:solidFill>
            <a:ln w="7938">
              <a:solidFill>
                <a:schemeClr val="tx1"/>
              </a:solidFill>
              <a:prstDash val="solid"/>
              <a:round/>
              <a:headEnd/>
              <a:tailEnd/>
            </a:ln>
          </p:spPr>
          <p:txBody>
            <a:bodyPr/>
            <a:lstStyle/>
            <a:p>
              <a:endParaRPr lang="en-GB"/>
            </a:p>
          </p:txBody>
        </p:sp>
        <p:sp>
          <p:nvSpPr>
            <p:cNvPr id="2267" name="Freeform 268"/>
            <p:cNvSpPr>
              <a:spLocks/>
            </p:cNvSpPr>
            <p:nvPr/>
          </p:nvSpPr>
          <p:spPr bwMode="auto">
            <a:xfrm>
              <a:off x="7024688" y="3897313"/>
              <a:ext cx="60325" cy="52387"/>
            </a:xfrm>
            <a:custGeom>
              <a:avLst/>
              <a:gdLst>
                <a:gd name="T0" fmla="*/ 15875 w 38"/>
                <a:gd name="T1" fmla="*/ 10477 h 30"/>
                <a:gd name="T2" fmla="*/ 31750 w 38"/>
                <a:gd name="T3" fmla="*/ 0 h 30"/>
                <a:gd name="T4" fmla="*/ 47625 w 38"/>
                <a:gd name="T5" fmla="*/ 0 h 30"/>
                <a:gd name="T6" fmla="*/ 60325 w 38"/>
                <a:gd name="T7" fmla="*/ 3492 h 30"/>
                <a:gd name="T8" fmla="*/ 53975 w 38"/>
                <a:gd name="T9" fmla="*/ 13970 h 30"/>
                <a:gd name="T10" fmla="*/ 47625 w 38"/>
                <a:gd name="T11" fmla="*/ 24447 h 30"/>
                <a:gd name="T12" fmla="*/ 47625 w 38"/>
                <a:gd name="T13" fmla="*/ 41910 h 30"/>
                <a:gd name="T14" fmla="*/ 34925 w 38"/>
                <a:gd name="T15" fmla="*/ 45402 h 30"/>
                <a:gd name="T16" fmla="*/ 25400 w 38"/>
                <a:gd name="T17" fmla="*/ 52387 h 30"/>
                <a:gd name="T18" fmla="*/ 9525 w 38"/>
                <a:gd name="T19" fmla="*/ 48895 h 30"/>
                <a:gd name="T20" fmla="*/ 0 w 38"/>
                <a:gd name="T21" fmla="*/ 34925 h 30"/>
                <a:gd name="T22" fmla="*/ 0 w 38"/>
                <a:gd name="T23" fmla="*/ 17462 h 30"/>
                <a:gd name="T24" fmla="*/ 15875 w 38"/>
                <a:gd name="T25" fmla="*/ 10477 h 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8" h="30">
                  <a:moveTo>
                    <a:pt x="10" y="6"/>
                  </a:moveTo>
                  <a:lnTo>
                    <a:pt x="20" y="0"/>
                  </a:lnTo>
                  <a:lnTo>
                    <a:pt x="30" y="0"/>
                  </a:lnTo>
                  <a:lnTo>
                    <a:pt x="38" y="2"/>
                  </a:lnTo>
                  <a:lnTo>
                    <a:pt x="34" y="8"/>
                  </a:lnTo>
                  <a:lnTo>
                    <a:pt x="30" y="14"/>
                  </a:lnTo>
                  <a:lnTo>
                    <a:pt x="30" y="24"/>
                  </a:lnTo>
                  <a:lnTo>
                    <a:pt x="22" y="26"/>
                  </a:lnTo>
                  <a:lnTo>
                    <a:pt x="16" y="30"/>
                  </a:lnTo>
                  <a:lnTo>
                    <a:pt x="6" y="28"/>
                  </a:lnTo>
                  <a:lnTo>
                    <a:pt x="0" y="20"/>
                  </a:lnTo>
                  <a:lnTo>
                    <a:pt x="0" y="10"/>
                  </a:lnTo>
                  <a:lnTo>
                    <a:pt x="10" y="6"/>
                  </a:lnTo>
                  <a:close/>
                </a:path>
              </a:pathLst>
            </a:custGeom>
            <a:solidFill>
              <a:srgbClr val="FFFFFF"/>
            </a:solidFill>
            <a:ln w="7938">
              <a:solidFill>
                <a:schemeClr val="tx1"/>
              </a:solidFill>
              <a:prstDash val="solid"/>
              <a:round/>
              <a:headEnd/>
              <a:tailEnd/>
            </a:ln>
          </p:spPr>
          <p:txBody>
            <a:bodyPr/>
            <a:lstStyle/>
            <a:p>
              <a:endParaRPr lang="en-GB"/>
            </a:p>
          </p:txBody>
        </p:sp>
        <p:sp>
          <p:nvSpPr>
            <p:cNvPr id="2268" name="Freeform 269"/>
            <p:cNvSpPr>
              <a:spLocks/>
            </p:cNvSpPr>
            <p:nvPr/>
          </p:nvSpPr>
          <p:spPr bwMode="auto">
            <a:xfrm>
              <a:off x="7812088" y="3105150"/>
              <a:ext cx="146050" cy="136525"/>
            </a:xfrm>
            <a:custGeom>
              <a:avLst/>
              <a:gdLst>
                <a:gd name="T0" fmla="*/ 47625 w 92"/>
                <a:gd name="T1" fmla="*/ 0 h 78"/>
                <a:gd name="T2" fmla="*/ 60325 w 92"/>
                <a:gd name="T3" fmla="*/ 10502 h 78"/>
                <a:gd name="T4" fmla="*/ 76200 w 92"/>
                <a:gd name="T5" fmla="*/ 28005 h 78"/>
                <a:gd name="T6" fmla="*/ 104775 w 92"/>
                <a:gd name="T7" fmla="*/ 45508 h 78"/>
                <a:gd name="T8" fmla="*/ 120650 w 92"/>
                <a:gd name="T9" fmla="*/ 52510 h 78"/>
                <a:gd name="T10" fmla="*/ 133350 w 92"/>
                <a:gd name="T11" fmla="*/ 42008 h 78"/>
                <a:gd name="T12" fmla="*/ 142875 w 92"/>
                <a:gd name="T13" fmla="*/ 42008 h 78"/>
                <a:gd name="T14" fmla="*/ 133350 w 92"/>
                <a:gd name="T15" fmla="*/ 52510 h 78"/>
                <a:gd name="T16" fmla="*/ 139700 w 92"/>
                <a:gd name="T17" fmla="*/ 63012 h 78"/>
                <a:gd name="T18" fmla="*/ 146050 w 92"/>
                <a:gd name="T19" fmla="*/ 70013 h 78"/>
                <a:gd name="T20" fmla="*/ 133350 w 92"/>
                <a:gd name="T21" fmla="*/ 80515 h 78"/>
                <a:gd name="T22" fmla="*/ 127000 w 92"/>
                <a:gd name="T23" fmla="*/ 84015 h 78"/>
                <a:gd name="T24" fmla="*/ 117475 w 92"/>
                <a:gd name="T25" fmla="*/ 80515 h 78"/>
                <a:gd name="T26" fmla="*/ 107950 w 92"/>
                <a:gd name="T27" fmla="*/ 84015 h 78"/>
                <a:gd name="T28" fmla="*/ 92075 w 92"/>
                <a:gd name="T29" fmla="*/ 91017 h 78"/>
                <a:gd name="T30" fmla="*/ 82550 w 92"/>
                <a:gd name="T31" fmla="*/ 105019 h 78"/>
                <a:gd name="T32" fmla="*/ 82550 w 92"/>
                <a:gd name="T33" fmla="*/ 115521 h 78"/>
                <a:gd name="T34" fmla="*/ 69850 w 92"/>
                <a:gd name="T35" fmla="*/ 108520 h 78"/>
                <a:gd name="T36" fmla="*/ 57150 w 92"/>
                <a:gd name="T37" fmla="*/ 98018 h 78"/>
                <a:gd name="T38" fmla="*/ 44450 w 92"/>
                <a:gd name="T39" fmla="*/ 94517 h 78"/>
                <a:gd name="T40" fmla="*/ 38100 w 92"/>
                <a:gd name="T41" fmla="*/ 98018 h 78"/>
                <a:gd name="T42" fmla="*/ 34925 w 92"/>
                <a:gd name="T43" fmla="*/ 105019 h 78"/>
                <a:gd name="T44" fmla="*/ 25400 w 92"/>
                <a:gd name="T45" fmla="*/ 98018 h 78"/>
                <a:gd name="T46" fmla="*/ 15875 w 92"/>
                <a:gd name="T47" fmla="*/ 94517 h 78"/>
                <a:gd name="T48" fmla="*/ 12700 w 92"/>
                <a:gd name="T49" fmla="*/ 101519 h 78"/>
                <a:gd name="T50" fmla="*/ 15875 w 92"/>
                <a:gd name="T51" fmla="*/ 112021 h 78"/>
                <a:gd name="T52" fmla="*/ 25400 w 92"/>
                <a:gd name="T53" fmla="*/ 115521 h 78"/>
                <a:gd name="T54" fmla="*/ 22225 w 92"/>
                <a:gd name="T55" fmla="*/ 126023 h 78"/>
                <a:gd name="T56" fmla="*/ 12700 w 92"/>
                <a:gd name="T57" fmla="*/ 129524 h 78"/>
                <a:gd name="T58" fmla="*/ 3175 w 92"/>
                <a:gd name="T59" fmla="*/ 136525 h 78"/>
                <a:gd name="T60" fmla="*/ 3175 w 92"/>
                <a:gd name="T61" fmla="*/ 119022 h 78"/>
                <a:gd name="T62" fmla="*/ 0 w 92"/>
                <a:gd name="T63" fmla="*/ 105019 h 78"/>
                <a:gd name="T64" fmla="*/ 0 w 92"/>
                <a:gd name="T65" fmla="*/ 91017 h 78"/>
                <a:gd name="T66" fmla="*/ 9525 w 92"/>
                <a:gd name="T67" fmla="*/ 87516 h 78"/>
                <a:gd name="T68" fmla="*/ 15875 w 92"/>
                <a:gd name="T69" fmla="*/ 77014 h 78"/>
                <a:gd name="T70" fmla="*/ 15875 w 92"/>
                <a:gd name="T71" fmla="*/ 66512 h 78"/>
                <a:gd name="T72" fmla="*/ 25400 w 92"/>
                <a:gd name="T73" fmla="*/ 66512 h 78"/>
                <a:gd name="T74" fmla="*/ 34925 w 92"/>
                <a:gd name="T75" fmla="*/ 73513 h 78"/>
                <a:gd name="T76" fmla="*/ 44450 w 92"/>
                <a:gd name="T77" fmla="*/ 70013 h 78"/>
                <a:gd name="T78" fmla="*/ 47625 w 92"/>
                <a:gd name="T79" fmla="*/ 28005 h 78"/>
                <a:gd name="T80" fmla="*/ 47625 w 92"/>
                <a:gd name="T81" fmla="*/ 0 h 7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2" h="78">
                  <a:moveTo>
                    <a:pt x="30" y="0"/>
                  </a:moveTo>
                  <a:lnTo>
                    <a:pt x="38" y="6"/>
                  </a:lnTo>
                  <a:lnTo>
                    <a:pt x="48" y="16"/>
                  </a:lnTo>
                  <a:lnTo>
                    <a:pt x="66" y="26"/>
                  </a:lnTo>
                  <a:lnTo>
                    <a:pt x="76" y="30"/>
                  </a:lnTo>
                  <a:lnTo>
                    <a:pt x="84" y="24"/>
                  </a:lnTo>
                  <a:lnTo>
                    <a:pt x="90" y="24"/>
                  </a:lnTo>
                  <a:lnTo>
                    <a:pt x="84" y="30"/>
                  </a:lnTo>
                  <a:lnTo>
                    <a:pt x="88" y="36"/>
                  </a:lnTo>
                  <a:lnTo>
                    <a:pt x="92" y="40"/>
                  </a:lnTo>
                  <a:lnTo>
                    <a:pt x="84" y="46"/>
                  </a:lnTo>
                  <a:lnTo>
                    <a:pt x="80" y="48"/>
                  </a:lnTo>
                  <a:lnTo>
                    <a:pt x="74" y="46"/>
                  </a:lnTo>
                  <a:lnTo>
                    <a:pt x="68" y="48"/>
                  </a:lnTo>
                  <a:lnTo>
                    <a:pt x="58" y="52"/>
                  </a:lnTo>
                  <a:lnTo>
                    <a:pt x="52" y="60"/>
                  </a:lnTo>
                  <a:lnTo>
                    <a:pt x="52" y="66"/>
                  </a:lnTo>
                  <a:lnTo>
                    <a:pt x="44" y="62"/>
                  </a:lnTo>
                  <a:lnTo>
                    <a:pt x="36" y="56"/>
                  </a:lnTo>
                  <a:lnTo>
                    <a:pt x="28" y="54"/>
                  </a:lnTo>
                  <a:lnTo>
                    <a:pt x="24" y="56"/>
                  </a:lnTo>
                  <a:lnTo>
                    <a:pt x="22" y="60"/>
                  </a:lnTo>
                  <a:lnTo>
                    <a:pt x="16" y="56"/>
                  </a:lnTo>
                  <a:lnTo>
                    <a:pt x="10" y="54"/>
                  </a:lnTo>
                  <a:lnTo>
                    <a:pt x="8" y="58"/>
                  </a:lnTo>
                  <a:lnTo>
                    <a:pt x="10" y="64"/>
                  </a:lnTo>
                  <a:lnTo>
                    <a:pt x="16" y="66"/>
                  </a:lnTo>
                  <a:lnTo>
                    <a:pt x="14" y="72"/>
                  </a:lnTo>
                  <a:lnTo>
                    <a:pt x="8" y="74"/>
                  </a:lnTo>
                  <a:lnTo>
                    <a:pt x="2" y="78"/>
                  </a:lnTo>
                  <a:lnTo>
                    <a:pt x="2" y="68"/>
                  </a:lnTo>
                  <a:lnTo>
                    <a:pt x="0" y="60"/>
                  </a:lnTo>
                  <a:lnTo>
                    <a:pt x="0" y="52"/>
                  </a:lnTo>
                  <a:lnTo>
                    <a:pt x="6" y="50"/>
                  </a:lnTo>
                  <a:lnTo>
                    <a:pt x="10" y="44"/>
                  </a:lnTo>
                  <a:lnTo>
                    <a:pt x="10" y="38"/>
                  </a:lnTo>
                  <a:lnTo>
                    <a:pt x="16" y="38"/>
                  </a:lnTo>
                  <a:lnTo>
                    <a:pt x="22" y="42"/>
                  </a:lnTo>
                  <a:lnTo>
                    <a:pt x="28" y="40"/>
                  </a:lnTo>
                  <a:lnTo>
                    <a:pt x="30" y="16"/>
                  </a:lnTo>
                  <a:lnTo>
                    <a:pt x="30" y="0"/>
                  </a:lnTo>
                  <a:close/>
                </a:path>
              </a:pathLst>
            </a:custGeom>
            <a:solidFill>
              <a:srgbClr val="FFFFFF"/>
            </a:solidFill>
            <a:ln w="7938">
              <a:solidFill>
                <a:schemeClr val="tx1"/>
              </a:solidFill>
              <a:prstDash val="solid"/>
              <a:round/>
              <a:headEnd/>
              <a:tailEnd/>
            </a:ln>
          </p:spPr>
          <p:txBody>
            <a:bodyPr/>
            <a:lstStyle/>
            <a:p>
              <a:endParaRPr lang="en-GB"/>
            </a:p>
          </p:txBody>
        </p:sp>
        <p:sp>
          <p:nvSpPr>
            <p:cNvPr id="2269" name="Freeform 270"/>
            <p:cNvSpPr>
              <a:spLocks/>
            </p:cNvSpPr>
            <p:nvPr/>
          </p:nvSpPr>
          <p:spPr bwMode="auto">
            <a:xfrm>
              <a:off x="7618413" y="3468688"/>
              <a:ext cx="63500" cy="46037"/>
            </a:xfrm>
            <a:custGeom>
              <a:avLst/>
              <a:gdLst>
                <a:gd name="T0" fmla="*/ 47625 w 40"/>
                <a:gd name="T1" fmla="*/ 28330 h 26"/>
                <a:gd name="T2" fmla="*/ 38100 w 40"/>
                <a:gd name="T3" fmla="*/ 24789 h 26"/>
                <a:gd name="T4" fmla="*/ 28575 w 40"/>
                <a:gd name="T5" fmla="*/ 31872 h 26"/>
                <a:gd name="T6" fmla="*/ 22225 w 40"/>
                <a:gd name="T7" fmla="*/ 46037 h 26"/>
                <a:gd name="T8" fmla="*/ 9525 w 40"/>
                <a:gd name="T9" fmla="*/ 42496 h 26"/>
                <a:gd name="T10" fmla="*/ 9525 w 40"/>
                <a:gd name="T11" fmla="*/ 31872 h 26"/>
                <a:gd name="T12" fmla="*/ 0 w 40"/>
                <a:gd name="T13" fmla="*/ 24789 h 26"/>
                <a:gd name="T14" fmla="*/ 12700 w 40"/>
                <a:gd name="T15" fmla="*/ 14165 h 26"/>
                <a:gd name="T16" fmla="*/ 25400 w 40"/>
                <a:gd name="T17" fmla="*/ 14165 h 26"/>
                <a:gd name="T18" fmla="*/ 38100 w 40"/>
                <a:gd name="T19" fmla="*/ 10624 h 26"/>
                <a:gd name="T20" fmla="*/ 44450 w 40"/>
                <a:gd name="T21" fmla="*/ 0 h 26"/>
                <a:gd name="T22" fmla="*/ 57150 w 40"/>
                <a:gd name="T23" fmla="*/ 0 h 26"/>
                <a:gd name="T24" fmla="*/ 63500 w 40"/>
                <a:gd name="T25" fmla="*/ 10624 h 26"/>
                <a:gd name="T26" fmla="*/ 60325 w 40"/>
                <a:gd name="T27" fmla="*/ 14165 h 26"/>
                <a:gd name="T28" fmla="*/ 53975 w 40"/>
                <a:gd name="T29" fmla="*/ 24789 h 26"/>
                <a:gd name="T30" fmla="*/ 47625 w 40"/>
                <a:gd name="T31" fmla="*/ 28330 h 2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0" h="26">
                  <a:moveTo>
                    <a:pt x="30" y="16"/>
                  </a:moveTo>
                  <a:lnTo>
                    <a:pt x="24" y="14"/>
                  </a:lnTo>
                  <a:lnTo>
                    <a:pt x="18" y="18"/>
                  </a:lnTo>
                  <a:lnTo>
                    <a:pt x="14" y="26"/>
                  </a:lnTo>
                  <a:lnTo>
                    <a:pt x="6" y="24"/>
                  </a:lnTo>
                  <a:lnTo>
                    <a:pt x="6" y="18"/>
                  </a:lnTo>
                  <a:lnTo>
                    <a:pt x="0" y="14"/>
                  </a:lnTo>
                  <a:lnTo>
                    <a:pt x="8" y="8"/>
                  </a:lnTo>
                  <a:lnTo>
                    <a:pt x="16" y="8"/>
                  </a:lnTo>
                  <a:lnTo>
                    <a:pt x="24" y="6"/>
                  </a:lnTo>
                  <a:lnTo>
                    <a:pt x="28" y="0"/>
                  </a:lnTo>
                  <a:lnTo>
                    <a:pt x="36" y="0"/>
                  </a:lnTo>
                  <a:lnTo>
                    <a:pt x="40" y="6"/>
                  </a:lnTo>
                  <a:lnTo>
                    <a:pt x="38" y="8"/>
                  </a:lnTo>
                  <a:lnTo>
                    <a:pt x="34" y="14"/>
                  </a:lnTo>
                  <a:lnTo>
                    <a:pt x="30" y="16"/>
                  </a:lnTo>
                  <a:close/>
                </a:path>
              </a:pathLst>
            </a:custGeom>
            <a:solidFill>
              <a:srgbClr val="FFFFFF"/>
            </a:solidFill>
            <a:ln w="7938">
              <a:solidFill>
                <a:schemeClr val="tx1"/>
              </a:solidFill>
              <a:prstDash val="solid"/>
              <a:round/>
              <a:headEnd/>
              <a:tailEnd/>
            </a:ln>
          </p:spPr>
          <p:txBody>
            <a:bodyPr/>
            <a:lstStyle/>
            <a:p>
              <a:endParaRPr lang="en-GB"/>
            </a:p>
          </p:txBody>
        </p:sp>
        <p:sp>
          <p:nvSpPr>
            <p:cNvPr id="2270" name="Freeform 271"/>
            <p:cNvSpPr>
              <a:spLocks/>
            </p:cNvSpPr>
            <p:nvPr/>
          </p:nvSpPr>
          <p:spPr bwMode="auto">
            <a:xfrm>
              <a:off x="7551738" y="3479800"/>
              <a:ext cx="60325" cy="87313"/>
            </a:xfrm>
            <a:custGeom>
              <a:avLst/>
              <a:gdLst>
                <a:gd name="T0" fmla="*/ 6350 w 38"/>
                <a:gd name="T1" fmla="*/ 20955 h 50"/>
                <a:gd name="T2" fmla="*/ 15875 w 38"/>
                <a:gd name="T3" fmla="*/ 13970 h 50"/>
                <a:gd name="T4" fmla="*/ 25400 w 38"/>
                <a:gd name="T5" fmla="*/ 0 h 50"/>
                <a:gd name="T6" fmla="*/ 38100 w 38"/>
                <a:gd name="T7" fmla="*/ 0 h 50"/>
                <a:gd name="T8" fmla="*/ 44450 w 38"/>
                <a:gd name="T9" fmla="*/ 10477 h 50"/>
                <a:gd name="T10" fmla="*/ 53975 w 38"/>
                <a:gd name="T11" fmla="*/ 17462 h 50"/>
                <a:gd name="T12" fmla="*/ 60325 w 38"/>
                <a:gd name="T13" fmla="*/ 27940 h 50"/>
                <a:gd name="T14" fmla="*/ 57150 w 38"/>
                <a:gd name="T15" fmla="*/ 41910 h 50"/>
                <a:gd name="T16" fmla="*/ 50800 w 38"/>
                <a:gd name="T17" fmla="*/ 45402 h 50"/>
                <a:gd name="T18" fmla="*/ 47625 w 38"/>
                <a:gd name="T19" fmla="*/ 55880 h 50"/>
                <a:gd name="T20" fmla="*/ 47625 w 38"/>
                <a:gd name="T21" fmla="*/ 69850 h 50"/>
                <a:gd name="T22" fmla="*/ 41275 w 38"/>
                <a:gd name="T23" fmla="*/ 87312 h 50"/>
                <a:gd name="T24" fmla="*/ 28575 w 38"/>
                <a:gd name="T25" fmla="*/ 83820 h 50"/>
                <a:gd name="T26" fmla="*/ 28575 w 38"/>
                <a:gd name="T27" fmla="*/ 76835 h 50"/>
                <a:gd name="T28" fmla="*/ 31750 w 38"/>
                <a:gd name="T29" fmla="*/ 62865 h 50"/>
                <a:gd name="T30" fmla="*/ 19050 w 38"/>
                <a:gd name="T31" fmla="*/ 62865 h 50"/>
                <a:gd name="T32" fmla="*/ 22225 w 38"/>
                <a:gd name="T33" fmla="*/ 52387 h 50"/>
                <a:gd name="T34" fmla="*/ 28575 w 38"/>
                <a:gd name="T35" fmla="*/ 41910 h 50"/>
                <a:gd name="T36" fmla="*/ 28575 w 38"/>
                <a:gd name="T37" fmla="*/ 34925 h 50"/>
                <a:gd name="T38" fmla="*/ 25400 w 38"/>
                <a:gd name="T39" fmla="*/ 24447 h 50"/>
                <a:gd name="T40" fmla="*/ 12700 w 38"/>
                <a:gd name="T41" fmla="*/ 27940 h 50"/>
                <a:gd name="T42" fmla="*/ 0 w 38"/>
                <a:gd name="T43" fmla="*/ 31432 h 50"/>
                <a:gd name="T44" fmla="*/ 6350 w 38"/>
                <a:gd name="T45" fmla="*/ 20955 h 5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8" h="50">
                  <a:moveTo>
                    <a:pt x="4" y="12"/>
                  </a:moveTo>
                  <a:lnTo>
                    <a:pt x="10" y="8"/>
                  </a:lnTo>
                  <a:lnTo>
                    <a:pt x="16" y="0"/>
                  </a:lnTo>
                  <a:lnTo>
                    <a:pt x="24" y="0"/>
                  </a:lnTo>
                  <a:lnTo>
                    <a:pt x="28" y="6"/>
                  </a:lnTo>
                  <a:lnTo>
                    <a:pt x="34" y="10"/>
                  </a:lnTo>
                  <a:lnTo>
                    <a:pt x="38" y="16"/>
                  </a:lnTo>
                  <a:lnTo>
                    <a:pt x="36" y="24"/>
                  </a:lnTo>
                  <a:lnTo>
                    <a:pt x="32" y="26"/>
                  </a:lnTo>
                  <a:lnTo>
                    <a:pt x="30" y="32"/>
                  </a:lnTo>
                  <a:lnTo>
                    <a:pt x="30" y="40"/>
                  </a:lnTo>
                  <a:lnTo>
                    <a:pt x="26" y="50"/>
                  </a:lnTo>
                  <a:lnTo>
                    <a:pt x="18" y="48"/>
                  </a:lnTo>
                  <a:lnTo>
                    <a:pt x="18" y="44"/>
                  </a:lnTo>
                  <a:lnTo>
                    <a:pt x="20" y="36"/>
                  </a:lnTo>
                  <a:lnTo>
                    <a:pt x="12" y="36"/>
                  </a:lnTo>
                  <a:lnTo>
                    <a:pt x="14" y="30"/>
                  </a:lnTo>
                  <a:lnTo>
                    <a:pt x="18" y="24"/>
                  </a:lnTo>
                  <a:lnTo>
                    <a:pt x="18" y="20"/>
                  </a:lnTo>
                  <a:lnTo>
                    <a:pt x="16" y="14"/>
                  </a:lnTo>
                  <a:lnTo>
                    <a:pt x="8" y="16"/>
                  </a:lnTo>
                  <a:lnTo>
                    <a:pt x="0" y="18"/>
                  </a:lnTo>
                  <a:lnTo>
                    <a:pt x="4" y="12"/>
                  </a:lnTo>
                  <a:close/>
                </a:path>
              </a:pathLst>
            </a:custGeom>
            <a:solidFill>
              <a:srgbClr val="FFFFFF"/>
            </a:solidFill>
            <a:ln w="7938">
              <a:solidFill>
                <a:schemeClr val="tx1"/>
              </a:solidFill>
              <a:prstDash val="solid"/>
              <a:round/>
              <a:headEnd/>
              <a:tailEnd/>
            </a:ln>
          </p:spPr>
          <p:txBody>
            <a:bodyPr/>
            <a:lstStyle/>
            <a:p>
              <a:endParaRPr lang="en-GB"/>
            </a:p>
          </p:txBody>
        </p:sp>
        <p:sp>
          <p:nvSpPr>
            <p:cNvPr id="2271" name="Freeform 272"/>
            <p:cNvSpPr>
              <a:spLocks/>
            </p:cNvSpPr>
            <p:nvPr/>
          </p:nvSpPr>
          <p:spPr bwMode="auto">
            <a:xfrm>
              <a:off x="7589838" y="3233738"/>
              <a:ext cx="276225" cy="260350"/>
            </a:xfrm>
            <a:custGeom>
              <a:avLst/>
              <a:gdLst>
                <a:gd name="T0" fmla="*/ 19050 w 174"/>
                <a:gd name="T1" fmla="*/ 225168 h 148"/>
                <a:gd name="T2" fmla="*/ 50800 w 174"/>
                <a:gd name="T3" fmla="*/ 197022 h 148"/>
                <a:gd name="T4" fmla="*/ 95250 w 174"/>
                <a:gd name="T5" fmla="*/ 193503 h 148"/>
                <a:gd name="T6" fmla="*/ 127000 w 174"/>
                <a:gd name="T7" fmla="*/ 175912 h 148"/>
                <a:gd name="T8" fmla="*/ 146050 w 174"/>
                <a:gd name="T9" fmla="*/ 144248 h 148"/>
                <a:gd name="T10" fmla="*/ 158750 w 174"/>
                <a:gd name="T11" fmla="*/ 140730 h 148"/>
                <a:gd name="T12" fmla="*/ 174625 w 174"/>
                <a:gd name="T13" fmla="*/ 144248 h 148"/>
                <a:gd name="T14" fmla="*/ 222250 w 174"/>
                <a:gd name="T15" fmla="*/ 91474 h 148"/>
                <a:gd name="T16" fmla="*/ 228600 w 174"/>
                <a:gd name="T17" fmla="*/ 52774 h 148"/>
                <a:gd name="T18" fmla="*/ 231775 w 174"/>
                <a:gd name="T19" fmla="*/ 17591 h 148"/>
                <a:gd name="T20" fmla="*/ 254000 w 174"/>
                <a:gd name="T21" fmla="*/ 21109 h 148"/>
                <a:gd name="T22" fmla="*/ 250825 w 174"/>
                <a:gd name="T23" fmla="*/ 3518 h 148"/>
                <a:gd name="T24" fmla="*/ 263525 w 174"/>
                <a:gd name="T25" fmla="*/ 17591 h 148"/>
                <a:gd name="T26" fmla="*/ 273050 w 174"/>
                <a:gd name="T27" fmla="*/ 49255 h 148"/>
                <a:gd name="T28" fmla="*/ 266700 w 174"/>
                <a:gd name="T29" fmla="*/ 84438 h 148"/>
                <a:gd name="T30" fmla="*/ 250825 w 174"/>
                <a:gd name="T31" fmla="*/ 116102 h 148"/>
                <a:gd name="T32" fmla="*/ 244475 w 174"/>
                <a:gd name="T33" fmla="*/ 151284 h 148"/>
                <a:gd name="T34" fmla="*/ 241300 w 174"/>
                <a:gd name="T35" fmla="*/ 172394 h 148"/>
                <a:gd name="T36" fmla="*/ 241300 w 174"/>
                <a:gd name="T37" fmla="*/ 189985 h 148"/>
                <a:gd name="T38" fmla="*/ 234950 w 174"/>
                <a:gd name="T39" fmla="*/ 207576 h 148"/>
                <a:gd name="T40" fmla="*/ 219075 w 174"/>
                <a:gd name="T41" fmla="*/ 204058 h 148"/>
                <a:gd name="T42" fmla="*/ 200025 w 174"/>
                <a:gd name="T43" fmla="*/ 204058 h 148"/>
                <a:gd name="T44" fmla="*/ 200025 w 174"/>
                <a:gd name="T45" fmla="*/ 225168 h 148"/>
                <a:gd name="T46" fmla="*/ 184150 w 174"/>
                <a:gd name="T47" fmla="*/ 221649 h 148"/>
                <a:gd name="T48" fmla="*/ 161925 w 174"/>
                <a:gd name="T49" fmla="*/ 221649 h 148"/>
                <a:gd name="T50" fmla="*/ 142875 w 174"/>
                <a:gd name="T51" fmla="*/ 214613 h 148"/>
                <a:gd name="T52" fmla="*/ 146050 w 174"/>
                <a:gd name="T53" fmla="*/ 232204 h 148"/>
                <a:gd name="T54" fmla="*/ 127000 w 174"/>
                <a:gd name="T55" fmla="*/ 253314 h 148"/>
                <a:gd name="T56" fmla="*/ 107950 w 174"/>
                <a:gd name="T57" fmla="*/ 246277 h 148"/>
                <a:gd name="T58" fmla="*/ 111125 w 174"/>
                <a:gd name="T59" fmla="*/ 228686 h 148"/>
                <a:gd name="T60" fmla="*/ 88900 w 174"/>
                <a:gd name="T61" fmla="*/ 218131 h 148"/>
                <a:gd name="T62" fmla="*/ 60325 w 174"/>
                <a:gd name="T63" fmla="*/ 228686 h 148"/>
                <a:gd name="T64" fmla="*/ 28575 w 174"/>
                <a:gd name="T65" fmla="*/ 235722 h 148"/>
                <a:gd name="T66" fmla="*/ 3175 w 174"/>
                <a:gd name="T67" fmla="*/ 242759 h 14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74" h="148">
                  <a:moveTo>
                    <a:pt x="0" y="134"/>
                  </a:moveTo>
                  <a:lnTo>
                    <a:pt x="12" y="128"/>
                  </a:lnTo>
                  <a:lnTo>
                    <a:pt x="26" y="118"/>
                  </a:lnTo>
                  <a:lnTo>
                    <a:pt x="32" y="112"/>
                  </a:lnTo>
                  <a:lnTo>
                    <a:pt x="44" y="110"/>
                  </a:lnTo>
                  <a:lnTo>
                    <a:pt x="60" y="110"/>
                  </a:lnTo>
                  <a:lnTo>
                    <a:pt x="76" y="110"/>
                  </a:lnTo>
                  <a:lnTo>
                    <a:pt x="80" y="100"/>
                  </a:lnTo>
                  <a:lnTo>
                    <a:pt x="88" y="90"/>
                  </a:lnTo>
                  <a:lnTo>
                    <a:pt x="92" y="82"/>
                  </a:lnTo>
                  <a:lnTo>
                    <a:pt x="98" y="74"/>
                  </a:lnTo>
                  <a:lnTo>
                    <a:pt x="100" y="80"/>
                  </a:lnTo>
                  <a:lnTo>
                    <a:pt x="100" y="86"/>
                  </a:lnTo>
                  <a:lnTo>
                    <a:pt x="110" y="82"/>
                  </a:lnTo>
                  <a:lnTo>
                    <a:pt x="126" y="72"/>
                  </a:lnTo>
                  <a:lnTo>
                    <a:pt x="140" y="52"/>
                  </a:lnTo>
                  <a:lnTo>
                    <a:pt x="146" y="36"/>
                  </a:lnTo>
                  <a:lnTo>
                    <a:pt x="144" y="30"/>
                  </a:lnTo>
                  <a:lnTo>
                    <a:pt x="142" y="18"/>
                  </a:lnTo>
                  <a:lnTo>
                    <a:pt x="146" y="10"/>
                  </a:lnTo>
                  <a:lnTo>
                    <a:pt x="150" y="8"/>
                  </a:lnTo>
                  <a:lnTo>
                    <a:pt x="160" y="12"/>
                  </a:lnTo>
                  <a:lnTo>
                    <a:pt x="162" y="6"/>
                  </a:lnTo>
                  <a:lnTo>
                    <a:pt x="158" y="2"/>
                  </a:lnTo>
                  <a:lnTo>
                    <a:pt x="164" y="0"/>
                  </a:lnTo>
                  <a:lnTo>
                    <a:pt x="166" y="10"/>
                  </a:lnTo>
                  <a:lnTo>
                    <a:pt x="166" y="18"/>
                  </a:lnTo>
                  <a:lnTo>
                    <a:pt x="172" y="28"/>
                  </a:lnTo>
                  <a:lnTo>
                    <a:pt x="174" y="36"/>
                  </a:lnTo>
                  <a:lnTo>
                    <a:pt x="168" y="48"/>
                  </a:lnTo>
                  <a:lnTo>
                    <a:pt x="160" y="58"/>
                  </a:lnTo>
                  <a:lnTo>
                    <a:pt x="158" y="66"/>
                  </a:lnTo>
                  <a:lnTo>
                    <a:pt x="158" y="80"/>
                  </a:lnTo>
                  <a:lnTo>
                    <a:pt x="154" y="86"/>
                  </a:lnTo>
                  <a:lnTo>
                    <a:pt x="152" y="96"/>
                  </a:lnTo>
                  <a:lnTo>
                    <a:pt x="152" y="98"/>
                  </a:lnTo>
                  <a:lnTo>
                    <a:pt x="152" y="102"/>
                  </a:lnTo>
                  <a:lnTo>
                    <a:pt x="152" y="108"/>
                  </a:lnTo>
                  <a:lnTo>
                    <a:pt x="152" y="110"/>
                  </a:lnTo>
                  <a:lnTo>
                    <a:pt x="148" y="118"/>
                  </a:lnTo>
                  <a:lnTo>
                    <a:pt x="142" y="122"/>
                  </a:lnTo>
                  <a:lnTo>
                    <a:pt x="138" y="116"/>
                  </a:lnTo>
                  <a:lnTo>
                    <a:pt x="132" y="114"/>
                  </a:lnTo>
                  <a:lnTo>
                    <a:pt x="126" y="116"/>
                  </a:lnTo>
                  <a:lnTo>
                    <a:pt x="128" y="124"/>
                  </a:lnTo>
                  <a:lnTo>
                    <a:pt x="126" y="128"/>
                  </a:lnTo>
                  <a:lnTo>
                    <a:pt x="118" y="122"/>
                  </a:lnTo>
                  <a:lnTo>
                    <a:pt x="116" y="126"/>
                  </a:lnTo>
                  <a:lnTo>
                    <a:pt x="110" y="126"/>
                  </a:lnTo>
                  <a:lnTo>
                    <a:pt x="102" y="126"/>
                  </a:lnTo>
                  <a:lnTo>
                    <a:pt x="92" y="126"/>
                  </a:lnTo>
                  <a:lnTo>
                    <a:pt x="90" y="122"/>
                  </a:lnTo>
                  <a:lnTo>
                    <a:pt x="88" y="126"/>
                  </a:lnTo>
                  <a:lnTo>
                    <a:pt x="92" y="132"/>
                  </a:lnTo>
                  <a:lnTo>
                    <a:pt x="84" y="136"/>
                  </a:lnTo>
                  <a:lnTo>
                    <a:pt x="80" y="144"/>
                  </a:lnTo>
                  <a:lnTo>
                    <a:pt x="74" y="148"/>
                  </a:lnTo>
                  <a:lnTo>
                    <a:pt x="68" y="140"/>
                  </a:lnTo>
                  <a:lnTo>
                    <a:pt x="62" y="136"/>
                  </a:lnTo>
                  <a:lnTo>
                    <a:pt x="70" y="130"/>
                  </a:lnTo>
                  <a:lnTo>
                    <a:pt x="72" y="124"/>
                  </a:lnTo>
                  <a:lnTo>
                    <a:pt x="56" y="124"/>
                  </a:lnTo>
                  <a:lnTo>
                    <a:pt x="50" y="128"/>
                  </a:lnTo>
                  <a:lnTo>
                    <a:pt x="38" y="130"/>
                  </a:lnTo>
                  <a:lnTo>
                    <a:pt x="28" y="134"/>
                  </a:lnTo>
                  <a:lnTo>
                    <a:pt x="18" y="134"/>
                  </a:lnTo>
                  <a:lnTo>
                    <a:pt x="10" y="140"/>
                  </a:lnTo>
                  <a:lnTo>
                    <a:pt x="2" y="138"/>
                  </a:lnTo>
                  <a:lnTo>
                    <a:pt x="0" y="134"/>
                  </a:lnTo>
                  <a:close/>
                </a:path>
              </a:pathLst>
            </a:custGeom>
            <a:solidFill>
              <a:srgbClr val="FFFFFF"/>
            </a:solidFill>
            <a:ln w="7938">
              <a:solidFill>
                <a:schemeClr val="tx1"/>
              </a:solidFill>
              <a:prstDash val="solid"/>
              <a:round/>
              <a:headEnd/>
              <a:tailEnd/>
            </a:ln>
          </p:spPr>
          <p:txBody>
            <a:bodyPr/>
            <a:lstStyle/>
            <a:p>
              <a:endParaRPr lang="en-GB"/>
            </a:p>
          </p:txBody>
        </p:sp>
        <p:sp>
          <p:nvSpPr>
            <p:cNvPr id="2272" name="Freeform 273"/>
            <p:cNvSpPr>
              <a:spLocks/>
            </p:cNvSpPr>
            <p:nvPr/>
          </p:nvSpPr>
          <p:spPr bwMode="auto">
            <a:xfrm>
              <a:off x="7472363" y="3335338"/>
              <a:ext cx="79375" cy="127000"/>
            </a:xfrm>
            <a:custGeom>
              <a:avLst/>
              <a:gdLst>
                <a:gd name="T0" fmla="*/ 3175 w 50"/>
                <a:gd name="T1" fmla="*/ 56444 h 72"/>
                <a:gd name="T2" fmla="*/ 3175 w 50"/>
                <a:gd name="T3" fmla="*/ 49389 h 72"/>
                <a:gd name="T4" fmla="*/ 12700 w 50"/>
                <a:gd name="T5" fmla="*/ 52917 h 72"/>
                <a:gd name="T6" fmla="*/ 19050 w 50"/>
                <a:gd name="T7" fmla="*/ 49389 h 72"/>
                <a:gd name="T8" fmla="*/ 15875 w 50"/>
                <a:gd name="T9" fmla="*/ 38806 h 72"/>
                <a:gd name="T10" fmla="*/ 9525 w 50"/>
                <a:gd name="T11" fmla="*/ 35278 h 72"/>
                <a:gd name="T12" fmla="*/ 15875 w 50"/>
                <a:gd name="T13" fmla="*/ 10583 h 72"/>
                <a:gd name="T14" fmla="*/ 31750 w 50"/>
                <a:gd name="T15" fmla="*/ 3528 h 72"/>
                <a:gd name="T16" fmla="*/ 47625 w 50"/>
                <a:gd name="T17" fmla="*/ 0 h 72"/>
                <a:gd name="T18" fmla="*/ 60325 w 50"/>
                <a:gd name="T19" fmla="*/ 14111 h 72"/>
                <a:gd name="T20" fmla="*/ 69850 w 50"/>
                <a:gd name="T21" fmla="*/ 31750 h 72"/>
                <a:gd name="T22" fmla="*/ 76200 w 50"/>
                <a:gd name="T23" fmla="*/ 52917 h 72"/>
                <a:gd name="T24" fmla="*/ 79375 w 50"/>
                <a:gd name="T25" fmla="*/ 70556 h 72"/>
                <a:gd name="T26" fmla="*/ 76200 w 50"/>
                <a:gd name="T27" fmla="*/ 95250 h 72"/>
                <a:gd name="T28" fmla="*/ 79375 w 50"/>
                <a:gd name="T29" fmla="*/ 95250 h 72"/>
                <a:gd name="T30" fmla="*/ 79375 w 50"/>
                <a:gd name="T31" fmla="*/ 98778 h 72"/>
                <a:gd name="T32" fmla="*/ 73025 w 50"/>
                <a:gd name="T33" fmla="*/ 102306 h 72"/>
                <a:gd name="T34" fmla="*/ 60325 w 50"/>
                <a:gd name="T35" fmla="*/ 109361 h 72"/>
                <a:gd name="T36" fmla="*/ 53975 w 50"/>
                <a:gd name="T37" fmla="*/ 112889 h 72"/>
                <a:gd name="T38" fmla="*/ 44450 w 50"/>
                <a:gd name="T39" fmla="*/ 105833 h 72"/>
                <a:gd name="T40" fmla="*/ 38100 w 50"/>
                <a:gd name="T41" fmla="*/ 112889 h 72"/>
                <a:gd name="T42" fmla="*/ 25400 w 50"/>
                <a:gd name="T43" fmla="*/ 123472 h 72"/>
                <a:gd name="T44" fmla="*/ 19050 w 50"/>
                <a:gd name="T45" fmla="*/ 119944 h 72"/>
                <a:gd name="T46" fmla="*/ 3175 w 50"/>
                <a:gd name="T47" fmla="*/ 127000 h 72"/>
                <a:gd name="T48" fmla="*/ 0 w 50"/>
                <a:gd name="T49" fmla="*/ 116417 h 72"/>
                <a:gd name="T50" fmla="*/ 3175 w 50"/>
                <a:gd name="T51" fmla="*/ 102306 h 72"/>
                <a:gd name="T52" fmla="*/ 3175 w 50"/>
                <a:gd name="T53" fmla="*/ 84667 h 72"/>
                <a:gd name="T54" fmla="*/ 9525 w 50"/>
                <a:gd name="T55" fmla="*/ 81139 h 72"/>
                <a:gd name="T56" fmla="*/ 9525 w 50"/>
                <a:gd name="T57" fmla="*/ 67028 h 72"/>
                <a:gd name="T58" fmla="*/ 3175 w 50"/>
                <a:gd name="T59" fmla="*/ 56444 h 72"/>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50" h="72">
                  <a:moveTo>
                    <a:pt x="2" y="32"/>
                  </a:moveTo>
                  <a:lnTo>
                    <a:pt x="2" y="28"/>
                  </a:lnTo>
                  <a:lnTo>
                    <a:pt x="8" y="30"/>
                  </a:lnTo>
                  <a:lnTo>
                    <a:pt x="12" y="28"/>
                  </a:lnTo>
                  <a:lnTo>
                    <a:pt x="10" y="22"/>
                  </a:lnTo>
                  <a:lnTo>
                    <a:pt x="6" y="20"/>
                  </a:lnTo>
                  <a:lnTo>
                    <a:pt x="10" y="6"/>
                  </a:lnTo>
                  <a:lnTo>
                    <a:pt x="20" y="2"/>
                  </a:lnTo>
                  <a:lnTo>
                    <a:pt x="30" y="0"/>
                  </a:lnTo>
                  <a:lnTo>
                    <a:pt x="38" y="8"/>
                  </a:lnTo>
                  <a:lnTo>
                    <a:pt x="44" y="18"/>
                  </a:lnTo>
                  <a:lnTo>
                    <a:pt x="48" y="30"/>
                  </a:lnTo>
                  <a:lnTo>
                    <a:pt x="50" y="40"/>
                  </a:lnTo>
                  <a:lnTo>
                    <a:pt x="48" y="54"/>
                  </a:lnTo>
                  <a:lnTo>
                    <a:pt x="50" y="54"/>
                  </a:lnTo>
                  <a:lnTo>
                    <a:pt x="50" y="56"/>
                  </a:lnTo>
                  <a:lnTo>
                    <a:pt x="46" y="58"/>
                  </a:lnTo>
                  <a:lnTo>
                    <a:pt x="38" y="62"/>
                  </a:lnTo>
                  <a:lnTo>
                    <a:pt x="34" y="64"/>
                  </a:lnTo>
                  <a:lnTo>
                    <a:pt x="28" y="60"/>
                  </a:lnTo>
                  <a:lnTo>
                    <a:pt x="24" y="64"/>
                  </a:lnTo>
                  <a:lnTo>
                    <a:pt x="16" y="70"/>
                  </a:lnTo>
                  <a:lnTo>
                    <a:pt x="12" y="68"/>
                  </a:lnTo>
                  <a:lnTo>
                    <a:pt x="2" y="72"/>
                  </a:lnTo>
                  <a:lnTo>
                    <a:pt x="0" y="66"/>
                  </a:lnTo>
                  <a:lnTo>
                    <a:pt x="2" y="58"/>
                  </a:lnTo>
                  <a:lnTo>
                    <a:pt x="2" y="48"/>
                  </a:lnTo>
                  <a:lnTo>
                    <a:pt x="6" y="46"/>
                  </a:lnTo>
                  <a:lnTo>
                    <a:pt x="6" y="38"/>
                  </a:lnTo>
                  <a:lnTo>
                    <a:pt x="2" y="32"/>
                  </a:lnTo>
                  <a:close/>
                </a:path>
              </a:pathLst>
            </a:custGeom>
            <a:solidFill>
              <a:srgbClr val="FFFFFF"/>
            </a:solidFill>
            <a:ln w="7938">
              <a:solidFill>
                <a:schemeClr val="tx1"/>
              </a:solidFill>
              <a:prstDash val="solid"/>
              <a:round/>
              <a:headEnd/>
              <a:tailEnd/>
            </a:ln>
          </p:spPr>
          <p:txBody>
            <a:bodyPr/>
            <a:lstStyle/>
            <a:p>
              <a:endParaRPr lang="en-GB"/>
            </a:p>
          </p:txBody>
        </p:sp>
        <p:sp>
          <p:nvSpPr>
            <p:cNvPr id="2273" name="Freeform 274"/>
            <p:cNvSpPr>
              <a:spLocks/>
            </p:cNvSpPr>
            <p:nvPr/>
          </p:nvSpPr>
          <p:spPr bwMode="auto">
            <a:xfrm>
              <a:off x="7424738" y="3189288"/>
              <a:ext cx="155575" cy="168275"/>
            </a:xfrm>
            <a:custGeom>
              <a:avLst/>
              <a:gdLst>
                <a:gd name="T0" fmla="*/ 38100 w 98"/>
                <a:gd name="T1" fmla="*/ 161264 h 96"/>
                <a:gd name="T2" fmla="*/ 19050 w 98"/>
                <a:gd name="T3" fmla="*/ 164769 h 96"/>
                <a:gd name="T4" fmla="*/ 12700 w 98"/>
                <a:gd name="T5" fmla="*/ 154252 h 96"/>
                <a:gd name="T6" fmla="*/ 19050 w 98"/>
                <a:gd name="T7" fmla="*/ 140229 h 96"/>
                <a:gd name="T8" fmla="*/ 19050 w 98"/>
                <a:gd name="T9" fmla="*/ 122701 h 96"/>
                <a:gd name="T10" fmla="*/ 25400 w 98"/>
                <a:gd name="T11" fmla="*/ 105172 h 96"/>
                <a:gd name="T12" fmla="*/ 9525 w 98"/>
                <a:gd name="T13" fmla="*/ 105172 h 96"/>
                <a:gd name="T14" fmla="*/ 0 w 98"/>
                <a:gd name="T15" fmla="*/ 98160 h 96"/>
                <a:gd name="T16" fmla="*/ 9525 w 98"/>
                <a:gd name="T17" fmla="*/ 84138 h 96"/>
                <a:gd name="T18" fmla="*/ 34925 w 98"/>
                <a:gd name="T19" fmla="*/ 66609 h 96"/>
                <a:gd name="T20" fmla="*/ 44450 w 98"/>
                <a:gd name="T21" fmla="*/ 56092 h 96"/>
                <a:gd name="T22" fmla="*/ 57150 w 98"/>
                <a:gd name="T23" fmla="*/ 42069 h 96"/>
                <a:gd name="T24" fmla="*/ 63500 w 98"/>
                <a:gd name="T25" fmla="*/ 38563 h 96"/>
                <a:gd name="T26" fmla="*/ 79375 w 98"/>
                <a:gd name="T27" fmla="*/ 45574 h 96"/>
                <a:gd name="T28" fmla="*/ 95250 w 98"/>
                <a:gd name="T29" fmla="*/ 42069 h 96"/>
                <a:gd name="T30" fmla="*/ 98425 w 98"/>
                <a:gd name="T31" fmla="*/ 28046 h 96"/>
                <a:gd name="T32" fmla="*/ 114300 w 98"/>
                <a:gd name="T33" fmla="*/ 28046 h 96"/>
                <a:gd name="T34" fmla="*/ 127000 w 98"/>
                <a:gd name="T35" fmla="*/ 17529 h 96"/>
                <a:gd name="T36" fmla="*/ 130175 w 98"/>
                <a:gd name="T37" fmla="*/ 7011 h 96"/>
                <a:gd name="T38" fmla="*/ 139700 w 98"/>
                <a:gd name="T39" fmla="*/ 0 h 96"/>
                <a:gd name="T40" fmla="*/ 155575 w 98"/>
                <a:gd name="T41" fmla="*/ 14023 h 96"/>
                <a:gd name="T42" fmla="*/ 146050 w 98"/>
                <a:gd name="T43" fmla="*/ 21034 h 96"/>
                <a:gd name="T44" fmla="*/ 133350 w 98"/>
                <a:gd name="T45" fmla="*/ 31552 h 96"/>
                <a:gd name="T46" fmla="*/ 127000 w 98"/>
                <a:gd name="T47" fmla="*/ 49080 h 96"/>
                <a:gd name="T48" fmla="*/ 123825 w 98"/>
                <a:gd name="T49" fmla="*/ 66609 h 96"/>
                <a:gd name="T50" fmla="*/ 120650 w 98"/>
                <a:gd name="T51" fmla="*/ 73620 h 96"/>
                <a:gd name="T52" fmla="*/ 107950 w 98"/>
                <a:gd name="T53" fmla="*/ 80632 h 96"/>
                <a:gd name="T54" fmla="*/ 82550 w 98"/>
                <a:gd name="T55" fmla="*/ 91149 h 96"/>
                <a:gd name="T56" fmla="*/ 76200 w 98"/>
                <a:gd name="T57" fmla="*/ 101666 h 96"/>
                <a:gd name="T58" fmla="*/ 76200 w 98"/>
                <a:gd name="T59" fmla="*/ 115689 h 96"/>
                <a:gd name="T60" fmla="*/ 82550 w 98"/>
                <a:gd name="T61" fmla="*/ 133218 h 96"/>
                <a:gd name="T62" fmla="*/ 88900 w 98"/>
                <a:gd name="T63" fmla="*/ 140229 h 96"/>
                <a:gd name="T64" fmla="*/ 95250 w 98"/>
                <a:gd name="T65" fmla="*/ 147241 h 96"/>
                <a:gd name="T66" fmla="*/ 79375 w 98"/>
                <a:gd name="T67" fmla="*/ 150746 h 96"/>
                <a:gd name="T68" fmla="*/ 63500 w 98"/>
                <a:gd name="T69" fmla="*/ 157758 h 96"/>
                <a:gd name="T70" fmla="*/ 57150 w 98"/>
                <a:gd name="T71" fmla="*/ 168275 h 96"/>
                <a:gd name="T72" fmla="*/ 38100 w 98"/>
                <a:gd name="T73" fmla="*/ 161264 h 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98" h="96">
                  <a:moveTo>
                    <a:pt x="24" y="92"/>
                  </a:moveTo>
                  <a:lnTo>
                    <a:pt x="12" y="94"/>
                  </a:lnTo>
                  <a:lnTo>
                    <a:pt x="8" y="88"/>
                  </a:lnTo>
                  <a:lnTo>
                    <a:pt x="12" y="80"/>
                  </a:lnTo>
                  <a:lnTo>
                    <a:pt x="12" y="70"/>
                  </a:lnTo>
                  <a:lnTo>
                    <a:pt x="16" y="60"/>
                  </a:lnTo>
                  <a:lnTo>
                    <a:pt x="6" y="60"/>
                  </a:lnTo>
                  <a:lnTo>
                    <a:pt x="0" y="56"/>
                  </a:lnTo>
                  <a:lnTo>
                    <a:pt x="6" y="48"/>
                  </a:lnTo>
                  <a:lnTo>
                    <a:pt x="22" y="38"/>
                  </a:lnTo>
                  <a:lnTo>
                    <a:pt x="28" y="32"/>
                  </a:lnTo>
                  <a:lnTo>
                    <a:pt x="36" y="24"/>
                  </a:lnTo>
                  <a:lnTo>
                    <a:pt x="40" y="22"/>
                  </a:lnTo>
                  <a:lnTo>
                    <a:pt x="50" y="26"/>
                  </a:lnTo>
                  <a:lnTo>
                    <a:pt x="60" y="24"/>
                  </a:lnTo>
                  <a:lnTo>
                    <a:pt x="62" y="16"/>
                  </a:lnTo>
                  <a:lnTo>
                    <a:pt x="72" y="16"/>
                  </a:lnTo>
                  <a:lnTo>
                    <a:pt x="80" y="10"/>
                  </a:lnTo>
                  <a:lnTo>
                    <a:pt x="82" y="4"/>
                  </a:lnTo>
                  <a:lnTo>
                    <a:pt x="88" y="0"/>
                  </a:lnTo>
                  <a:lnTo>
                    <a:pt x="98" y="8"/>
                  </a:lnTo>
                  <a:lnTo>
                    <a:pt x="92" y="12"/>
                  </a:lnTo>
                  <a:lnTo>
                    <a:pt x="84" y="18"/>
                  </a:lnTo>
                  <a:lnTo>
                    <a:pt x="80" y="28"/>
                  </a:lnTo>
                  <a:lnTo>
                    <a:pt x="78" y="38"/>
                  </a:lnTo>
                  <a:lnTo>
                    <a:pt x="76" y="42"/>
                  </a:lnTo>
                  <a:lnTo>
                    <a:pt x="68" y="46"/>
                  </a:lnTo>
                  <a:lnTo>
                    <a:pt x="52" y="52"/>
                  </a:lnTo>
                  <a:lnTo>
                    <a:pt x="48" y="58"/>
                  </a:lnTo>
                  <a:lnTo>
                    <a:pt x="48" y="66"/>
                  </a:lnTo>
                  <a:lnTo>
                    <a:pt x="52" y="76"/>
                  </a:lnTo>
                  <a:lnTo>
                    <a:pt x="56" y="80"/>
                  </a:lnTo>
                  <a:lnTo>
                    <a:pt x="60" y="84"/>
                  </a:lnTo>
                  <a:lnTo>
                    <a:pt x="50" y="86"/>
                  </a:lnTo>
                  <a:lnTo>
                    <a:pt x="40" y="90"/>
                  </a:lnTo>
                  <a:lnTo>
                    <a:pt x="36" y="96"/>
                  </a:lnTo>
                  <a:lnTo>
                    <a:pt x="24" y="92"/>
                  </a:lnTo>
                  <a:close/>
                </a:path>
              </a:pathLst>
            </a:custGeom>
            <a:solidFill>
              <a:srgbClr val="FFFFFF"/>
            </a:solidFill>
            <a:ln w="7938">
              <a:solidFill>
                <a:schemeClr val="tx1"/>
              </a:solidFill>
              <a:prstDash val="solid"/>
              <a:round/>
              <a:headEnd/>
              <a:tailEnd/>
            </a:ln>
          </p:spPr>
          <p:txBody>
            <a:bodyPr/>
            <a:lstStyle/>
            <a:p>
              <a:endParaRPr lang="en-GB"/>
            </a:p>
          </p:txBody>
        </p:sp>
        <p:sp>
          <p:nvSpPr>
            <p:cNvPr id="2274" name="Freeform 275"/>
            <p:cNvSpPr>
              <a:spLocks/>
            </p:cNvSpPr>
            <p:nvPr/>
          </p:nvSpPr>
          <p:spPr bwMode="auto">
            <a:xfrm>
              <a:off x="6142038" y="2809875"/>
              <a:ext cx="1543050" cy="1073150"/>
            </a:xfrm>
            <a:custGeom>
              <a:avLst/>
              <a:gdLst>
                <a:gd name="T0" fmla="*/ 171450 w 972"/>
                <a:gd name="T1" fmla="*/ 308618 h 612"/>
                <a:gd name="T2" fmla="*/ 269875 w 972"/>
                <a:gd name="T3" fmla="*/ 234971 h 612"/>
                <a:gd name="T4" fmla="*/ 333375 w 972"/>
                <a:gd name="T5" fmla="*/ 182365 h 612"/>
                <a:gd name="T6" fmla="*/ 409575 w 972"/>
                <a:gd name="T7" fmla="*/ 203408 h 612"/>
                <a:gd name="T8" fmla="*/ 441325 w 972"/>
                <a:gd name="T9" fmla="*/ 298097 h 612"/>
                <a:gd name="T10" fmla="*/ 568325 w 972"/>
                <a:gd name="T11" fmla="*/ 371745 h 612"/>
                <a:gd name="T12" fmla="*/ 803275 w 972"/>
                <a:gd name="T13" fmla="*/ 420843 h 612"/>
                <a:gd name="T14" fmla="*/ 965200 w 972"/>
                <a:gd name="T15" fmla="*/ 350703 h 612"/>
                <a:gd name="T16" fmla="*/ 1038225 w 972"/>
                <a:gd name="T17" fmla="*/ 287576 h 612"/>
                <a:gd name="T18" fmla="*/ 1168400 w 972"/>
                <a:gd name="T19" fmla="*/ 252506 h 612"/>
                <a:gd name="T20" fmla="*/ 1060450 w 972"/>
                <a:gd name="T21" fmla="*/ 203408 h 612"/>
                <a:gd name="T22" fmla="*/ 1133475 w 972"/>
                <a:gd name="T23" fmla="*/ 133267 h 612"/>
                <a:gd name="T24" fmla="*/ 1190625 w 972"/>
                <a:gd name="T25" fmla="*/ 35070 h 612"/>
                <a:gd name="T26" fmla="*/ 1266825 w 972"/>
                <a:gd name="T27" fmla="*/ 0 h 612"/>
                <a:gd name="T28" fmla="*/ 1358900 w 972"/>
                <a:gd name="T29" fmla="*/ 119239 h 612"/>
                <a:gd name="T30" fmla="*/ 1441450 w 972"/>
                <a:gd name="T31" fmla="*/ 175351 h 612"/>
                <a:gd name="T32" fmla="*/ 1539875 w 972"/>
                <a:gd name="T33" fmla="*/ 192886 h 612"/>
                <a:gd name="T34" fmla="*/ 1482725 w 972"/>
                <a:gd name="T35" fmla="*/ 305111 h 612"/>
                <a:gd name="T36" fmla="*/ 1422400 w 972"/>
                <a:gd name="T37" fmla="*/ 378759 h 612"/>
                <a:gd name="T38" fmla="*/ 1346200 w 972"/>
                <a:gd name="T39" fmla="*/ 417336 h 612"/>
                <a:gd name="T40" fmla="*/ 1266825 w 972"/>
                <a:gd name="T41" fmla="*/ 480463 h 612"/>
                <a:gd name="T42" fmla="*/ 1225550 w 972"/>
                <a:gd name="T43" fmla="*/ 466434 h 612"/>
                <a:gd name="T44" fmla="*/ 1149350 w 972"/>
                <a:gd name="T45" fmla="*/ 501505 h 612"/>
                <a:gd name="T46" fmla="*/ 1143000 w 972"/>
                <a:gd name="T47" fmla="*/ 554110 h 612"/>
                <a:gd name="T48" fmla="*/ 1203325 w 972"/>
                <a:gd name="T49" fmla="*/ 554110 h 612"/>
                <a:gd name="T50" fmla="*/ 1193800 w 972"/>
                <a:gd name="T51" fmla="*/ 585673 h 612"/>
                <a:gd name="T52" fmla="*/ 1168400 w 972"/>
                <a:gd name="T53" fmla="*/ 652307 h 612"/>
                <a:gd name="T54" fmla="*/ 1216025 w 972"/>
                <a:gd name="T55" fmla="*/ 739983 h 612"/>
                <a:gd name="T56" fmla="*/ 1206500 w 972"/>
                <a:gd name="T57" fmla="*/ 768039 h 612"/>
                <a:gd name="T58" fmla="*/ 1216025 w 972"/>
                <a:gd name="T59" fmla="*/ 789081 h 612"/>
                <a:gd name="T60" fmla="*/ 1133475 w 972"/>
                <a:gd name="T61" fmla="*/ 950404 h 612"/>
                <a:gd name="T62" fmla="*/ 1012825 w 972"/>
                <a:gd name="T63" fmla="*/ 995995 h 612"/>
                <a:gd name="T64" fmla="*/ 930275 w 972"/>
                <a:gd name="T65" fmla="*/ 1045094 h 612"/>
                <a:gd name="T66" fmla="*/ 914400 w 972"/>
                <a:gd name="T67" fmla="*/ 1041587 h 612"/>
                <a:gd name="T68" fmla="*/ 838200 w 972"/>
                <a:gd name="T69" fmla="*/ 1034573 h 612"/>
                <a:gd name="T70" fmla="*/ 781050 w 972"/>
                <a:gd name="T71" fmla="*/ 1010024 h 612"/>
                <a:gd name="T72" fmla="*/ 714375 w 972"/>
                <a:gd name="T73" fmla="*/ 1034573 h 612"/>
                <a:gd name="T74" fmla="*/ 666750 w 972"/>
                <a:gd name="T75" fmla="*/ 1041587 h 612"/>
                <a:gd name="T76" fmla="*/ 638175 w 972"/>
                <a:gd name="T77" fmla="*/ 967939 h 612"/>
                <a:gd name="T78" fmla="*/ 622300 w 972"/>
                <a:gd name="T79" fmla="*/ 859221 h 612"/>
                <a:gd name="T80" fmla="*/ 558800 w 972"/>
                <a:gd name="T81" fmla="*/ 813630 h 612"/>
                <a:gd name="T82" fmla="*/ 463550 w 972"/>
                <a:gd name="T83" fmla="*/ 855714 h 612"/>
                <a:gd name="T84" fmla="*/ 365125 w 972"/>
                <a:gd name="T85" fmla="*/ 855714 h 612"/>
                <a:gd name="T86" fmla="*/ 231775 w 972"/>
                <a:gd name="T87" fmla="*/ 799602 h 612"/>
                <a:gd name="T88" fmla="*/ 127000 w 972"/>
                <a:gd name="T89" fmla="*/ 732968 h 612"/>
                <a:gd name="T90" fmla="*/ 133350 w 972"/>
                <a:gd name="T91" fmla="*/ 666335 h 612"/>
                <a:gd name="T92" fmla="*/ 111125 w 972"/>
                <a:gd name="T93" fmla="*/ 617237 h 612"/>
                <a:gd name="T94" fmla="*/ 31750 w 972"/>
                <a:gd name="T95" fmla="*/ 557617 h 612"/>
                <a:gd name="T96" fmla="*/ 3175 w 972"/>
                <a:gd name="T97" fmla="*/ 497998 h 612"/>
                <a:gd name="T98" fmla="*/ 50800 w 972"/>
                <a:gd name="T99" fmla="*/ 466434 h 612"/>
                <a:gd name="T100" fmla="*/ 161925 w 972"/>
                <a:gd name="T101" fmla="*/ 406815 h 6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972" h="612">
                  <a:moveTo>
                    <a:pt x="108" y="228"/>
                  </a:moveTo>
                  <a:lnTo>
                    <a:pt x="108" y="218"/>
                  </a:lnTo>
                  <a:lnTo>
                    <a:pt x="116" y="210"/>
                  </a:lnTo>
                  <a:lnTo>
                    <a:pt x="110" y="194"/>
                  </a:lnTo>
                  <a:lnTo>
                    <a:pt x="108" y="176"/>
                  </a:lnTo>
                  <a:lnTo>
                    <a:pt x="120" y="170"/>
                  </a:lnTo>
                  <a:lnTo>
                    <a:pt x="138" y="170"/>
                  </a:lnTo>
                  <a:lnTo>
                    <a:pt x="142" y="156"/>
                  </a:lnTo>
                  <a:lnTo>
                    <a:pt x="152" y="132"/>
                  </a:lnTo>
                  <a:lnTo>
                    <a:pt x="170" y="134"/>
                  </a:lnTo>
                  <a:lnTo>
                    <a:pt x="184" y="134"/>
                  </a:lnTo>
                  <a:lnTo>
                    <a:pt x="194" y="132"/>
                  </a:lnTo>
                  <a:lnTo>
                    <a:pt x="194" y="118"/>
                  </a:lnTo>
                  <a:lnTo>
                    <a:pt x="198" y="104"/>
                  </a:lnTo>
                  <a:lnTo>
                    <a:pt x="210" y="104"/>
                  </a:lnTo>
                  <a:lnTo>
                    <a:pt x="212" y="94"/>
                  </a:lnTo>
                  <a:lnTo>
                    <a:pt x="228" y="94"/>
                  </a:lnTo>
                  <a:lnTo>
                    <a:pt x="232" y="104"/>
                  </a:lnTo>
                  <a:lnTo>
                    <a:pt x="242" y="114"/>
                  </a:lnTo>
                  <a:lnTo>
                    <a:pt x="258" y="116"/>
                  </a:lnTo>
                  <a:lnTo>
                    <a:pt x="272" y="130"/>
                  </a:lnTo>
                  <a:lnTo>
                    <a:pt x="280" y="142"/>
                  </a:lnTo>
                  <a:lnTo>
                    <a:pt x="280" y="150"/>
                  </a:lnTo>
                  <a:lnTo>
                    <a:pt x="274" y="158"/>
                  </a:lnTo>
                  <a:lnTo>
                    <a:pt x="278" y="170"/>
                  </a:lnTo>
                  <a:lnTo>
                    <a:pt x="286" y="174"/>
                  </a:lnTo>
                  <a:lnTo>
                    <a:pt x="320" y="176"/>
                  </a:lnTo>
                  <a:lnTo>
                    <a:pt x="330" y="186"/>
                  </a:lnTo>
                  <a:lnTo>
                    <a:pt x="352" y="198"/>
                  </a:lnTo>
                  <a:lnTo>
                    <a:pt x="358" y="212"/>
                  </a:lnTo>
                  <a:lnTo>
                    <a:pt x="364" y="220"/>
                  </a:lnTo>
                  <a:lnTo>
                    <a:pt x="418" y="222"/>
                  </a:lnTo>
                  <a:lnTo>
                    <a:pt x="446" y="224"/>
                  </a:lnTo>
                  <a:lnTo>
                    <a:pt x="470" y="236"/>
                  </a:lnTo>
                  <a:lnTo>
                    <a:pt x="506" y="240"/>
                  </a:lnTo>
                  <a:lnTo>
                    <a:pt x="528" y="226"/>
                  </a:lnTo>
                  <a:lnTo>
                    <a:pt x="572" y="226"/>
                  </a:lnTo>
                  <a:lnTo>
                    <a:pt x="590" y="216"/>
                  </a:lnTo>
                  <a:lnTo>
                    <a:pt x="590" y="210"/>
                  </a:lnTo>
                  <a:lnTo>
                    <a:pt x="608" y="200"/>
                  </a:lnTo>
                  <a:lnTo>
                    <a:pt x="602" y="188"/>
                  </a:lnTo>
                  <a:lnTo>
                    <a:pt x="608" y="176"/>
                  </a:lnTo>
                  <a:lnTo>
                    <a:pt x="622" y="176"/>
                  </a:lnTo>
                  <a:lnTo>
                    <a:pt x="640" y="178"/>
                  </a:lnTo>
                  <a:lnTo>
                    <a:pt x="654" y="164"/>
                  </a:lnTo>
                  <a:lnTo>
                    <a:pt x="670" y="164"/>
                  </a:lnTo>
                  <a:lnTo>
                    <a:pt x="688" y="150"/>
                  </a:lnTo>
                  <a:lnTo>
                    <a:pt x="708" y="142"/>
                  </a:lnTo>
                  <a:lnTo>
                    <a:pt x="720" y="142"/>
                  </a:lnTo>
                  <a:lnTo>
                    <a:pt x="736" y="144"/>
                  </a:lnTo>
                  <a:lnTo>
                    <a:pt x="734" y="134"/>
                  </a:lnTo>
                  <a:lnTo>
                    <a:pt x="714" y="114"/>
                  </a:lnTo>
                  <a:lnTo>
                    <a:pt x="704" y="112"/>
                  </a:lnTo>
                  <a:lnTo>
                    <a:pt x="696" y="118"/>
                  </a:lnTo>
                  <a:lnTo>
                    <a:pt x="668" y="116"/>
                  </a:lnTo>
                  <a:lnTo>
                    <a:pt x="672" y="102"/>
                  </a:lnTo>
                  <a:lnTo>
                    <a:pt x="680" y="84"/>
                  </a:lnTo>
                  <a:lnTo>
                    <a:pt x="686" y="76"/>
                  </a:lnTo>
                  <a:lnTo>
                    <a:pt x="704" y="86"/>
                  </a:lnTo>
                  <a:lnTo>
                    <a:pt x="714" y="76"/>
                  </a:lnTo>
                  <a:lnTo>
                    <a:pt x="726" y="74"/>
                  </a:lnTo>
                  <a:lnTo>
                    <a:pt x="730" y="58"/>
                  </a:lnTo>
                  <a:lnTo>
                    <a:pt x="740" y="40"/>
                  </a:lnTo>
                  <a:lnTo>
                    <a:pt x="750" y="34"/>
                  </a:lnTo>
                  <a:lnTo>
                    <a:pt x="750" y="20"/>
                  </a:lnTo>
                  <a:lnTo>
                    <a:pt x="738" y="18"/>
                  </a:lnTo>
                  <a:lnTo>
                    <a:pt x="740" y="10"/>
                  </a:lnTo>
                  <a:lnTo>
                    <a:pt x="754" y="4"/>
                  </a:lnTo>
                  <a:lnTo>
                    <a:pt x="780" y="2"/>
                  </a:lnTo>
                  <a:lnTo>
                    <a:pt x="798" y="0"/>
                  </a:lnTo>
                  <a:lnTo>
                    <a:pt x="814" y="6"/>
                  </a:lnTo>
                  <a:lnTo>
                    <a:pt x="828" y="12"/>
                  </a:lnTo>
                  <a:lnTo>
                    <a:pt x="840" y="32"/>
                  </a:lnTo>
                  <a:lnTo>
                    <a:pt x="848" y="52"/>
                  </a:lnTo>
                  <a:lnTo>
                    <a:pt x="856" y="68"/>
                  </a:lnTo>
                  <a:lnTo>
                    <a:pt x="862" y="84"/>
                  </a:lnTo>
                  <a:lnTo>
                    <a:pt x="878" y="84"/>
                  </a:lnTo>
                  <a:lnTo>
                    <a:pt x="888" y="90"/>
                  </a:lnTo>
                  <a:lnTo>
                    <a:pt x="902" y="98"/>
                  </a:lnTo>
                  <a:lnTo>
                    <a:pt x="908" y="100"/>
                  </a:lnTo>
                  <a:lnTo>
                    <a:pt x="912" y="120"/>
                  </a:lnTo>
                  <a:lnTo>
                    <a:pt x="934" y="122"/>
                  </a:lnTo>
                  <a:lnTo>
                    <a:pt x="940" y="114"/>
                  </a:lnTo>
                  <a:lnTo>
                    <a:pt x="954" y="112"/>
                  </a:lnTo>
                  <a:lnTo>
                    <a:pt x="970" y="110"/>
                  </a:lnTo>
                  <a:lnTo>
                    <a:pt x="972" y="124"/>
                  </a:lnTo>
                  <a:lnTo>
                    <a:pt x="964" y="128"/>
                  </a:lnTo>
                  <a:lnTo>
                    <a:pt x="958" y="150"/>
                  </a:lnTo>
                  <a:lnTo>
                    <a:pt x="946" y="172"/>
                  </a:lnTo>
                  <a:lnTo>
                    <a:pt x="934" y="174"/>
                  </a:lnTo>
                  <a:lnTo>
                    <a:pt x="928" y="168"/>
                  </a:lnTo>
                  <a:lnTo>
                    <a:pt x="914" y="178"/>
                  </a:lnTo>
                  <a:lnTo>
                    <a:pt x="914" y="214"/>
                  </a:lnTo>
                  <a:lnTo>
                    <a:pt x="906" y="224"/>
                  </a:lnTo>
                  <a:lnTo>
                    <a:pt x="896" y="216"/>
                  </a:lnTo>
                  <a:lnTo>
                    <a:pt x="880" y="232"/>
                  </a:lnTo>
                  <a:lnTo>
                    <a:pt x="870" y="232"/>
                  </a:lnTo>
                  <a:lnTo>
                    <a:pt x="868" y="240"/>
                  </a:lnTo>
                  <a:lnTo>
                    <a:pt x="858" y="242"/>
                  </a:lnTo>
                  <a:lnTo>
                    <a:pt x="848" y="238"/>
                  </a:lnTo>
                  <a:lnTo>
                    <a:pt x="844" y="240"/>
                  </a:lnTo>
                  <a:lnTo>
                    <a:pt x="830" y="254"/>
                  </a:lnTo>
                  <a:lnTo>
                    <a:pt x="818" y="262"/>
                  </a:lnTo>
                  <a:lnTo>
                    <a:pt x="808" y="272"/>
                  </a:lnTo>
                  <a:lnTo>
                    <a:pt x="798" y="274"/>
                  </a:lnTo>
                  <a:lnTo>
                    <a:pt x="788" y="276"/>
                  </a:lnTo>
                  <a:lnTo>
                    <a:pt x="760" y="294"/>
                  </a:lnTo>
                  <a:lnTo>
                    <a:pt x="758" y="282"/>
                  </a:lnTo>
                  <a:lnTo>
                    <a:pt x="762" y="272"/>
                  </a:lnTo>
                  <a:lnTo>
                    <a:pt x="772" y="266"/>
                  </a:lnTo>
                  <a:lnTo>
                    <a:pt x="770" y="256"/>
                  </a:lnTo>
                  <a:lnTo>
                    <a:pt x="762" y="256"/>
                  </a:lnTo>
                  <a:lnTo>
                    <a:pt x="750" y="258"/>
                  </a:lnTo>
                  <a:lnTo>
                    <a:pt x="728" y="276"/>
                  </a:lnTo>
                  <a:lnTo>
                    <a:pt x="724" y="286"/>
                  </a:lnTo>
                  <a:lnTo>
                    <a:pt x="704" y="286"/>
                  </a:lnTo>
                  <a:lnTo>
                    <a:pt x="700" y="294"/>
                  </a:lnTo>
                  <a:lnTo>
                    <a:pt x="706" y="308"/>
                  </a:lnTo>
                  <a:lnTo>
                    <a:pt x="720" y="310"/>
                  </a:lnTo>
                  <a:lnTo>
                    <a:pt x="720" y="316"/>
                  </a:lnTo>
                  <a:lnTo>
                    <a:pt x="722" y="324"/>
                  </a:lnTo>
                  <a:lnTo>
                    <a:pt x="734" y="322"/>
                  </a:lnTo>
                  <a:lnTo>
                    <a:pt x="742" y="314"/>
                  </a:lnTo>
                  <a:lnTo>
                    <a:pt x="750" y="312"/>
                  </a:lnTo>
                  <a:lnTo>
                    <a:pt x="758" y="316"/>
                  </a:lnTo>
                  <a:lnTo>
                    <a:pt x="774" y="320"/>
                  </a:lnTo>
                  <a:lnTo>
                    <a:pt x="778" y="328"/>
                  </a:lnTo>
                  <a:lnTo>
                    <a:pt x="772" y="330"/>
                  </a:lnTo>
                  <a:lnTo>
                    <a:pt x="760" y="330"/>
                  </a:lnTo>
                  <a:lnTo>
                    <a:pt x="752" y="334"/>
                  </a:lnTo>
                  <a:lnTo>
                    <a:pt x="750" y="340"/>
                  </a:lnTo>
                  <a:lnTo>
                    <a:pt x="740" y="344"/>
                  </a:lnTo>
                  <a:lnTo>
                    <a:pt x="730" y="358"/>
                  </a:lnTo>
                  <a:lnTo>
                    <a:pt x="726" y="368"/>
                  </a:lnTo>
                  <a:lnTo>
                    <a:pt x="736" y="372"/>
                  </a:lnTo>
                  <a:lnTo>
                    <a:pt x="742" y="378"/>
                  </a:lnTo>
                  <a:lnTo>
                    <a:pt x="750" y="398"/>
                  </a:lnTo>
                  <a:lnTo>
                    <a:pt x="752" y="406"/>
                  </a:lnTo>
                  <a:lnTo>
                    <a:pt x="768" y="418"/>
                  </a:lnTo>
                  <a:lnTo>
                    <a:pt x="766" y="422"/>
                  </a:lnTo>
                  <a:lnTo>
                    <a:pt x="756" y="418"/>
                  </a:lnTo>
                  <a:lnTo>
                    <a:pt x="752" y="426"/>
                  </a:lnTo>
                  <a:lnTo>
                    <a:pt x="764" y="430"/>
                  </a:lnTo>
                  <a:lnTo>
                    <a:pt x="768" y="436"/>
                  </a:lnTo>
                  <a:lnTo>
                    <a:pt x="760" y="438"/>
                  </a:lnTo>
                  <a:lnTo>
                    <a:pt x="750" y="440"/>
                  </a:lnTo>
                  <a:lnTo>
                    <a:pt x="744" y="444"/>
                  </a:lnTo>
                  <a:lnTo>
                    <a:pt x="742" y="446"/>
                  </a:lnTo>
                  <a:lnTo>
                    <a:pt x="756" y="448"/>
                  </a:lnTo>
                  <a:lnTo>
                    <a:pt x="766" y="450"/>
                  </a:lnTo>
                  <a:lnTo>
                    <a:pt x="766" y="462"/>
                  </a:lnTo>
                  <a:lnTo>
                    <a:pt x="758" y="480"/>
                  </a:lnTo>
                  <a:lnTo>
                    <a:pt x="738" y="504"/>
                  </a:lnTo>
                  <a:lnTo>
                    <a:pt x="724" y="524"/>
                  </a:lnTo>
                  <a:lnTo>
                    <a:pt x="714" y="542"/>
                  </a:lnTo>
                  <a:lnTo>
                    <a:pt x="692" y="560"/>
                  </a:lnTo>
                  <a:lnTo>
                    <a:pt x="678" y="572"/>
                  </a:lnTo>
                  <a:lnTo>
                    <a:pt x="656" y="576"/>
                  </a:lnTo>
                  <a:lnTo>
                    <a:pt x="644" y="576"/>
                  </a:lnTo>
                  <a:lnTo>
                    <a:pt x="638" y="568"/>
                  </a:lnTo>
                  <a:lnTo>
                    <a:pt x="632" y="570"/>
                  </a:lnTo>
                  <a:lnTo>
                    <a:pt x="632" y="584"/>
                  </a:lnTo>
                  <a:lnTo>
                    <a:pt x="618" y="588"/>
                  </a:lnTo>
                  <a:lnTo>
                    <a:pt x="598" y="594"/>
                  </a:lnTo>
                  <a:lnTo>
                    <a:pt x="586" y="596"/>
                  </a:lnTo>
                  <a:lnTo>
                    <a:pt x="582" y="604"/>
                  </a:lnTo>
                  <a:lnTo>
                    <a:pt x="584" y="612"/>
                  </a:lnTo>
                  <a:lnTo>
                    <a:pt x="576" y="608"/>
                  </a:lnTo>
                  <a:lnTo>
                    <a:pt x="576" y="600"/>
                  </a:lnTo>
                  <a:lnTo>
                    <a:pt x="576" y="594"/>
                  </a:lnTo>
                  <a:lnTo>
                    <a:pt x="566" y="594"/>
                  </a:lnTo>
                  <a:lnTo>
                    <a:pt x="556" y="590"/>
                  </a:lnTo>
                  <a:lnTo>
                    <a:pt x="546" y="594"/>
                  </a:lnTo>
                  <a:lnTo>
                    <a:pt x="536" y="594"/>
                  </a:lnTo>
                  <a:lnTo>
                    <a:pt x="528" y="590"/>
                  </a:lnTo>
                  <a:lnTo>
                    <a:pt x="526" y="574"/>
                  </a:lnTo>
                  <a:lnTo>
                    <a:pt x="514" y="572"/>
                  </a:lnTo>
                  <a:lnTo>
                    <a:pt x="508" y="568"/>
                  </a:lnTo>
                  <a:lnTo>
                    <a:pt x="500" y="568"/>
                  </a:lnTo>
                  <a:lnTo>
                    <a:pt x="492" y="576"/>
                  </a:lnTo>
                  <a:lnTo>
                    <a:pt x="458" y="576"/>
                  </a:lnTo>
                  <a:lnTo>
                    <a:pt x="456" y="580"/>
                  </a:lnTo>
                  <a:lnTo>
                    <a:pt x="444" y="580"/>
                  </a:lnTo>
                  <a:lnTo>
                    <a:pt x="444" y="588"/>
                  </a:lnTo>
                  <a:lnTo>
                    <a:pt x="450" y="590"/>
                  </a:lnTo>
                  <a:lnTo>
                    <a:pt x="448" y="598"/>
                  </a:lnTo>
                  <a:lnTo>
                    <a:pt x="440" y="598"/>
                  </a:lnTo>
                  <a:lnTo>
                    <a:pt x="436" y="594"/>
                  </a:lnTo>
                  <a:lnTo>
                    <a:pt x="428" y="594"/>
                  </a:lnTo>
                  <a:lnTo>
                    <a:pt x="420" y="594"/>
                  </a:lnTo>
                  <a:lnTo>
                    <a:pt x="420" y="588"/>
                  </a:lnTo>
                  <a:lnTo>
                    <a:pt x="412" y="586"/>
                  </a:lnTo>
                  <a:lnTo>
                    <a:pt x="412" y="570"/>
                  </a:lnTo>
                  <a:lnTo>
                    <a:pt x="402" y="566"/>
                  </a:lnTo>
                  <a:lnTo>
                    <a:pt x="402" y="552"/>
                  </a:lnTo>
                  <a:lnTo>
                    <a:pt x="382" y="546"/>
                  </a:lnTo>
                  <a:lnTo>
                    <a:pt x="382" y="542"/>
                  </a:lnTo>
                  <a:lnTo>
                    <a:pt x="398" y="520"/>
                  </a:lnTo>
                  <a:lnTo>
                    <a:pt x="400" y="496"/>
                  </a:lnTo>
                  <a:lnTo>
                    <a:pt x="392" y="490"/>
                  </a:lnTo>
                  <a:lnTo>
                    <a:pt x="386" y="480"/>
                  </a:lnTo>
                  <a:lnTo>
                    <a:pt x="378" y="478"/>
                  </a:lnTo>
                  <a:lnTo>
                    <a:pt x="362" y="476"/>
                  </a:lnTo>
                  <a:lnTo>
                    <a:pt x="362" y="462"/>
                  </a:lnTo>
                  <a:lnTo>
                    <a:pt x="352" y="464"/>
                  </a:lnTo>
                  <a:lnTo>
                    <a:pt x="330" y="464"/>
                  </a:lnTo>
                  <a:lnTo>
                    <a:pt x="324" y="472"/>
                  </a:lnTo>
                  <a:lnTo>
                    <a:pt x="312" y="472"/>
                  </a:lnTo>
                  <a:lnTo>
                    <a:pt x="302" y="486"/>
                  </a:lnTo>
                  <a:lnTo>
                    <a:pt x="292" y="488"/>
                  </a:lnTo>
                  <a:lnTo>
                    <a:pt x="278" y="486"/>
                  </a:lnTo>
                  <a:lnTo>
                    <a:pt x="266" y="482"/>
                  </a:lnTo>
                  <a:lnTo>
                    <a:pt x="256" y="482"/>
                  </a:lnTo>
                  <a:lnTo>
                    <a:pt x="250" y="488"/>
                  </a:lnTo>
                  <a:lnTo>
                    <a:pt x="230" y="488"/>
                  </a:lnTo>
                  <a:lnTo>
                    <a:pt x="208" y="486"/>
                  </a:lnTo>
                  <a:lnTo>
                    <a:pt x="192" y="484"/>
                  </a:lnTo>
                  <a:lnTo>
                    <a:pt x="174" y="472"/>
                  </a:lnTo>
                  <a:lnTo>
                    <a:pt x="162" y="464"/>
                  </a:lnTo>
                  <a:lnTo>
                    <a:pt x="146" y="456"/>
                  </a:lnTo>
                  <a:lnTo>
                    <a:pt x="132" y="442"/>
                  </a:lnTo>
                  <a:lnTo>
                    <a:pt x="118" y="448"/>
                  </a:lnTo>
                  <a:lnTo>
                    <a:pt x="106" y="438"/>
                  </a:lnTo>
                  <a:lnTo>
                    <a:pt x="80" y="426"/>
                  </a:lnTo>
                  <a:lnTo>
                    <a:pt x="80" y="418"/>
                  </a:lnTo>
                  <a:lnTo>
                    <a:pt x="84" y="408"/>
                  </a:lnTo>
                  <a:lnTo>
                    <a:pt x="94" y="406"/>
                  </a:lnTo>
                  <a:lnTo>
                    <a:pt x="96" y="398"/>
                  </a:lnTo>
                  <a:lnTo>
                    <a:pt x="84" y="390"/>
                  </a:lnTo>
                  <a:lnTo>
                    <a:pt x="84" y="380"/>
                  </a:lnTo>
                  <a:lnTo>
                    <a:pt x="100" y="372"/>
                  </a:lnTo>
                  <a:lnTo>
                    <a:pt x="108" y="364"/>
                  </a:lnTo>
                  <a:lnTo>
                    <a:pt x="108" y="356"/>
                  </a:lnTo>
                  <a:lnTo>
                    <a:pt x="90" y="344"/>
                  </a:lnTo>
                  <a:lnTo>
                    <a:pt x="70" y="352"/>
                  </a:lnTo>
                  <a:lnTo>
                    <a:pt x="58" y="350"/>
                  </a:lnTo>
                  <a:lnTo>
                    <a:pt x="38" y="342"/>
                  </a:lnTo>
                  <a:lnTo>
                    <a:pt x="38" y="332"/>
                  </a:lnTo>
                  <a:lnTo>
                    <a:pt x="20" y="326"/>
                  </a:lnTo>
                  <a:lnTo>
                    <a:pt x="20" y="318"/>
                  </a:lnTo>
                  <a:lnTo>
                    <a:pt x="20" y="298"/>
                  </a:lnTo>
                  <a:lnTo>
                    <a:pt x="8" y="300"/>
                  </a:lnTo>
                  <a:lnTo>
                    <a:pt x="2" y="298"/>
                  </a:lnTo>
                  <a:lnTo>
                    <a:pt x="0" y="290"/>
                  </a:lnTo>
                  <a:lnTo>
                    <a:pt x="2" y="284"/>
                  </a:lnTo>
                  <a:lnTo>
                    <a:pt x="4" y="274"/>
                  </a:lnTo>
                  <a:lnTo>
                    <a:pt x="16" y="266"/>
                  </a:lnTo>
                  <a:lnTo>
                    <a:pt x="18" y="260"/>
                  </a:lnTo>
                  <a:lnTo>
                    <a:pt x="32" y="260"/>
                  </a:lnTo>
                  <a:lnTo>
                    <a:pt x="32" y="266"/>
                  </a:lnTo>
                  <a:lnTo>
                    <a:pt x="48" y="262"/>
                  </a:lnTo>
                  <a:lnTo>
                    <a:pt x="52" y="252"/>
                  </a:lnTo>
                  <a:lnTo>
                    <a:pt x="72" y="252"/>
                  </a:lnTo>
                  <a:lnTo>
                    <a:pt x="76" y="244"/>
                  </a:lnTo>
                  <a:lnTo>
                    <a:pt x="102" y="232"/>
                  </a:lnTo>
                  <a:lnTo>
                    <a:pt x="108" y="228"/>
                  </a:lnTo>
                  <a:close/>
                </a:path>
              </a:pathLst>
            </a:custGeom>
            <a:solidFill>
              <a:srgbClr val="FFFFFF"/>
            </a:solidFill>
            <a:ln w="7938">
              <a:solidFill>
                <a:schemeClr val="tx1"/>
              </a:solidFill>
              <a:prstDash val="solid"/>
              <a:round/>
              <a:headEnd/>
              <a:tailEnd/>
            </a:ln>
          </p:spPr>
          <p:txBody>
            <a:bodyPr/>
            <a:lstStyle/>
            <a:p>
              <a:endParaRPr lang="en-GB"/>
            </a:p>
          </p:txBody>
        </p:sp>
        <p:sp>
          <p:nvSpPr>
            <p:cNvPr id="2275" name="Freeform 276"/>
            <p:cNvSpPr>
              <a:spLocks/>
            </p:cNvSpPr>
            <p:nvPr/>
          </p:nvSpPr>
          <p:spPr bwMode="auto">
            <a:xfrm>
              <a:off x="6802438" y="3825875"/>
              <a:ext cx="196850" cy="238125"/>
            </a:xfrm>
            <a:custGeom>
              <a:avLst/>
              <a:gdLst>
                <a:gd name="T0" fmla="*/ 19050 w 124"/>
                <a:gd name="T1" fmla="*/ 24513 h 136"/>
                <a:gd name="T2" fmla="*/ 31750 w 124"/>
                <a:gd name="T3" fmla="*/ 24513 h 136"/>
                <a:gd name="T4" fmla="*/ 38100 w 124"/>
                <a:gd name="T5" fmla="*/ 31517 h 136"/>
                <a:gd name="T6" fmla="*/ 50800 w 124"/>
                <a:gd name="T7" fmla="*/ 31517 h 136"/>
                <a:gd name="T8" fmla="*/ 53975 w 124"/>
                <a:gd name="T9" fmla="*/ 17509 h 136"/>
                <a:gd name="T10" fmla="*/ 44450 w 124"/>
                <a:gd name="T11" fmla="*/ 14007 h 136"/>
                <a:gd name="T12" fmla="*/ 44450 w 124"/>
                <a:gd name="T13" fmla="*/ 0 h 136"/>
                <a:gd name="T14" fmla="*/ 63500 w 124"/>
                <a:gd name="T15" fmla="*/ 0 h 136"/>
                <a:gd name="T16" fmla="*/ 63500 w 124"/>
                <a:gd name="T17" fmla="*/ 7004 h 136"/>
                <a:gd name="T18" fmla="*/ 79375 w 124"/>
                <a:gd name="T19" fmla="*/ 24513 h 136"/>
                <a:gd name="T20" fmla="*/ 82550 w 124"/>
                <a:gd name="T21" fmla="*/ 42022 h 136"/>
                <a:gd name="T22" fmla="*/ 82550 w 124"/>
                <a:gd name="T23" fmla="*/ 49026 h 136"/>
                <a:gd name="T24" fmla="*/ 117475 w 124"/>
                <a:gd name="T25" fmla="*/ 45524 h 136"/>
                <a:gd name="T26" fmla="*/ 127000 w 124"/>
                <a:gd name="T27" fmla="*/ 63033 h 136"/>
                <a:gd name="T28" fmla="*/ 130175 w 124"/>
                <a:gd name="T29" fmla="*/ 80542 h 136"/>
                <a:gd name="T30" fmla="*/ 107950 w 124"/>
                <a:gd name="T31" fmla="*/ 80542 h 136"/>
                <a:gd name="T32" fmla="*/ 107950 w 124"/>
                <a:gd name="T33" fmla="*/ 98051 h 136"/>
                <a:gd name="T34" fmla="*/ 120650 w 124"/>
                <a:gd name="T35" fmla="*/ 105055 h 136"/>
                <a:gd name="T36" fmla="*/ 158750 w 124"/>
                <a:gd name="T37" fmla="*/ 147077 h 136"/>
                <a:gd name="T38" fmla="*/ 190500 w 124"/>
                <a:gd name="T39" fmla="*/ 185597 h 136"/>
                <a:gd name="T40" fmla="*/ 196850 w 124"/>
                <a:gd name="T41" fmla="*/ 210110 h 136"/>
                <a:gd name="T42" fmla="*/ 193675 w 124"/>
                <a:gd name="T43" fmla="*/ 234623 h 136"/>
                <a:gd name="T44" fmla="*/ 177800 w 124"/>
                <a:gd name="T45" fmla="*/ 234623 h 136"/>
                <a:gd name="T46" fmla="*/ 174625 w 124"/>
                <a:gd name="T47" fmla="*/ 224118 h 136"/>
                <a:gd name="T48" fmla="*/ 165100 w 124"/>
                <a:gd name="T49" fmla="*/ 224118 h 136"/>
                <a:gd name="T50" fmla="*/ 161925 w 124"/>
                <a:gd name="T51" fmla="*/ 238125 h 136"/>
                <a:gd name="T52" fmla="*/ 142875 w 124"/>
                <a:gd name="T53" fmla="*/ 238125 h 136"/>
                <a:gd name="T54" fmla="*/ 142875 w 124"/>
                <a:gd name="T55" fmla="*/ 227619 h 136"/>
                <a:gd name="T56" fmla="*/ 149225 w 124"/>
                <a:gd name="T57" fmla="*/ 206608 h 136"/>
                <a:gd name="T58" fmla="*/ 149225 w 124"/>
                <a:gd name="T59" fmla="*/ 189099 h 136"/>
                <a:gd name="T60" fmla="*/ 133350 w 124"/>
                <a:gd name="T61" fmla="*/ 171590 h 136"/>
                <a:gd name="T62" fmla="*/ 127000 w 124"/>
                <a:gd name="T63" fmla="*/ 143575 h 136"/>
                <a:gd name="T64" fmla="*/ 101600 w 124"/>
                <a:gd name="T65" fmla="*/ 112059 h 136"/>
                <a:gd name="T66" fmla="*/ 82550 w 124"/>
                <a:gd name="T67" fmla="*/ 126066 h 136"/>
                <a:gd name="T68" fmla="*/ 63500 w 124"/>
                <a:gd name="T69" fmla="*/ 119063 h 136"/>
                <a:gd name="T70" fmla="*/ 31750 w 124"/>
                <a:gd name="T71" fmla="*/ 140074 h 136"/>
                <a:gd name="T72" fmla="*/ 31750 w 124"/>
                <a:gd name="T73" fmla="*/ 115561 h 136"/>
                <a:gd name="T74" fmla="*/ 38100 w 124"/>
                <a:gd name="T75" fmla="*/ 108557 h 136"/>
                <a:gd name="T76" fmla="*/ 31750 w 124"/>
                <a:gd name="T77" fmla="*/ 84044 h 136"/>
                <a:gd name="T78" fmla="*/ 19050 w 124"/>
                <a:gd name="T79" fmla="*/ 80542 h 136"/>
                <a:gd name="T80" fmla="*/ 19050 w 124"/>
                <a:gd name="T81" fmla="*/ 66535 h 136"/>
                <a:gd name="T82" fmla="*/ 0 w 124"/>
                <a:gd name="T83" fmla="*/ 56029 h 136"/>
                <a:gd name="T84" fmla="*/ 22225 w 124"/>
                <a:gd name="T85" fmla="*/ 42022 h 136"/>
                <a:gd name="T86" fmla="*/ 19050 w 124"/>
                <a:gd name="T87" fmla="*/ 24513 h 1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24" h="136">
                  <a:moveTo>
                    <a:pt x="12" y="14"/>
                  </a:moveTo>
                  <a:lnTo>
                    <a:pt x="20" y="14"/>
                  </a:lnTo>
                  <a:lnTo>
                    <a:pt x="24" y="18"/>
                  </a:lnTo>
                  <a:lnTo>
                    <a:pt x="32" y="18"/>
                  </a:lnTo>
                  <a:lnTo>
                    <a:pt x="34" y="10"/>
                  </a:lnTo>
                  <a:lnTo>
                    <a:pt x="28" y="8"/>
                  </a:lnTo>
                  <a:lnTo>
                    <a:pt x="28" y="0"/>
                  </a:lnTo>
                  <a:lnTo>
                    <a:pt x="40" y="0"/>
                  </a:lnTo>
                  <a:lnTo>
                    <a:pt x="40" y="4"/>
                  </a:lnTo>
                  <a:lnTo>
                    <a:pt x="50" y="14"/>
                  </a:lnTo>
                  <a:lnTo>
                    <a:pt x="52" y="24"/>
                  </a:lnTo>
                  <a:lnTo>
                    <a:pt x="52" y="28"/>
                  </a:lnTo>
                  <a:lnTo>
                    <a:pt x="74" y="26"/>
                  </a:lnTo>
                  <a:lnTo>
                    <a:pt x="80" y="36"/>
                  </a:lnTo>
                  <a:lnTo>
                    <a:pt x="82" y="46"/>
                  </a:lnTo>
                  <a:lnTo>
                    <a:pt x="68" y="46"/>
                  </a:lnTo>
                  <a:lnTo>
                    <a:pt x="68" y="56"/>
                  </a:lnTo>
                  <a:lnTo>
                    <a:pt x="76" y="60"/>
                  </a:lnTo>
                  <a:lnTo>
                    <a:pt x="100" y="84"/>
                  </a:lnTo>
                  <a:lnTo>
                    <a:pt x="120" y="106"/>
                  </a:lnTo>
                  <a:lnTo>
                    <a:pt x="124" y="120"/>
                  </a:lnTo>
                  <a:lnTo>
                    <a:pt x="122" y="134"/>
                  </a:lnTo>
                  <a:lnTo>
                    <a:pt x="112" y="134"/>
                  </a:lnTo>
                  <a:lnTo>
                    <a:pt x="110" y="128"/>
                  </a:lnTo>
                  <a:lnTo>
                    <a:pt x="104" y="128"/>
                  </a:lnTo>
                  <a:lnTo>
                    <a:pt x="102" y="136"/>
                  </a:lnTo>
                  <a:lnTo>
                    <a:pt x="90" y="136"/>
                  </a:lnTo>
                  <a:lnTo>
                    <a:pt x="90" y="130"/>
                  </a:lnTo>
                  <a:lnTo>
                    <a:pt x="94" y="118"/>
                  </a:lnTo>
                  <a:lnTo>
                    <a:pt x="94" y="108"/>
                  </a:lnTo>
                  <a:lnTo>
                    <a:pt x="84" y="98"/>
                  </a:lnTo>
                  <a:lnTo>
                    <a:pt x="80" y="82"/>
                  </a:lnTo>
                  <a:lnTo>
                    <a:pt x="64" y="64"/>
                  </a:lnTo>
                  <a:lnTo>
                    <a:pt x="52" y="72"/>
                  </a:lnTo>
                  <a:lnTo>
                    <a:pt x="40" y="68"/>
                  </a:lnTo>
                  <a:lnTo>
                    <a:pt x="20" y="80"/>
                  </a:lnTo>
                  <a:lnTo>
                    <a:pt x="20" y="66"/>
                  </a:lnTo>
                  <a:lnTo>
                    <a:pt x="24" y="62"/>
                  </a:lnTo>
                  <a:lnTo>
                    <a:pt x="20" y="48"/>
                  </a:lnTo>
                  <a:lnTo>
                    <a:pt x="12" y="46"/>
                  </a:lnTo>
                  <a:lnTo>
                    <a:pt x="12" y="38"/>
                  </a:lnTo>
                  <a:lnTo>
                    <a:pt x="0" y="32"/>
                  </a:lnTo>
                  <a:lnTo>
                    <a:pt x="14" y="24"/>
                  </a:lnTo>
                  <a:lnTo>
                    <a:pt x="12" y="14"/>
                  </a:lnTo>
                  <a:close/>
                </a:path>
              </a:pathLst>
            </a:custGeom>
            <a:solidFill>
              <a:srgbClr val="FFFFFF"/>
            </a:solidFill>
            <a:ln w="7938">
              <a:solidFill>
                <a:schemeClr val="tx1"/>
              </a:solidFill>
              <a:prstDash val="solid"/>
              <a:round/>
              <a:headEnd/>
              <a:tailEnd/>
            </a:ln>
          </p:spPr>
          <p:txBody>
            <a:bodyPr/>
            <a:lstStyle/>
            <a:p>
              <a:endParaRPr lang="en-GB"/>
            </a:p>
          </p:txBody>
        </p:sp>
        <p:sp>
          <p:nvSpPr>
            <p:cNvPr id="2276" name="Freeform 277"/>
            <p:cNvSpPr>
              <a:spLocks/>
            </p:cNvSpPr>
            <p:nvPr/>
          </p:nvSpPr>
          <p:spPr bwMode="auto">
            <a:xfrm>
              <a:off x="6503988" y="2867025"/>
              <a:ext cx="806450" cy="363538"/>
            </a:xfrm>
            <a:custGeom>
              <a:avLst/>
              <a:gdLst>
                <a:gd name="T0" fmla="*/ 12700 w 508"/>
                <a:gd name="T1" fmla="*/ 94380 h 208"/>
                <a:gd name="T2" fmla="*/ 47625 w 508"/>
                <a:gd name="T3" fmla="*/ 76902 h 208"/>
                <a:gd name="T4" fmla="*/ 127000 w 508"/>
                <a:gd name="T5" fmla="*/ 48938 h 208"/>
                <a:gd name="T6" fmla="*/ 177800 w 508"/>
                <a:gd name="T7" fmla="*/ 76902 h 208"/>
                <a:gd name="T8" fmla="*/ 241300 w 508"/>
                <a:gd name="T9" fmla="*/ 87389 h 208"/>
                <a:gd name="T10" fmla="*/ 263525 w 508"/>
                <a:gd name="T11" fmla="*/ 55929 h 208"/>
                <a:gd name="T12" fmla="*/ 266700 w 508"/>
                <a:gd name="T13" fmla="*/ 6991 h 208"/>
                <a:gd name="T14" fmla="*/ 295275 w 508"/>
                <a:gd name="T15" fmla="*/ 3496 h 208"/>
                <a:gd name="T16" fmla="*/ 355600 w 508"/>
                <a:gd name="T17" fmla="*/ 24469 h 208"/>
                <a:gd name="T18" fmla="*/ 374650 w 508"/>
                <a:gd name="T19" fmla="*/ 62920 h 208"/>
                <a:gd name="T20" fmla="*/ 438150 w 508"/>
                <a:gd name="T21" fmla="*/ 55929 h 208"/>
                <a:gd name="T22" fmla="*/ 485775 w 508"/>
                <a:gd name="T23" fmla="*/ 73407 h 208"/>
                <a:gd name="T24" fmla="*/ 511175 w 508"/>
                <a:gd name="T25" fmla="*/ 90884 h 208"/>
                <a:gd name="T26" fmla="*/ 555625 w 508"/>
                <a:gd name="T27" fmla="*/ 104866 h 208"/>
                <a:gd name="T28" fmla="*/ 631825 w 508"/>
                <a:gd name="T29" fmla="*/ 90884 h 208"/>
                <a:gd name="T30" fmla="*/ 660400 w 508"/>
                <a:gd name="T31" fmla="*/ 66415 h 208"/>
                <a:gd name="T32" fmla="*/ 688975 w 508"/>
                <a:gd name="T33" fmla="*/ 73407 h 208"/>
                <a:gd name="T34" fmla="*/ 727075 w 508"/>
                <a:gd name="T35" fmla="*/ 76902 h 208"/>
                <a:gd name="T36" fmla="*/ 711200 w 508"/>
                <a:gd name="T37" fmla="*/ 104866 h 208"/>
                <a:gd name="T38" fmla="*/ 742950 w 508"/>
                <a:gd name="T39" fmla="*/ 150309 h 208"/>
                <a:gd name="T40" fmla="*/ 771525 w 508"/>
                <a:gd name="T41" fmla="*/ 143317 h 208"/>
                <a:gd name="T42" fmla="*/ 806450 w 508"/>
                <a:gd name="T43" fmla="*/ 195751 h 208"/>
                <a:gd name="T44" fmla="*/ 762000 w 508"/>
                <a:gd name="T45" fmla="*/ 192255 h 208"/>
                <a:gd name="T46" fmla="*/ 701675 w 508"/>
                <a:gd name="T47" fmla="*/ 230706 h 208"/>
                <a:gd name="T48" fmla="*/ 654050 w 508"/>
                <a:gd name="T49" fmla="*/ 255175 h 208"/>
                <a:gd name="T50" fmla="*/ 603250 w 508"/>
                <a:gd name="T51" fmla="*/ 251679 h 208"/>
                <a:gd name="T52" fmla="*/ 603250 w 508"/>
                <a:gd name="T53" fmla="*/ 293626 h 208"/>
                <a:gd name="T54" fmla="*/ 574675 w 508"/>
                <a:gd name="T55" fmla="*/ 321590 h 208"/>
                <a:gd name="T56" fmla="*/ 476250 w 508"/>
                <a:gd name="T57" fmla="*/ 339068 h 208"/>
                <a:gd name="T58" fmla="*/ 384175 w 508"/>
                <a:gd name="T59" fmla="*/ 356546 h 208"/>
                <a:gd name="T60" fmla="*/ 301625 w 508"/>
                <a:gd name="T61" fmla="*/ 332077 h 208"/>
                <a:gd name="T62" fmla="*/ 206375 w 508"/>
                <a:gd name="T63" fmla="*/ 311104 h 208"/>
                <a:gd name="T64" fmla="*/ 161925 w 508"/>
                <a:gd name="T65" fmla="*/ 269157 h 208"/>
                <a:gd name="T66" fmla="*/ 92075 w 508"/>
                <a:gd name="T67" fmla="*/ 248184 h 208"/>
                <a:gd name="T68" fmla="*/ 73025 w 508"/>
                <a:gd name="T69" fmla="*/ 220220 h 208"/>
                <a:gd name="T70" fmla="*/ 82550 w 508"/>
                <a:gd name="T71" fmla="*/ 192255 h 208"/>
                <a:gd name="T72" fmla="*/ 47625 w 508"/>
                <a:gd name="T73" fmla="*/ 146813 h 208"/>
                <a:gd name="T74" fmla="*/ 6350 w 508"/>
                <a:gd name="T75" fmla="*/ 125840 h 208"/>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508" h="208">
                  <a:moveTo>
                    <a:pt x="0" y="62"/>
                  </a:moveTo>
                  <a:lnTo>
                    <a:pt x="8" y="54"/>
                  </a:lnTo>
                  <a:lnTo>
                    <a:pt x="22" y="52"/>
                  </a:lnTo>
                  <a:lnTo>
                    <a:pt x="30" y="44"/>
                  </a:lnTo>
                  <a:lnTo>
                    <a:pt x="64" y="26"/>
                  </a:lnTo>
                  <a:lnTo>
                    <a:pt x="80" y="28"/>
                  </a:lnTo>
                  <a:lnTo>
                    <a:pt x="102" y="32"/>
                  </a:lnTo>
                  <a:lnTo>
                    <a:pt x="112" y="44"/>
                  </a:lnTo>
                  <a:lnTo>
                    <a:pt x="144" y="44"/>
                  </a:lnTo>
                  <a:lnTo>
                    <a:pt x="152" y="50"/>
                  </a:lnTo>
                  <a:lnTo>
                    <a:pt x="164" y="40"/>
                  </a:lnTo>
                  <a:lnTo>
                    <a:pt x="166" y="32"/>
                  </a:lnTo>
                  <a:lnTo>
                    <a:pt x="154" y="18"/>
                  </a:lnTo>
                  <a:lnTo>
                    <a:pt x="168" y="4"/>
                  </a:lnTo>
                  <a:lnTo>
                    <a:pt x="172" y="0"/>
                  </a:lnTo>
                  <a:lnTo>
                    <a:pt x="186" y="2"/>
                  </a:lnTo>
                  <a:lnTo>
                    <a:pt x="200" y="6"/>
                  </a:lnTo>
                  <a:lnTo>
                    <a:pt x="224" y="14"/>
                  </a:lnTo>
                  <a:lnTo>
                    <a:pt x="226" y="24"/>
                  </a:lnTo>
                  <a:lnTo>
                    <a:pt x="236" y="36"/>
                  </a:lnTo>
                  <a:lnTo>
                    <a:pt x="262" y="40"/>
                  </a:lnTo>
                  <a:lnTo>
                    <a:pt x="276" y="32"/>
                  </a:lnTo>
                  <a:lnTo>
                    <a:pt x="300" y="36"/>
                  </a:lnTo>
                  <a:lnTo>
                    <a:pt x="306" y="42"/>
                  </a:lnTo>
                  <a:lnTo>
                    <a:pt x="316" y="44"/>
                  </a:lnTo>
                  <a:lnTo>
                    <a:pt x="322" y="52"/>
                  </a:lnTo>
                  <a:lnTo>
                    <a:pt x="328" y="58"/>
                  </a:lnTo>
                  <a:lnTo>
                    <a:pt x="350" y="60"/>
                  </a:lnTo>
                  <a:lnTo>
                    <a:pt x="368" y="58"/>
                  </a:lnTo>
                  <a:lnTo>
                    <a:pt x="398" y="52"/>
                  </a:lnTo>
                  <a:lnTo>
                    <a:pt x="408" y="44"/>
                  </a:lnTo>
                  <a:lnTo>
                    <a:pt x="416" y="38"/>
                  </a:lnTo>
                  <a:lnTo>
                    <a:pt x="426" y="36"/>
                  </a:lnTo>
                  <a:lnTo>
                    <a:pt x="434" y="42"/>
                  </a:lnTo>
                  <a:lnTo>
                    <a:pt x="442" y="42"/>
                  </a:lnTo>
                  <a:lnTo>
                    <a:pt x="458" y="44"/>
                  </a:lnTo>
                  <a:lnTo>
                    <a:pt x="452" y="52"/>
                  </a:lnTo>
                  <a:lnTo>
                    <a:pt x="448" y="60"/>
                  </a:lnTo>
                  <a:lnTo>
                    <a:pt x="440" y="84"/>
                  </a:lnTo>
                  <a:lnTo>
                    <a:pt x="468" y="86"/>
                  </a:lnTo>
                  <a:lnTo>
                    <a:pt x="476" y="80"/>
                  </a:lnTo>
                  <a:lnTo>
                    <a:pt x="486" y="82"/>
                  </a:lnTo>
                  <a:lnTo>
                    <a:pt x="506" y="102"/>
                  </a:lnTo>
                  <a:lnTo>
                    <a:pt x="508" y="112"/>
                  </a:lnTo>
                  <a:lnTo>
                    <a:pt x="494" y="110"/>
                  </a:lnTo>
                  <a:lnTo>
                    <a:pt x="480" y="110"/>
                  </a:lnTo>
                  <a:lnTo>
                    <a:pt x="460" y="118"/>
                  </a:lnTo>
                  <a:lnTo>
                    <a:pt x="442" y="132"/>
                  </a:lnTo>
                  <a:lnTo>
                    <a:pt x="426" y="132"/>
                  </a:lnTo>
                  <a:lnTo>
                    <a:pt x="412" y="146"/>
                  </a:lnTo>
                  <a:lnTo>
                    <a:pt x="394" y="144"/>
                  </a:lnTo>
                  <a:lnTo>
                    <a:pt x="380" y="144"/>
                  </a:lnTo>
                  <a:lnTo>
                    <a:pt x="374" y="156"/>
                  </a:lnTo>
                  <a:lnTo>
                    <a:pt x="380" y="168"/>
                  </a:lnTo>
                  <a:lnTo>
                    <a:pt x="362" y="178"/>
                  </a:lnTo>
                  <a:lnTo>
                    <a:pt x="362" y="184"/>
                  </a:lnTo>
                  <a:lnTo>
                    <a:pt x="344" y="194"/>
                  </a:lnTo>
                  <a:lnTo>
                    <a:pt x="300" y="194"/>
                  </a:lnTo>
                  <a:lnTo>
                    <a:pt x="278" y="208"/>
                  </a:lnTo>
                  <a:lnTo>
                    <a:pt x="242" y="204"/>
                  </a:lnTo>
                  <a:lnTo>
                    <a:pt x="218" y="192"/>
                  </a:lnTo>
                  <a:lnTo>
                    <a:pt x="190" y="190"/>
                  </a:lnTo>
                  <a:lnTo>
                    <a:pt x="136" y="188"/>
                  </a:lnTo>
                  <a:lnTo>
                    <a:pt x="130" y="178"/>
                  </a:lnTo>
                  <a:lnTo>
                    <a:pt x="124" y="166"/>
                  </a:lnTo>
                  <a:lnTo>
                    <a:pt x="102" y="154"/>
                  </a:lnTo>
                  <a:lnTo>
                    <a:pt x="92" y="144"/>
                  </a:lnTo>
                  <a:lnTo>
                    <a:pt x="58" y="142"/>
                  </a:lnTo>
                  <a:lnTo>
                    <a:pt x="50" y="138"/>
                  </a:lnTo>
                  <a:lnTo>
                    <a:pt x="46" y="126"/>
                  </a:lnTo>
                  <a:lnTo>
                    <a:pt x="52" y="118"/>
                  </a:lnTo>
                  <a:lnTo>
                    <a:pt x="52" y="110"/>
                  </a:lnTo>
                  <a:lnTo>
                    <a:pt x="44" y="98"/>
                  </a:lnTo>
                  <a:lnTo>
                    <a:pt x="30" y="84"/>
                  </a:lnTo>
                  <a:lnTo>
                    <a:pt x="14" y="82"/>
                  </a:lnTo>
                  <a:lnTo>
                    <a:pt x="4" y="72"/>
                  </a:lnTo>
                  <a:lnTo>
                    <a:pt x="0" y="62"/>
                  </a:lnTo>
                  <a:close/>
                </a:path>
              </a:pathLst>
            </a:custGeom>
            <a:solidFill>
              <a:srgbClr val="FFFFFF"/>
            </a:solidFill>
            <a:ln w="7938">
              <a:solidFill>
                <a:schemeClr val="tx1"/>
              </a:solidFill>
              <a:prstDash val="solid"/>
              <a:round/>
              <a:headEnd/>
              <a:tailEnd/>
            </a:ln>
          </p:spPr>
          <p:txBody>
            <a:bodyPr/>
            <a:lstStyle/>
            <a:p>
              <a:endParaRPr lang="en-GB"/>
            </a:p>
          </p:txBody>
        </p:sp>
      </p:grpSp>
      <p:sp>
        <p:nvSpPr>
          <p:cNvPr id="4" name="Title 3"/>
          <p:cNvSpPr>
            <a:spLocks noGrp="1"/>
          </p:cNvSpPr>
          <p:nvPr>
            <p:ph type="title"/>
          </p:nvPr>
        </p:nvSpPr>
        <p:spPr/>
        <p:txBody>
          <a:bodyPr/>
          <a:lstStyle/>
          <a:p>
            <a:r>
              <a:rPr lang="en-GB" dirty="0" smtClean="0"/>
              <a:t>Our Members</a:t>
            </a:r>
            <a:endParaRPr lang="en-GB" dirty="0"/>
          </a:p>
        </p:txBody>
      </p:sp>
    </p:spTree>
    <p:extLst>
      <p:ext uri="{BB962C8B-B14F-4D97-AF65-F5344CB8AC3E}">
        <p14:creationId xmlns:p14="http://schemas.microsoft.com/office/powerpoint/2010/main" val="120025046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a:t>28 countries and more than 1500 PR agencies</a:t>
            </a:r>
          </a:p>
          <a:p>
            <a:r>
              <a:rPr lang="en-GB" dirty="0"/>
              <a:t>Included are major multinational networks such as:</a:t>
            </a:r>
          </a:p>
          <a:p>
            <a:pPr lvl="2">
              <a:buFont typeface="Wingdings" charset="2"/>
              <a:buChar char="Ø"/>
            </a:pPr>
            <a:r>
              <a:rPr lang="en-GB" sz="2200" dirty="0"/>
              <a:t>APCO Worldwide		</a:t>
            </a:r>
          </a:p>
          <a:p>
            <a:pPr lvl="2">
              <a:buFont typeface="Wingdings" charset="2"/>
              <a:buChar char="Ø"/>
            </a:pPr>
            <a:r>
              <a:rPr lang="en-GB" sz="2200" dirty="0" err="1"/>
              <a:t>Burson-Marsteller</a:t>
            </a:r>
            <a:endParaRPr lang="en-GB" sz="2200" dirty="0"/>
          </a:p>
          <a:p>
            <a:pPr lvl="2">
              <a:buFont typeface="Wingdings" charset="2"/>
              <a:buChar char="Ø"/>
            </a:pPr>
            <a:r>
              <a:rPr lang="en-GB" sz="2200" dirty="0"/>
              <a:t>Edelman</a:t>
            </a:r>
          </a:p>
          <a:p>
            <a:pPr lvl="2">
              <a:buFont typeface="Wingdings" charset="2"/>
              <a:buChar char="Ø"/>
            </a:pPr>
            <a:r>
              <a:rPr lang="en-GB" sz="2200" dirty="0"/>
              <a:t>Fleishman-</a:t>
            </a:r>
            <a:r>
              <a:rPr lang="en-GB" sz="2200" dirty="0" err="1"/>
              <a:t>Hillard</a:t>
            </a:r>
            <a:endParaRPr lang="en-GB" sz="2200" dirty="0"/>
          </a:p>
          <a:p>
            <a:pPr lvl="2">
              <a:buFont typeface="Wingdings" charset="2"/>
              <a:buChar char="Ø"/>
            </a:pPr>
            <a:r>
              <a:rPr lang="en-GB" sz="2200" dirty="0"/>
              <a:t>Hill &amp; Knowlton</a:t>
            </a:r>
          </a:p>
          <a:p>
            <a:pPr lvl="2">
              <a:buFont typeface="Wingdings" charset="2"/>
              <a:buChar char="Ø"/>
            </a:pPr>
            <a:r>
              <a:rPr lang="en-GB" sz="2200" dirty="0" smtClean="0"/>
              <a:t>Ketchum</a:t>
            </a:r>
            <a:endParaRPr lang="en-GB" sz="2200" dirty="0"/>
          </a:p>
        </p:txBody>
      </p:sp>
      <p:sp>
        <p:nvSpPr>
          <p:cNvPr id="4" name="Title 3"/>
          <p:cNvSpPr>
            <a:spLocks noGrp="1"/>
          </p:cNvSpPr>
          <p:nvPr>
            <p:ph type="title"/>
          </p:nvPr>
        </p:nvSpPr>
        <p:spPr/>
        <p:txBody>
          <a:bodyPr/>
          <a:lstStyle/>
          <a:p>
            <a:r>
              <a:rPr lang="en-GB" dirty="0" smtClean="0"/>
              <a:t>Our Members</a:t>
            </a:r>
            <a:endParaRPr lang="en-GB" dirty="0"/>
          </a:p>
        </p:txBody>
      </p:sp>
      <p:sp>
        <p:nvSpPr>
          <p:cNvPr id="2" name="TextBox 1"/>
          <p:cNvSpPr txBox="1"/>
          <p:nvPr/>
        </p:nvSpPr>
        <p:spPr>
          <a:xfrm>
            <a:off x="3456816" y="3576232"/>
            <a:ext cx="3488747" cy="2554545"/>
          </a:xfrm>
          <a:prstGeom prst="rect">
            <a:avLst/>
          </a:prstGeom>
          <a:noFill/>
        </p:spPr>
        <p:txBody>
          <a:bodyPr wrap="square" rtlCol="0">
            <a:spAutoFit/>
          </a:bodyPr>
          <a:lstStyle/>
          <a:p>
            <a:pPr marL="855663" lvl="2" indent="-228600">
              <a:lnSpc>
                <a:spcPct val="90000"/>
              </a:lnSpc>
              <a:spcAft>
                <a:spcPts val="1200"/>
              </a:spcAft>
              <a:buClr>
                <a:schemeClr val="accent2">
                  <a:lumMod val="75000"/>
                </a:schemeClr>
              </a:buClr>
              <a:buSzPct val="100000"/>
              <a:buFont typeface="Wingdings" charset="2"/>
              <a:buChar char="Ø"/>
            </a:pPr>
            <a:r>
              <a:rPr lang="en-GB" sz="2000" dirty="0">
                <a:solidFill>
                  <a:schemeClr val="tx2"/>
                </a:solidFill>
              </a:rPr>
              <a:t>MSLGroup</a:t>
            </a:r>
          </a:p>
          <a:p>
            <a:pPr marL="855663" lvl="2" indent="-228600">
              <a:lnSpc>
                <a:spcPct val="90000"/>
              </a:lnSpc>
              <a:spcAft>
                <a:spcPts val="1200"/>
              </a:spcAft>
              <a:buClr>
                <a:schemeClr val="accent2">
                  <a:lumMod val="75000"/>
                </a:schemeClr>
              </a:buClr>
              <a:buSzPct val="100000"/>
              <a:buFont typeface="Wingdings" charset="2"/>
              <a:buChar char="Ø"/>
            </a:pPr>
            <a:r>
              <a:rPr lang="en-GB" sz="2000" dirty="0">
                <a:solidFill>
                  <a:schemeClr val="tx2"/>
                </a:solidFill>
              </a:rPr>
              <a:t>Ogilvy PR</a:t>
            </a:r>
          </a:p>
          <a:p>
            <a:pPr marL="855663" lvl="2" indent="-228600">
              <a:lnSpc>
                <a:spcPct val="90000"/>
              </a:lnSpc>
              <a:spcAft>
                <a:spcPts val="1200"/>
              </a:spcAft>
              <a:buClr>
                <a:schemeClr val="accent2">
                  <a:lumMod val="75000"/>
                </a:schemeClr>
              </a:buClr>
              <a:buSzPct val="100000"/>
              <a:buFont typeface="Wingdings" charset="2"/>
              <a:buChar char="Ø"/>
            </a:pPr>
            <a:r>
              <a:rPr lang="en-GB" sz="2000" dirty="0">
                <a:solidFill>
                  <a:schemeClr val="tx2"/>
                </a:solidFill>
              </a:rPr>
              <a:t>Porter Novelli</a:t>
            </a:r>
          </a:p>
          <a:p>
            <a:pPr marL="855663" lvl="2" indent="-228600">
              <a:lnSpc>
                <a:spcPct val="90000"/>
              </a:lnSpc>
              <a:spcAft>
                <a:spcPts val="1200"/>
              </a:spcAft>
              <a:buClr>
                <a:schemeClr val="accent2">
                  <a:lumMod val="75000"/>
                </a:schemeClr>
              </a:buClr>
              <a:buSzPct val="100000"/>
              <a:buFont typeface="Wingdings" charset="2"/>
              <a:buChar char="Ø"/>
            </a:pPr>
            <a:r>
              <a:rPr lang="en-GB" sz="2000" dirty="0">
                <a:solidFill>
                  <a:schemeClr val="tx2"/>
                </a:solidFill>
              </a:rPr>
              <a:t>Text 100</a:t>
            </a:r>
          </a:p>
          <a:p>
            <a:pPr marL="855663" lvl="2" indent="-228600">
              <a:lnSpc>
                <a:spcPct val="90000"/>
              </a:lnSpc>
              <a:spcAft>
                <a:spcPts val="1200"/>
              </a:spcAft>
              <a:buClr>
                <a:schemeClr val="accent2">
                  <a:lumMod val="75000"/>
                </a:schemeClr>
              </a:buClr>
              <a:buSzPct val="100000"/>
              <a:buFont typeface="Wingdings" charset="2"/>
              <a:buChar char="Ø"/>
            </a:pPr>
            <a:r>
              <a:rPr lang="en-GB" sz="2000" dirty="0">
                <a:solidFill>
                  <a:schemeClr val="tx2"/>
                </a:solidFill>
              </a:rPr>
              <a:t>Weber Shandwick</a:t>
            </a:r>
          </a:p>
          <a:p>
            <a:pPr>
              <a:spcAft>
                <a:spcPts val="1200"/>
              </a:spcAft>
              <a:buClr>
                <a:schemeClr val="accent2">
                  <a:lumMod val="75000"/>
                </a:schemeClr>
              </a:buClr>
              <a:buSzPct val="100000"/>
            </a:pPr>
            <a:endParaRPr lang="en-GB" sz="2000" dirty="0">
              <a:solidFill>
                <a:schemeClr val="tx2"/>
              </a:solidFill>
            </a:endParaRPr>
          </a:p>
        </p:txBody>
      </p:sp>
    </p:spTree>
    <p:extLst>
      <p:ext uri="{BB962C8B-B14F-4D97-AF65-F5344CB8AC3E}">
        <p14:creationId xmlns:p14="http://schemas.microsoft.com/office/powerpoint/2010/main" val="8158638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err="1" smtClean="0"/>
              <a:t>What</a:t>
            </a:r>
            <a:r>
              <a:rPr lang="es-ES_tradnl" dirty="0" smtClean="0"/>
              <a:t> </a:t>
            </a:r>
            <a:r>
              <a:rPr lang="es-ES_tradnl" dirty="0" err="1" smtClean="0"/>
              <a:t>We</a:t>
            </a:r>
            <a:r>
              <a:rPr lang="es-ES_tradnl" dirty="0" smtClean="0"/>
              <a:t> Do</a:t>
            </a:r>
            <a:endParaRPr lang="es-ES_tradnl"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35704545"/>
              </p:ext>
            </p:extLst>
          </p:nvPr>
        </p:nvGraphicFramePr>
        <p:xfrm>
          <a:off x="820023" y="2294595"/>
          <a:ext cx="7556313" cy="4144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Arrow Connector 5"/>
          <p:cNvCxnSpPr/>
          <p:nvPr/>
        </p:nvCxnSpPr>
        <p:spPr>
          <a:xfrm flipH="1">
            <a:off x="4540455" y="3291641"/>
            <a:ext cx="1635006" cy="1386930"/>
          </a:xfrm>
          <a:prstGeom prst="straightConnector1">
            <a:avLst/>
          </a:prstGeom>
          <a:ln w="38100">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7" name="TextBox 6"/>
          <p:cNvSpPr txBox="1"/>
          <p:nvPr/>
        </p:nvSpPr>
        <p:spPr>
          <a:xfrm>
            <a:off x="6190065" y="2839072"/>
            <a:ext cx="2543160" cy="646331"/>
          </a:xfrm>
          <a:prstGeom prst="rect">
            <a:avLst/>
          </a:prstGeom>
          <a:noFill/>
        </p:spPr>
        <p:txBody>
          <a:bodyPr wrap="square" rtlCol="0">
            <a:spAutoFit/>
          </a:bodyPr>
          <a:lstStyle/>
          <a:p>
            <a:r>
              <a:rPr lang="en-GB" dirty="0" smtClean="0">
                <a:solidFill>
                  <a:schemeClr val="accent2">
                    <a:lumMod val="50000"/>
                  </a:schemeClr>
                </a:solidFill>
              </a:rPr>
              <a:t>Global Agenda, Insights &amp; Best Practice</a:t>
            </a:r>
            <a:endParaRPr lang="en-GB" dirty="0">
              <a:solidFill>
                <a:schemeClr val="accent2">
                  <a:lumMod val="50000"/>
                </a:schemeClr>
              </a:solidFill>
            </a:endParaRPr>
          </a:p>
        </p:txBody>
      </p:sp>
      <p:sp>
        <p:nvSpPr>
          <p:cNvPr id="8" name="TextBox 7"/>
          <p:cNvSpPr txBox="1"/>
          <p:nvPr/>
        </p:nvSpPr>
        <p:spPr>
          <a:xfrm>
            <a:off x="369971" y="2354034"/>
            <a:ext cx="2952374" cy="1754327"/>
          </a:xfrm>
          <a:prstGeom prst="rect">
            <a:avLst/>
          </a:prstGeom>
          <a:noFill/>
        </p:spPr>
        <p:txBody>
          <a:bodyPr wrap="square" rtlCol="0">
            <a:spAutoFit/>
          </a:bodyPr>
          <a:lstStyle/>
          <a:p>
            <a:pPr marL="285750" indent="-285750">
              <a:buFont typeface="Arial"/>
              <a:buChar char="•"/>
            </a:pPr>
            <a:r>
              <a:rPr lang="en-GB" dirty="0" smtClean="0"/>
              <a:t>Forum for industry issues and conflict resolution</a:t>
            </a:r>
          </a:p>
          <a:p>
            <a:pPr marL="285750" indent="-285750">
              <a:buFont typeface="Arial"/>
              <a:buChar char="•"/>
            </a:pPr>
            <a:r>
              <a:rPr lang="en-GB" dirty="0"/>
              <a:t>Speaker bureau</a:t>
            </a:r>
          </a:p>
          <a:p>
            <a:pPr marL="285750" indent="-285750">
              <a:buFont typeface="Arial"/>
              <a:buChar char="•"/>
            </a:pPr>
            <a:r>
              <a:rPr lang="en-GB" dirty="0" smtClean="0"/>
              <a:t>Cooperation in lobbying</a:t>
            </a:r>
          </a:p>
          <a:p>
            <a:pPr marL="285750" indent="-285750">
              <a:buFont typeface="Arial"/>
              <a:buChar char="•"/>
            </a:pPr>
            <a:r>
              <a:rPr lang="en-GB" dirty="0" smtClean="0"/>
              <a:t>Development of national trade associations</a:t>
            </a:r>
          </a:p>
        </p:txBody>
      </p:sp>
      <p:sp>
        <p:nvSpPr>
          <p:cNvPr id="9" name="TextBox 8"/>
          <p:cNvSpPr txBox="1"/>
          <p:nvPr/>
        </p:nvSpPr>
        <p:spPr>
          <a:xfrm>
            <a:off x="354190" y="4538680"/>
            <a:ext cx="2502998" cy="2031325"/>
          </a:xfrm>
          <a:prstGeom prst="rect">
            <a:avLst/>
          </a:prstGeom>
          <a:noFill/>
        </p:spPr>
        <p:txBody>
          <a:bodyPr wrap="square" rtlCol="0">
            <a:spAutoFit/>
          </a:bodyPr>
          <a:lstStyle/>
          <a:p>
            <a:pPr marL="285750" indent="-285750">
              <a:buFont typeface="Arial"/>
              <a:buChar char="•"/>
            </a:pPr>
            <a:r>
              <a:rPr lang="en-GB" dirty="0" smtClean="0"/>
              <a:t>Professional management certification</a:t>
            </a:r>
          </a:p>
          <a:p>
            <a:pPr marL="285750" indent="-285750">
              <a:buFont typeface="Arial"/>
              <a:buChar char="•"/>
            </a:pPr>
            <a:r>
              <a:rPr lang="en-GB" dirty="0"/>
              <a:t>Code of </a:t>
            </a:r>
            <a:r>
              <a:rPr lang="en-GB" dirty="0" smtClean="0"/>
              <a:t>ethics</a:t>
            </a:r>
          </a:p>
          <a:p>
            <a:pPr marL="285750" indent="-285750">
              <a:buFont typeface="Arial"/>
              <a:buChar char="•"/>
            </a:pPr>
            <a:r>
              <a:rPr lang="en-GB" dirty="0" smtClean="0"/>
              <a:t>Collaboration with industry bodies in setting standards</a:t>
            </a:r>
            <a:endParaRPr lang="en-GB" dirty="0"/>
          </a:p>
        </p:txBody>
      </p:sp>
      <p:sp>
        <p:nvSpPr>
          <p:cNvPr id="10" name="TextBox 9"/>
          <p:cNvSpPr txBox="1"/>
          <p:nvPr/>
        </p:nvSpPr>
        <p:spPr>
          <a:xfrm>
            <a:off x="6277484" y="3778143"/>
            <a:ext cx="2398017" cy="2862323"/>
          </a:xfrm>
          <a:prstGeom prst="rect">
            <a:avLst/>
          </a:prstGeom>
          <a:noFill/>
        </p:spPr>
        <p:txBody>
          <a:bodyPr wrap="square" rtlCol="0">
            <a:spAutoFit/>
          </a:bodyPr>
          <a:lstStyle/>
          <a:p>
            <a:pPr marL="285750" indent="-285750" algn="r">
              <a:buFont typeface="Arial"/>
              <a:buChar char="•"/>
            </a:pPr>
            <a:r>
              <a:rPr lang="en-GB" dirty="0" smtClean="0"/>
              <a:t>Global community of professional firms</a:t>
            </a:r>
          </a:p>
          <a:p>
            <a:pPr marL="285750" indent="-285750" algn="r">
              <a:buFont typeface="Arial"/>
              <a:buChar char="•"/>
            </a:pPr>
            <a:r>
              <a:rPr lang="en-GB" dirty="0" smtClean="0"/>
              <a:t>Cross-border business referrals</a:t>
            </a:r>
          </a:p>
          <a:p>
            <a:pPr marL="285750" indent="-285750" algn="r">
              <a:buFont typeface="Arial"/>
              <a:buChar char="•"/>
            </a:pPr>
            <a:r>
              <a:rPr lang="en-GB" dirty="0"/>
              <a:t>International </a:t>
            </a:r>
            <a:r>
              <a:rPr lang="en-GB" dirty="0" smtClean="0"/>
              <a:t>events</a:t>
            </a:r>
            <a:endParaRPr lang="en-GB" dirty="0"/>
          </a:p>
          <a:p>
            <a:pPr marL="285750" indent="-285750" algn="r">
              <a:buFont typeface="Arial"/>
              <a:buChar char="•"/>
            </a:pPr>
            <a:r>
              <a:rPr lang="en-GB" dirty="0" smtClean="0"/>
              <a:t>Online tools and international surveys</a:t>
            </a:r>
            <a:endParaRPr lang="en-GB" dirty="0"/>
          </a:p>
        </p:txBody>
      </p:sp>
    </p:spTree>
    <p:extLst>
      <p:ext uri="{BB962C8B-B14F-4D97-AF65-F5344CB8AC3E}">
        <p14:creationId xmlns:p14="http://schemas.microsoft.com/office/powerpoint/2010/main" val="629643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Services</a:t>
            </a:r>
            <a:endParaRPr lang="en-GB" dirty="0"/>
          </a:p>
        </p:txBody>
      </p:sp>
      <p:sp>
        <p:nvSpPr>
          <p:cNvPr id="4" name="Content Placeholder 3"/>
          <p:cNvSpPr>
            <a:spLocks noGrp="1"/>
          </p:cNvSpPr>
          <p:nvPr>
            <p:ph idx="1"/>
          </p:nvPr>
        </p:nvSpPr>
        <p:spPr/>
        <p:txBody>
          <a:bodyPr>
            <a:normAutofit fontScale="85000" lnSpcReduction="20000"/>
          </a:bodyPr>
          <a:lstStyle/>
          <a:p>
            <a:pPr>
              <a:spcAft>
                <a:spcPts val="0"/>
              </a:spcAft>
            </a:pPr>
            <a:r>
              <a:rPr lang="en-GB" b="1" dirty="0"/>
              <a:t>Business Referrals</a:t>
            </a:r>
          </a:p>
          <a:p>
            <a:pPr lvl="1">
              <a:buFont typeface="Courier New"/>
              <a:buChar char="o"/>
            </a:pPr>
            <a:r>
              <a:rPr lang="en-GB" sz="2100" dirty="0"/>
              <a:t>Matching system for clients and agencies alike seeking PR agency partners in another country</a:t>
            </a:r>
          </a:p>
          <a:p>
            <a:pPr>
              <a:spcAft>
                <a:spcPts val="0"/>
              </a:spcAft>
            </a:pPr>
            <a:r>
              <a:rPr lang="en-GB" b="1" dirty="0"/>
              <a:t>Consultancy Management Standard (CMS)</a:t>
            </a:r>
          </a:p>
          <a:p>
            <a:pPr lvl="1">
              <a:buFont typeface="Courier New"/>
              <a:buChar char="o"/>
            </a:pPr>
            <a:r>
              <a:rPr lang="en-GB" sz="2100" dirty="0"/>
              <a:t>Professional certification tailored to PR firms, a quality seal for clients and point of differentiation from competitors</a:t>
            </a:r>
          </a:p>
          <a:p>
            <a:pPr>
              <a:spcAft>
                <a:spcPts val="0"/>
              </a:spcAft>
            </a:pPr>
            <a:r>
              <a:rPr lang="en-GB" b="1" dirty="0"/>
              <a:t>ICCO Summits</a:t>
            </a:r>
          </a:p>
          <a:p>
            <a:pPr lvl="1">
              <a:buFont typeface="Courier New"/>
              <a:buChar char="o"/>
            </a:pPr>
            <a:r>
              <a:rPr lang="en-GB" sz="2100" dirty="0"/>
              <a:t>International gathering of consultancy leaders to debate current issues and help set the future direction of the industry</a:t>
            </a:r>
          </a:p>
          <a:p>
            <a:pPr>
              <a:spcAft>
                <a:spcPts val="0"/>
              </a:spcAft>
            </a:pPr>
            <a:r>
              <a:rPr lang="en-GB" b="1" dirty="0"/>
              <a:t>Online Training</a:t>
            </a:r>
          </a:p>
          <a:p>
            <a:pPr lvl="1">
              <a:buFont typeface="Courier New"/>
              <a:buChar char="o"/>
            </a:pPr>
            <a:r>
              <a:rPr lang="en-GB" sz="2100" dirty="0"/>
              <a:t>Extensive array of interactive webinars from recognised trainers, run by the PRCA UK and offered at a discount </a:t>
            </a:r>
            <a:r>
              <a:rPr lang="en-GB" sz="2100" dirty="0" smtClean="0"/>
              <a:t>internationally</a:t>
            </a:r>
            <a:endParaRPr lang="en-GB" sz="2100" dirty="0"/>
          </a:p>
        </p:txBody>
      </p:sp>
    </p:spTree>
    <p:extLst>
      <p:ext uri="{BB962C8B-B14F-4D97-AF65-F5344CB8AC3E}">
        <p14:creationId xmlns:p14="http://schemas.microsoft.com/office/powerpoint/2010/main" val="2634189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Services</a:t>
            </a:r>
            <a:endParaRPr lang="en-GB" dirty="0"/>
          </a:p>
        </p:txBody>
      </p:sp>
      <p:sp>
        <p:nvSpPr>
          <p:cNvPr id="4" name="Content Placeholder 3"/>
          <p:cNvSpPr>
            <a:spLocks noGrp="1"/>
          </p:cNvSpPr>
          <p:nvPr>
            <p:ph idx="1"/>
          </p:nvPr>
        </p:nvSpPr>
        <p:spPr/>
        <p:txBody>
          <a:bodyPr>
            <a:normAutofit fontScale="85000" lnSpcReduction="20000"/>
          </a:bodyPr>
          <a:lstStyle/>
          <a:p>
            <a:pPr>
              <a:spcAft>
                <a:spcPts val="0"/>
              </a:spcAft>
            </a:pPr>
            <a:r>
              <a:rPr lang="en-GB" b="1" dirty="0"/>
              <a:t>Speaker Bureau</a:t>
            </a:r>
          </a:p>
          <a:p>
            <a:pPr lvl="1">
              <a:spcAft>
                <a:spcPts val="600"/>
              </a:spcAft>
              <a:buFont typeface="Courier New"/>
              <a:buChar char="o"/>
            </a:pPr>
            <a:r>
              <a:rPr lang="en-GB" sz="2100" dirty="0"/>
              <a:t>Directory of keynote speakers recognised within PR consultancy and offering a range of expertise and language skills</a:t>
            </a:r>
          </a:p>
          <a:p>
            <a:pPr lvl="1">
              <a:buFont typeface="Courier New"/>
              <a:buChar char="o"/>
            </a:pPr>
            <a:r>
              <a:rPr lang="en-GB" sz="2100" dirty="0"/>
              <a:t>An elite group endorsed by ICCO and profiled on our website</a:t>
            </a:r>
          </a:p>
          <a:p>
            <a:pPr>
              <a:spcAft>
                <a:spcPts val="0"/>
              </a:spcAft>
            </a:pPr>
            <a:r>
              <a:rPr lang="en-GB" b="1" dirty="0"/>
              <a:t>Web forums &amp; online tools</a:t>
            </a:r>
          </a:p>
          <a:p>
            <a:pPr lvl="1">
              <a:spcAft>
                <a:spcPts val="600"/>
              </a:spcAft>
              <a:buFont typeface="Courier New"/>
              <a:buChar char="o"/>
            </a:pPr>
            <a:r>
              <a:rPr lang="en-GB" sz="2100" dirty="0"/>
              <a:t>Online directories of trade associations and their member agencies as well as an overview of the Speaker Bureau and online forms for Business Referrals (in development)</a:t>
            </a:r>
          </a:p>
          <a:p>
            <a:pPr lvl="1">
              <a:buFont typeface="Courier New"/>
              <a:buChar char="o"/>
            </a:pPr>
            <a:r>
              <a:rPr lang="en-GB" sz="2100" dirty="0"/>
              <a:t>Insights blog, news and research archives</a:t>
            </a:r>
          </a:p>
          <a:p>
            <a:pPr>
              <a:spcAft>
                <a:spcPts val="0"/>
              </a:spcAft>
            </a:pPr>
            <a:r>
              <a:rPr lang="en-GB" b="1" dirty="0"/>
              <a:t>World Reports and Trends Barometers</a:t>
            </a:r>
          </a:p>
          <a:p>
            <a:pPr lvl="1">
              <a:spcAft>
                <a:spcPts val="600"/>
              </a:spcAft>
              <a:buFont typeface="Courier New"/>
              <a:buChar char="o"/>
            </a:pPr>
            <a:r>
              <a:rPr lang="en-GB" sz="2100" dirty="0"/>
              <a:t>One-of-a-kind annual study of growth and trends internationally</a:t>
            </a:r>
          </a:p>
          <a:p>
            <a:pPr lvl="1">
              <a:buFont typeface="Courier New"/>
              <a:buChar char="o"/>
            </a:pPr>
            <a:r>
              <a:rPr lang="en-GB" sz="2100" dirty="0"/>
              <a:t>Quarterly surveys on hot topics in PR </a:t>
            </a:r>
            <a:r>
              <a:rPr lang="en-GB" sz="2100" dirty="0" smtClean="0"/>
              <a:t>consultancy</a:t>
            </a:r>
            <a:endParaRPr lang="en-GB" sz="2100" dirty="0"/>
          </a:p>
        </p:txBody>
      </p:sp>
    </p:spTree>
    <p:extLst>
      <p:ext uri="{BB962C8B-B14F-4D97-AF65-F5344CB8AC3E}">
        <p14:creationId xmlns:p14="http://schemas.microsoft.com/office/powerpoint/2010/main" val="10660004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74155" y="727987"/>
            <a:ext cx="3812645" cy="1266114"/>
          </a:xfrm>
        </p:spPr>
        <p:txBody>
          <a:bodyPr/>
          <a:lstStyle/>
          <a:p>
            <a:r>
              <a:rPr lang="en-GB" i="1" dirty="0" smtClean="0"/>
              <a:t>For more information:</a:t>
            </a:r>
            <a:endParaRPr lang="en-GB" i="1" dirty="0"/>
          </a:p>
        </p:txBody>
      </p:sp>
      <p:sp>
        <p:nvSpPr>
          <p:cNvPr id="6" name="Text Placeholder 5"/>
          <p:cNvSpPr>
            <a:spLocks noGrp="1"/>
          </p:cNvSpPr>
          <p:nvPr>
            <p:ph type="body" sz="half" idx="2"/>
          </p:nvPr>
        </p:nvSpPr>
        <p:spPr>
          <a:xfrm>
            <a:off x="4868333" y="2212403"/>
            <a:ext cx="3818467" cy="2421467"/>
          </a:xfrm>
        </p:spPr>
        <p:txBody>
          <a:bodyPr>
            <a:normAutofit/>
          </a:bodyPr>
          <a:lstStyle/>
          <a:p>
            <a:r>
              <a:rPr lang="en-GB" sz="2000" dirty="0" smtClean="0"/>
              <a:t>Visit our insights blog at – </a:t>
            </a:r>
          </a:p>
          <a:p>
            <a:r>
              <a:rPr lang="en-GB" sz="2000" dirty="0" smtClean="0"/>
              <a:t>  </a:t>
            </a:r>
            <a:r>
              <a:rPr lang="en-GB" sz="2000" dirty="0" smtClean="0">
                <a:hlinkClick r:id="rId3"/>
              </a:rPr>
              <a:t> </a:t>
            </a:r>
            <a:r>
              <a:rPr lang="en-GB" sz="2000" dirty="0" err="1" smtClean="0">
                <a:hlinkClick r:id="rId3"/>
              </a:rPr>
              <a:t>insights.iccopr.com</a:t>
            </a:r>
            <a:endParaRPr lang="en-GB" sz="2000" dirty="0" smtClean="0"/>
          </a:p>
          <a:p>
            <a:endParaRPr lang="en-GB" sz="2000" dirty="0"/>
          </a:p>
          <a:p>
            <a:r>
              <a:rPr lang="en-GB" sz="2000" dirty="0" smtClean="0"/>
              <a:t>Or our main website – </a:t>
            </a:r>
          </a:p>
          <a:p>
            <a:r>
              <a:rPr lang="en-GB" sz="2000" dirty="0" smtClean="0"/>
              <a:t>   </a:t>
            </a:r>
            <a:r>
              <a:rPr lang="en-GB" sz="2000" dirty="0" smtClean="0">
                <a:hlinkClick r:id="rId4"/>
              </a:rPr>
              <a:t>www.iccopr.com</a:t>
            </a:r>
            <a:endParaRPr lang="en-GB" sz="2000" dirty="0"/>
          </a:p>
        </p:txBody>
      </p:sp>
      <p:pic>
        <p:nvPicPr>
          <p:cNvPr id="7" name="Picture Placeholder 6" descr="ICCO plain_square.jpg"/>
          <p:cNvPicPr>
            <a:picLocks noGrp="1" noChangeAspect="1"/>
          </p:cNvPicPr>
          <p:nvPr>
            <p:ph type="pic" idx="1"/>
          </p:nvPr>
        </p:nvPicPr>
        <p:blipFill>
          <a:blip r:embed="rId5" cstate="email">
            <a:extLst>
              <a:ext uri="{28A0092B-C50C-407E-A947-70E740481C1C}">
                <a14:useLocalDpi xmlns:a14="http://schemas.microsoft.com/office/drawing/2010/main" val="0"/>
              </a:ext>
            </a:extLst>
          </a:blip>
          <a:srcRect l="-9956" r="-9956"/>
          <a:stretch>
            <a:fillRect/>
          </a:stretch>
        </p:blipFill>
        <p:spPr/>
      </p:pic>
    </p:spTree>
    <p:extLst>
      <p:ext uri="{BB962C8B-B14F-4D97-AF65-F5344CB8AC3E}">
        <p14:creationId xmlns:p14="http://schemas.microsoft.com/office/powerpoint/2010/main" val="844321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Understanding the Past</a:t>
            </a:r>
            <a:endParaRPr lang="en-GB" dirty="0"/>
          </a:p>
        </p:txBody>
      </p:sp>
    </p:spTree>
    <p:extLst>
      <p:ext uri="{BB962C8B-B14F-4D97-AF65-F5344CB8AC3E}">
        <p14:creationId xmlns:p14="http://schemas.microsoft.com/office/powerpoint/2010/main" val="331579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PR consultancy has grown</a:t>
            </a:r>
          </a:p>
          <a:p>
            <a:r>
              <a:rPr lang="en-GB" dirty="0" smtClean="0"/>
              <a:t>Public relations has taken share of spending away from other marcomms disciplines</a:t>
            </a:r>
          </a:p>
          <a:p>
            <a:r>
              <a:rPr lang="en-GB" dirty="0" smtClean="0"/>
              <a:t>Demand for PR services has expanded fastest in the BRIC countries and in Australia</a:t>
            </a:r>
          </a:p>
          <a:p>
            <a:r>
              <a:rPr lang="en-GB" dirty="0" smtClean="0"/>
              <a:t>Digital &amp; Social Media, Public Affairs and Crisis &amp; Issues Management have grown the most globally</a:t>
            </a:r>
          </a:p>
          <a:p>
            <a:endParaRPr lang="en-GB" dirty="0" smtClean="0"/>
          </a:p>
          <a:p>
            <a:endParaRPr lang="en-GB" dirty="0" smtClean="0"/>
          </a:p>
          <a:p>
            <a:endParaRPr lang="en-GB" dirty="0" smtClean="0"/>
          </a:p>
          <a:p>
            <a:endParaRPr lang="en-GB" dirty="0" smtClean="0"/>
          </a:p>
          <a:p>
            <a:endParaRPr lang="en-GB" dirty="0"/>
          </a:p>
          <a:p>
            <a:endParaRPr lang="en-GB" dirty="0" smtClean="0"/>
          </a:p>
        </p:txBody>
      </p:sp>
      <p:sp>
        <p:nvSpPr>
          <p:cNvPr id="3" name="Title 2"/>
          <p:cNvSpPr>
            <a:spLocks noGrp="1"/>
          </p:cNvSpPr>
          <p:nvPr>
            <p:ph type="title"/>
          </p:nvPr>
        </p:nvSpPr>
        <p:spPr/>
        <p:txBody>
          <a:bodyPr>
            <a:noAutofit/>
          </a:bodyPr>
          <a:lstStyle/>
          <a:p>
            <a:r>
              <a:rPr lang="en-GB" sz="4000" dirty="0" smtClean="0"/>
              <a:t>Findings from the ICCO World Report</a:t>
            </a:r>
            <a:endParaRPr lang="en-GB" sz="4000" dirty="0"/>
          </a:p>
        </p:txBody>
      </p:sp>
    </p:spTree>
    <p:extLst>
      <p:ext uri="{BB962C8B-B14F-4D97-AF65-F5344CB8AC3E}">
        <p14:creationId xmlns:p14="http://schemas.microsoft.com/office/powerpoint/2010/main" val="382300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83579071"/>
              </p:ext>
            </p:extLst>
          </p:nvPr>
        </p:nvGraphicFramePr>
        <p:xfrm>
          <a:off x="871538" y="2674938"/>
          <a:ext cx="7408862" cy="3451225"/>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a:bodyPr>
          <a:lstStyle/>
          <a:p>
            <a:r>
              <a:rPr lang="en-GB" dirty="0" smtClean="0"/>
              <a:t>Growth in PR Consultancy</a:t>
            </a:r>
            <a:endParaRPr lang="en-GB" sz="2800" dirty="0"/>
          </a:p>
        </p:txBody>
      </p:sp>
    </p:spTree>
    <p:extLst>
      <p:ext uri="{BB962C8B-B14F-4D97-AF65-F5344CB8AC3E}">
        <p14:creationId xmlns:p14="http://schemas.microsoft.com/office/powerpoint/2010/main" val="34465044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dirty="0" smtClean="0"/>
              <a:t>Demand for PR services from the global Energy sector has risen quickly since at least 2008</a:t>
            </a:r>
          </a:p>
          <a:p>
            <a:r>
              <a:rPr lang="en-GB" dirty="0" smtClean="0"/>
              <a:t>Banking &amp; Finance and the Healthcare industry have also increased overall spending on public relations</a:t>
            </a:r>
          </a:p>
          <a:p>
            <a:r>
              <a:rPr lang="en-GB" dirty="0" smtClean="0"/>
              <a:t>The Public Sector has been a major contributor for many years but recently cut back in countries facing government austerity</a:t>
            </a:r>
          </a:p>
          <a:p>
            <a:r>
              <a:rPr lang="en-GB" dirty="0" smtClean="0"/>
              <a:t>The Consumer Goods  industry has played a major role for US and UK PR firms in particular</a:t>
            </a:r>
            <a:endParaRPr lang="en-GB" dirty="0"/>
          </a:p>
        </p:txBody>
      </p:sp>
      <p:sp>
        <p:nvSpPr>
          <p:cNvPr id="3" name="Title 2"/>
          <p:cNvSpPr>
            <a:spLocks noGrp="1"/>
          </p:cNvSpPr>
          <p:nvPr>
            <p:ph type="title"/>
          </p:nvPr>
        </p:nvSpPr>
        <p:spPr/>
        <p:txBody>
          <a:bodyPr>
            <a:normAutofit/>
          </a:bodyPr>
          <a:lstStyle/>
          <a:p>
            <a:r>
              <a:rPr lang="en-GB" dirty="0" smtClean="0"/>
              <a:t>Demand from Client Industries</a:t>
            </a:r>
            <a:endParaRPr lang="en-GB" dirty="0"/>
          </a:p>
        </p:txBody>
      </p:sp>
    </p:spTree>
    <p:extLst>
      <p:ext uri="{BB962C8B-B14F-4D97-AF65-F5344CB8AC3E}">
        <p14:creationId xmlns:p14="http://schemas.microsoft.com/office/powerpoint/2010/main" val="3446504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Current Trends</a:t>
            </a:r>
            <a:endParaRPr lang="en-GB" dirty="0"/>
          </a:p>
        </p:txBody>
      </p:sp>
    </p:spTree>
    <p:extLst>
      <p:ext uri="{BB962C8B-B14F-4D97-AF65-F5344CB8AC3E}">
        <p14:creationId xmlns:p14="http://schemas.microsoft.com/office/powerpoint/2010/main" val="14534644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759143" lvl="1" indent="-457200">
              <a:buFont typeface="+mj-lt"/>
              <a:buAutoNum type="arabicParenR"/>
            </a:pPr>
            <a:r>
              <a:rPr lang="en-GB" sz="2400" dirty="0" smtClean="0"/>
              <a:t>Staffing</a:t>
            </a:r>
          </a:p>
          <a:p>
            <a:pPr marL="759143" lvl="1" indent="-457200">
              <a:buFont typeface="+mj-lt"/>
              <a:buAutoNum type="arabicParenR"/>
            </a:pPr>
            <a:r>
              <a:rPr lang="en-GB" sz="2400" dirty="0" smtClean="0"/>
              <a:t>Pricing</a:t>
            </a:r>
          </a:p>
          <a:p>
            <a:pPr marL="759143" lvl="1" indent="-457200">
              <a:buFont typeface="+mj-lt"/>
              <a:buAutoNum type="arabicParenR"/>
            </a:pPr>
            <a:r>
              <a:rPr lang="en-GB" sz="2400" dirty="0" smtClean="0"/>
              <a:t>Client Budgets</a:t>
            </a:r>
          </a:p>
          <a:p>
            <a:pPr marL="759143" lvl="1" indent="-457200">
              <a:buFont typeface="+mj-lt"/>
              <a:buAutoNum type="arabicParenR" startAt="3"/>
            </a:pPr>
            <a:r>
              <a:rPr lang="en-GB" sz="2400" dirty="0" smtClean="0"/>
              <a:t>Profitability</a:t>
            </a:r>
          </a:p>
          <a:p>
            <a:pPr marL="759143" lvl="1" indent="-457200">
              <a:buFont typeface="+mj-lt"/>
              <a:buAutoNum type="arabicParenR" startAt="5"/>
            </a:pPr>
            <a:r>
              <a:rPr lang="en-GB" sz="2400" dirty="0" smtClean="0"/>
              <a:t>Measurement</a:t>
            </a:r>
            <a:endParaRPr lang="en-GB" sz="2400" dirty="0"/>
          </a:p>
        </p:txBody>
      </p:sp>
      <p:sp>
        <p:nvSpPr>
          <p:cNvPr id="3" name="Title 2"/>
          <p:cNvSpPr>
            <a:spLocks noGrp="1"/>
          </p:cNvSpPr>
          <p:nvPr>
            <p:ph type="title"/>
          </p:nvPr>
        </p:nvSpPr>
        <p:spPr/>
        <p:txBody>
          <a:bodyPr/>
          <a:lstStyle/>
          <a:p>
            <a:r>
              <a:rPr lang="en-GB" dirty="0" smtClean="0"/>
              <a:t>Top-5 Challenges for PR</a:t>
            </a:r>
            <a:endParaRPr lang="en-GB" dirty="0"/>
          </a:p>
        </p:txBody>
      </p:sp>
    </p:spTree>
    <p:extLst>
      <p:ext uri="{BB962C8B-B14F-4D97-AF65-F5344CB8AC3E}">
        <p14:creationId xmlns:p14="http://schemas.microsoft.com/office/powerpoint/2010/main" val="4072811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Unemployment.jpg"/>
          <p:cNvPicPr>
            <a:picLocks noGrp="1" noChangeAspect="1"/>
          </p:cNvPicPr>
          <p:nvPr>
            <p:ph idx="1"/>
          </p:nvPr>
        </p:nvPicPr>
        <p:blipFill rotWithShape="1">
          <a:blip r:embed="rId3">
            <a:extLst>
              <a:ext uri="{28A0092B-C50C-407E-A947-70E740481C1C}">
                <a14:useLocalDpi xmlns:a14="http://schemas.microsoft.com/office/drawing/2010/main" val="0"/>
              </a:ext>
            </a:extLst>
          </a:blip>
          <a:srcRect l="-797" r="-740"/>
          <a:stretch/>
        </p:blipFill>
        <p:spPr>
          <a:xfrm>
            <a:off x="1530442" y="1467130"/>
            <a:ext cx="6268316" cy="5149299"/>
          </a:xfrm>
        </p:spPr>
      </p:pic>
      <p:sp>
        <p:nvSpPr>
          <p:cNvPr id="3" name="Title 2"/>
          <p:cNvSpPr>
            <a:spLocks noGrp="1"/>
          </p:cNvSpPr>
          <p:nvPr>
            <p:ph type="title"/>
          </p:nvPr>
        </p:nvSpPr>
        <p:spPr/>
        <p:txBody>
          <a:bodyPr/>
          <a:lstStyle/>
          <a:p>
            <a:r>
              <a:rPr lang="en-GB" dirty="0" smtClean="0"/>
              <a:t>Unemployment &amp; Hiring</a:t>
            </a:r>
            <a:endParaRPr lang="en-GB" dirty="0"/>
          </a:p>
        </p:txBody>
      </p:sp>
    </p:spTree>
    <p:extLst>
      <p:ext uri="{BB962C8B-B14F-4D97-AF65-F5344CB8AC3E}">
        <p14:creationId xmlns:p14="http://schemas.microsoft.com/office/powerpoint/2010/main" val="30533813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0</TotalTime>
  <Words>5620</Words>
  <Application>Microsoft Office PowerPoint</Application>
  <PresentationFormat>On-screen Show (4:3)</PresentationFormat>
  <Paragraphs>365</Paragraphs>
  <Slides>29</Slides>
  <Notes>24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Waveform</vt:lpstr>
      <vt:lpstr>“Innovating in PR”: International Trends &amp; Perspectives</vt:lpstr>
      <vt:lpstr>The Starting Point</vt:lpstr>
      <vt:lpstr>Understanding the Past</vt:lpstr>
      <vt:lpstr>Findings from the ICCO World Report</vt:lpstr>
      <vt:lpstr>Growth in PR Consultancy</vt:lpstr>
      <vt:lpstr>Demand from Client Industries</vt:lpstr>
      <vt:lpstr>Current Trends</vt:lpstr>
      <vt:lpstr>Top-5 Challenges for PR</vt:lpstr>
      <vt:lpstr>Unemployment &amp; Hiring</vt:lpstr>
      <vt:lpstr>Trends Barometer Insights Pricing</vt:lpstr>
      <vt:lpstr>Trends Barometer Insights Evaluating PR Campaigns</vt:lpstr>
      <vt:lpstr>Trends Barometer Insights Social Media PR</vt:lpstr>
      <vt:lpstr>Trends Barometer Insights Reputation Management</vt:lpstr>
      <vt:lpstr>Looking Ahead</vt:lpstr>
      <vt:lpstr>Predictions From the West</vt:lpstr>
      <vt:lpstr>The Global View</vt:lpstr>
      <vt:lpstr>Creativity &amp; Vision</vt:lpstr>
      <vt:lpstr>The Need for Creativity</vt:lpstr>
      <vt:lpstr>Flexibility vs. Process</vt:lpstr>
      <vt:lpstr>Businesses with Vision</vt:lpstr>
      <vt:lpstr>Showcasing Creativity</vt:lpstr>
      <vt:lpstr>ICCO’s Role</vt:lpstr>
      <vt:lpstr>Who We Are</vt:lpstr>
      <vt:lpstr>Our Members</vt:lpstr>
      <vt:lpstr>Our Members</vt:lpstr>
      <vt:lpstr>What We Do</vt:lpstr>
      <vt:lpstr>Key Services</vt:lpstr>
      <vt:lpstr>Key Services</vt:lpstr>
      <vt:lpstr>For more information: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Trends &amp; Perspectives in PR</dc:title>
  <dc:creator>Virginia Hague</dc:creator>
  <cp:lastModifiedBy>De Crane, Claudine</cp:lastModifiedBy>
  <cp:revision>144</cp:revision>
  <dcterms:created xsi:type="dcterms:W3CDTF">2012-07-13T08:01:57Z</dcterms:created>
  <dcterms:modified xsi:type="dcterms:W3CDTF">2012-11-28T14:17:19Z</dcterms:modified>
</cp:coreProperties>
</file>