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28" r:id="rId1"/>
  </p:sldMasterIdLst>
  <p:sldIdLst>
    <p:sldId id="256" r:id="rId2"/>
    <p:sldId id="258" r:id="rId3"/>
    <p:sldId id="259" r:id="rId4"/>
    <p:sldId id="260" r:id="rId5"/>
    <p:sldId id="261" r:id="rId6"/>
    <p:sldId id="262" r:id="rId7"/>
    <p:sldId id="273" r:id="rId8"/>
    <p:sldId id="274" r:id="rId9"/>
    <p:sldId id="275" r:id="rId10"/>
    <p:sldId id="263" r:id="rId11"/>
    <p:sldId id="265" r:id="rId12"/>
    <p:sldId id="264" r:id="rId13"/>
    <p:sldId id="266" r:id="rId14"/>
    <p:sldId id="267" r:id="rId15"/>
    <p:sldId id="268" r:id="rId16"/>
    <p:sldId id="269" r:id="rId17"/>
    <p:sldId id="270" r:id="rId18"/>
    <p:sldId id="271" r:id="rId19"/>
    <p:sldId id="272" r:id="rId20"/>
    <p:sldId id="276" r:id="rId21"/>
    <p:sldId id="277" r:id="rId22"/>
    <p:sldId id="278" r:id="rId23"/>
    <p:sldId id="279" r:id="rId24"/>
    <p:sldId id="280" r:id="rId25"/>
    <p:sldId id="283" r:id="rId26"/>
    <p:sldId id="284" r:id="rId27"/>
    <p:sldId id="285" r:id="rId28"/>
    <p:sldId id="287" r:id="rId29"/>
    <p:sldId id="298" r:id="rId30"/>
    <p:sldId id="288" r:id="rId31"/>
    <p:sldId id="289" r:id="rId32"/>
    <p:sldId id="290" r:id="rId33"/>
    <p:sldId id="291" r:id="rId34"/>
    <p:sldId id="292" r:id="rId35"/>
    <p:sldId id="295" r:id="rId36"/>
    <p:sldId id="296" r:id="rId37"/>
    <p:sldId id="297" r:id="rId38"/>
    <p:sldId id="281" r:id="rId39"/>
    <p:sldId id="282" r:id="rId40"/>
    <p:sldId id="300" r:id="rId41"/>
    <p:sldId id="302" r:id="rId42"/>
    <p:sldId id="301" r:id="rId43"/>
    <p:sldId id="299" r:id="rId44"/>
    <p:sldId id="303" r:id="rId45"/>
    <p:sldId id="304" r:id="rId46"/>
    <p:sldId id="305" r:id="rId47"/>
    <p:sldId id="306" r:id="rId48"/>
    <p:sldId id="308" r:id="rId49"/>
    <p:sldId id="307" r:id="rId50"/>
    <p:sldId id="309" r:id="rId51"/>
    <p:sldId id="310" r:id="rId52"/>
    <p:sldId id="311" r:id="rId53"/>
    <p:sldId id="312" r:id="rId54"/>
    <p:sldId id="313" r:id="rId55"/>
    <p:sldId id="314" r:id="rId56"/>
    <p:sldId id="315" r:id="rId57"/>
    <p:sldId id="316" r:id="rId58"/>
    <p:sldId id="318" r:id="rId59"/>
    <p:sldId id="317" r:id="rId60"/>
    <p:sldId id="319" r:id="rId61"/>
    <p:sldId id="320" r:id="rId62"/>
    <p:sldId id="321" r:id="rId63"/>
    <p:sldId id="322" r:id="rId64"/>
    <p:sldId id="323" r:id="rId65"/>
    <p:sldId id="325" r:id="rId66"/>
    <p:sldId id="326" r:id="rId67"/>
    <p:sldId id="32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9642" autoAdjust="0"/>
  </p:normalViewPr>
  <p:slideViewPr>
    <p:cSldViewPr>
      <p:cViewPr>
        <p:scale>
          <a:sx n="74" d="100"/>
          <a:sy n="74" d="100"/>
        </p:scale>
        <p:origin x="-1458"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17" name="Footer Placeholder 16"/>
          <p:cNvSpPr>
            <a:spLocks noGrp="1"/>
          </p:cNvSpPr>
          <p:nvPr>
            <p:ph type="ftr" sz="quarter" idx="11"/>
          </p:nvPr>
        </p:nvSpPr>
        <p:spPr/>
        <p:txBody>
          <a:bodyPr/>
          <a:lstStyle>
            <a:extLst/>
          </a:lstStyle>
          <a:p>
            <a:endParaRPr lang="en-MY" dirty="0"/>
          </a:p>
        </p:txBody>
      </p:sp>
      <p:sp>
        <p:nvSpPr>
          <p:cNvPr id="29" name="Slide Number Placeholder 28"/>
          <p:cNvSpPr>
            <a:spLocks noGrp="1"/>
          </p:cNvSpPr>
          <p:nvPr>
            <p:ph type="sldNum" sz="quarter" idx="12"/>
          </p:nvPr>
        </p:nvSpPr>
        <p:spPr/>
        <p:txBody>
          <a:bodyPr/>
          <a:lstStyle>
            <a:extLst/>
          </a:lstStyle>
          <a:p>
            <a:fld id="{AE8B6E67-9CC6-4415-B2C5-66490B90E496}" type="slidenum">
              <a:rPr lang="en-MY" smtClean="0"/>
              <a:pPr/>
              <a:t>‹#›</a:t>
            </a:fld>
            <a:endParaRPr lang="en-MY"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5" name="Footer Placeholder 4"/>
          <p:cNvSpPr>
            <a:spLocks noGrp="1"/>
          </p:cNvSpPr>
          <p:nvPr>
            <p:ph type="ftr" sz="quarter" idx="11"/>
          </p:nvPr>
        </p:nvSpPr>
        <p:spPr/>
        <p:txBody>
          <a:bodyPr/>
          <a:lstStyle>
            <a:extLst/>
          </a:lstStyle>
          <a:p>
            <a:endParaRPr lang="en-MY" dirty="0"/>
          </a:p>
        </p:txBody>
      </p:sp>
      <p:sp>
        <p:nvSpPr>
          <p:cNvPr id="6" name="Slide Number Placeholder 5"/>
          <p:cNvSpPr>
            <a:spLocks noGrp="1"/>
          </p:cNvSpPr>
          <p:nvPr>
            <p:ph type="sldNum" sz="quarter" idx="12"/>
          </p:nvPr>
        </p:nvSpPr>
        <p:spPr/>
        <p:txBody>
          <a:bodyPr/>
          <a:lstStyle>
            <a:extLst/>
          </a:lstStyle>
          <a:p>
            <a:fld id="{AE8B6E67-9CC6-4415-B2C5-66490B90E496}" type="slidenum">
              <a:rPr lang="en-MY" smtClean="0"/>
              <a:pPr/>
              <a:t>‹#›</a:t>
            </a:fld>
            <a:endParaRPr lang="en-MY"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5" name="Footer Placeholder 4"/>
          <p:cNvSpPr>
            <a:spLocks noGrp="1"/>
          </p:cNvSpPr>
          <p:nvPr>
            <p:ph type="ftr" sz="quarter" idx="11"/>
          </p:nvPr>
        </p:nvSpPr>
        <p:spPr/>
        <p:txBody>
          <a:bodyPr/>
          <a:lstStyle>
            <a:extLst/>
          </a:lstStyle>
          <a:p>
            <a:endParaRPr lang="en-MY" dirty="0"/>
          </a:p>
        </p:txBody>
      </p:sp>
      <p:sp>
        <p:nvSpPr>
          <p:cNvPr id="6" name="Slide Number Placeholder 5"/>
          <p:cNvSpPr>
            <a:spLocks noGrp="1"/>
          </p:cNvSpPr>
          <p:nvPr>
            <p:ph type="sldNum" sz="quarter" idx="12"/>
          </p:nvPr>
        </p:nvSpPr>
        <p:spPr/>
        <p:txBody>
          <a:bodyPr/>
          <a:lstStyle>
            <a:extLst/>
          </a:lstStyle>
          <a:p>
            <a:fld id="{AE8B6E67-9CC6-4415-B2C5-66490B90E496}" type="slidenum">
              <a:rPr lang="en-MY" smtClean="0"/>
              <a:pPr/>
              <a:t>‹#›</a:t>
            </a:fld>
            <a:endParaRPr lang="en-M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5" name="Footer Placeholder 4"/>
          <p:cNvSpPr>
            <a:spLocks noGrp="1"/>
          </p:cNvSpPr>
          <p:nvPr>
            <p:ph type="ftr" sz="quarter" idx="11"/>
          </p:nvPr>
        </p:nvSpPr>
        <p:spPr/>
        <p:txBody>
          <a:bodyPr/>
          <a:lstStyle>
            <a:extLst/>
          </a:lstStyle>
          <a:p>
            <a:endParaRPr lang="en-MY" dirty="0"/>
          </a:p>
        </p:txBody>
      </p:sp>
      <p:sp>
        <p:nvSpPr>
          <p:cNvPr id="6" name="Slide Number Placeholder 5"/>
          <p:cNvSpPr>
            <a:spLocks noGrp="1"/>
          </p:cNvSpPr>
          <p:nvPr>
            <p:ph type="sldNum" sz="quarter" idx="12"/>
          </p:nvPr>
        </p:nvSpPr>
        <p:spPr/>
        <p:txBody>
          <a:bodyPr/>
          <a:lstStyle>
            <a:extLst/>
          </a:lstStyle>
          <a:p>
            <a:fld id="{AE8B6E67-9CC6-4415-B2C5-66490B90E496}" type="slidenum">
              <a:rPr lang="en-MY" smtClean="0"/>
              <a:pPr/>
              <a:t>‹#›</a:t>
            </a:fld>
            <a:endParaRPr lang="en-M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5" name="Footer Placeholder 4"/>
          <p:cNvSpPr>
            <a:spLocks noGrp="1"/>
          </p:cNvSpPr>
          <p:nvPr>
            <p:ph type="ftr" sz="quarter" idx="11"/>
          </p:nvPr>
        </p:nvSpPr>
        <p:spPr/>
        <p:txBody>
          <a:bodyPr/>
          <a:lstStyle>
            <a:extLst/>
          </a:lstStyle>
          <a:p>
            <a:endParaRPr lang="en-MY" dirty="0"/>
          </a:p>
        </p:txBody>
      </p:sp>
      <p:sp>
        <p:nvSpPr>
          <p:cNvPr id="6" name="Slide Number Placeholder 5"/>
          <p:cNvSpPr>
            <a:spLocks noGrp="1"/>
          </p:cNvSpPr>
          <p:nvPr>
            <p:ph type="sldNum" sz="quarter" idx="12"/>
          </p:nvPr>
        </p:nvSpPr>
        <p:spPr/>
        <p:txBody>
          <a:bodyPr/>
          <a:lstStyle>
            <a:extLst/>
          </a:lstStyle>
          <a:p>
            <a:fld id="{AE8B6E67-9CC6-4415-B2C5-66490B90E496}" type="slidenum">
              <a:rPr lang="en-MY" smtClean="0"/>
              <a:pPr/>
              <a:t>‹#›</a:t>
            </a:fld>
            <a:endParaRPr lang="en-MY"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6" name="Footer Placeholder 5"/>
          <p:cNvSpPr>
            <a:spLocks noGrp="1"/>
          </p:cNvSpPr>
          <p:nvPr>
            <p:ph type="ftr" sz="quarter" idx="11"/>
          </p:nvPr>
        </p:nvSpPr>
        <p:spPr/>
        <p:txBody>
          <a:bodyPr/>
          <a:lstStyle>
            <a:extLst/>
          </a:lstStyle>
          <a:p>
            <a:endParaRPr lang="en-MY" dirty="0"/>
          </a:p>
        </p:txBody>
      </p:sp>
      <p:sp>
        <p:nvSpPr>
          <p:cNvPr id="7" name="Slide Number Placeholder 6"/>
          <p:cNvSpPr>
            <a:spLocks noGrp="1"/>
          </p:cNvSpPr>
          <p:nvPr>
            <p:ph type="sldNum" sz="quarter" idx="12"/>
          </p:nvPr>
        </p:nvSpPr>
        <p:spPr/>
        <p:txBody>
          <a:bodyPr/>
          <a:lstStyle>
            <a:extLst/>
          </a:lstStyle>
          <a:p>
            <a:fld id="{AE8B6E67-9CC6-4415-B2C5-66490B90E496}" type="slidenum">
              <a:rPr lang="en-MY" smtClean="0"/>
              <a:pPr/>
              <a:t>‹#›</a:t>
            </a:fld>
            <a:endParaRPr lang="en-MY"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8" name="Footer Placeholder 7"/>
          <p:cNvSpPr>
            <a:spLocks noGrp="1"/>
          </p:cNvSpPr>
          <p:nvPr>
            <p:ph type="ftr" sz="quarter" idx="11"/>
          </p:nvPr>
        </p:nvSpPr>
        <p:spPr/>
        <p:txBody>
          <a:bodyPr/>
          <a:lstStyle>
            <a:extLst/>
          </a:lstStyle>
          <a:p>
            <a:endParaRPr lang="en-MY" dirty="0"/>
          </a:p>
        </p:txBody>
      </p:sp>
      <p:sp>
        <p:nvSpPr>
          <p:cNvPr id="9" name="Slide Number Placeholder 8"/>
          <p:cNvSpPr>
            <a:spLocks noGrp="1"/>
          </p:cNvSpPr>
          <p:nvPr>
            <p:ph type="sldNum" sz="quarter" idx="12"/>
          </p:nvPr>
        </p:nvSpPr>
        <p:spPr/>
        <p:txBody>
          <a:bodyPr/>
          <a:lstStyle>
            <a:extLst/>
          </a:lstStyle>
          <a:p>
            <a:fld id="{AE8B6E67-9CC6-4415-B2C5-66490B90E496}" type="slidenum">
              <a:rPr lang="en-MY" smtClean="0"/>
              <a:pPr/>
              <a:t>‹#›</a:t>
            </a:fld>
            <a:endParaRPr lang="en-MY"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4" name="Footer Placeholder 3"/>
          <p:cNvSpPr>
            <a:spLocks noGrp="1"/>
          </p:cNvSpPr>
          <p:nvPr>
            <p:ph type="ftr" sz="quarter" idx="11"/>
          </p:nvPr>
        </p:nvSpPr>
        <p:spPr/>
        <p:txBody>
          <a:bodyPr/>
          <a:lstStyle>
            <a:extLst/>
          </a:lstStyle>
          <a:p>
            <a:endParaRPr lang="en-MY" dirty="0"/>
          </a:p>
        </p:txBody>
      </p:sp>
      <p:sp>
        <p:nvSpPr>
          <p:cNvPr id="5" name="Slide Number Placeholder 4"/>
          <p:cNvSpPr>
            <a:spLocks noGrp="1"/>
          </p:cNvSpPr>
          <p:nvPr>
            <p:ph type="sldNum" sz="quarter" idx="12"/>
          </p:nvPr>
        </p:nvSpPr>
        <p:spPr/>
        <p:txBody>
          <a:bodyPr/>
          <a:lstStyle>
            <a:extLst/>
          </a:lstStyle>
          <a:p>
            <a:fld id="{AE8B6E67-9CC6-4415-B2C5-66490B90E496}" type="slidenum">
              <a:rPr lang="en-MY" smtClean="0"/>
              <a:pPr/>
              <a:t>‹#›</a:t>
            </a:fld>
            <a:endParaRPr lang="en-MY"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3" name="Footer Placeholder 2"/>
          <p:cNvSpPr>
            <a:spLocks noGrp="1"/>
          </p:cNvSpPr>
          <p:nvPr>
            <p:ph type="ftr" sz="quarter" idx="11"/>
          </p:nvPr>
        </p:nvSpPr>
        <p:spPr/>
        <p:txBody>
          <a:bodyPr/>
          <a:lstStyle>
            <a:extLst/>
          </a:lstStyle>
          <a:p>
            <a:endParaRPr lang="en-MY" dirty="0"/>
          </a:p>
        </p:txBody>
      </p:sp>
      <p:sp>
        <p:nvSpPr>
          <p:cNvPr id="4" name="Slide Number Placeholder 3"/>
          <p:cNvSpPr>
            <a:spLocks noGrp="1"/>
          </p:cNvSpPr>
          <p:nvPr>
            <p:ph type="sldNum" sz="quarter" idx="12"/>
          </p:nvPr>
        </p:nvSpPr>
        <p:spPr/>
        <p:txBody>
          <a:bodyPr/>
          <a:lstStyle>
            <a:extLst/>
          </a:lstStyle>
          <a:p>
            <a:fld id="{AE8B6E67-9CC6-4415-B2C5-66490B90E496}" type="slidenum">
              <a:rPr lang="en-MY" smtClean="0"/>
              <a:pPr/>
              <a:t>‹#›</a:t>
            </a:fld>
            <a:endParaRPr lang="en-MY"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E62E44-CCD9-43F5-85B6-884A676EAD3A}" type="datetimeFigureOut">
              <a:rPr lang="en-US" smtClean="0"/>
              <a:pPr/>
              <a:t>12/1/2012</a:t>
            </a:fld>
            <a:endParaRPr lang="en-MY" dirty="0"/>
          </a:p>
        </p:txBody>
      </p:sp>
      <p:sp>
        <p:nvSpPr>
          <p:cNvPr id="6" name="Footer Placeholder 5"/>
          <p:cNvSpPr>
            <a:spLocks noGrp="1"/>
          </p:cNvSpPr>
          <p:nvPr>
            <p:ph type="ftr" sz="quarter" idx="11"/>
          </p:nvPr>
        </p:nvSpPr>
        <p:spPr/>
        <p:txBody>
          <a:bodyPr/>
          <a:lstStyle>
            <a:extLst/>
          </a:lstStyle>
          <a:p>
            <a:endParaRPr lang="en-MY" dirty="0"/>
          </a:p>
        </p:txBody>
      </p:sp>
      <p:sp>
        <p:nvSpPr>
          <p:cNvPr id="7" name="Slide Number Placeholder 6"/>
          <p:cNvSpPr>
            <a:spLocks noGrp="1"/>
          </p:cNvSpPr>
          <p:nvPr>
            <p:ph type="sldNum" sz="quarter" idx="12"/>
          </p:nvPr>
        </p:nvSpPr>
        <p:spPr/>
        <p:txBody>
          <a:bodyPr/>
          <a:lstStyle>
            <a:extLst/>
          </a:lstStyle>
          <a:p>
            <a:fld id="{AE8B6E67-9CC6-4415-B2C5-66490B90E496}" type="slidenum">
              <a:rPr lang="en-MY" smtClean="0"/>
              <a:pPr/>
              <a:t>‹#›</a:t>
            </a:fld>
            <a:endParaRPr lang="en-MY"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3E62E44-CCD9-43F5-85B6-884A676EAD3A}" type="datetimeFigureOut">
              <a:rPr lang="en-US" smtClean="0"/>
              <a:pPr/>
              <a:t>12/1/2012</a:t>
            </a:fld>
            <a:endParaRPr lang="en-MY"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MY"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AE8B6E67-9CC6-4415-B2C5-66490B90E496}" type="slidenum">
              <a:rPr lang="en-MY" smtClean="0"/>
              <a:pPr/>
              <a:t>‹#›</a:t>
            </a:fld>
            <a:endParaRPr lang="en-MY"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3E62E44-CCD9-43F5-85B6-884A676EAD3A}" type="datetimeFigureOut">
              <a:rPr lang="en-US" smtClean="0"/>
              <a:pPr/>
              <a:t>12/1/2012</a:t>
            </a:fld>
            <a:endParaRPr lang="en-MY"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MY"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E8B6E67-9CC6-4415-B2C5-66490B90E496}" type="slidenum">
              <a:rPr lang="en-MY" smtClean="0"/>
              <a:pPr/>
              <a:t>‹#›</a:t>
            </a:fld>
            <a:endParaRPr lang="en-MY" dirty="0"/>
          </a:p>
        </p:txBody>
      </p:sp>
    </p:spTree>
  </p:cSld>
  <p:clrMap bg1="dk1" tx1="lt1" bg2="dk2" tx2="lt2" accent1="accent1" accent2="accent2" accent3="accent3" accent4="accent4" accent5="accent5" accent6="accent6" hlink="hlink" folHlink="folHlink"/>
  <p:sldLayoutIdLst>
    <p:sldLayoutId id="2147485929" r:id="rId1"/>
    <p:sldLayoutId id="2147485930" r:id="rId2"/>
    <p:sldLayoutId id="2147485931" r:id="rId3"/>
    <p:sldLayoutId id="2147485932" r:id="rId4"/>
    <p:sldLayoutId id="2147485933" r:id="rId5"/>
    <p:sldLayoutId id="2147485934" r:id="rId6"/>
    <p:sldLayoutId id="2147485935" r:id="rId7"/>
    <p:sldLayoutId id="2147485936" r:id="rId8"/>
    <p:sldLayoutId id="2147485937" r:id="rId9"/>
    <p:sldLayoutId id="2147485938" r:id="rId10"/>
    <p:sldLayoutId id="214748593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en.wikipedia.org/wiki/Romanization_of_Arabic" TargetMode="External"/><Relationship Id="rId7" Type="http://schemas.openxmlformats.org/officeDocument/2006/relationships/hyperlink" Target="http://en.wikipedia.org/wiki/Caliph" TargetMode="External"/><Relationship Id="rId2" Type="http://schemas.openxmlformats.org/officeDocument/2006/relationships/hyperlink" Target="http://en.wikipedia.org/wiki/Arabic_language" TargetMode="External"/><Relationship Id="rId1" Type="http://schemas.openxmlformats.org/officeDocument/2006/relationships/slideLayout" Target="../slideLayouts/slideLayout7.xml"/><Relationship Id="rId6" Type="http://schemas.openxmlformats.org/officeDocument/2006/relationships/hyperlink" Target="http://en.wikipedia.org/wiki/Rashidun_Caliphate" TargetMode="External"/><Relationship Id="rId5" Type="http://schemas.openxmlformats.org/officeDocument/2006/relationships/hyperlink" Target="http://en.wikipedia.org/wiki/Sahabah" TargetMode="External"/><Relationship Id="rId4" Type="http://schemas.openxmlformats.org/officeDocument/2006/relationships/hyperlink" Target="http://en.wikipedia.org/wiki/Arabic"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Arabic_language" TargetMode="External"/><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hyperlink" Target="http://en.wikipedia.org/wiki/Muhammad" TargetMode="External"/><Relationship Id="rId4" Type="http://schemas.openxmlformats.org/officeDocument/2006/relationships/hyperlink" Target="http://en.wikipedia.org/wiki/Romanization_of_Arabic"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Jurist" TargetMode="External"/><Relationship Id="rId2" Type="http://schemas.openxmlformats.org/officeDocument/2006/relationships/hyperlink" Target="http://en.wikipedia.org/wiki/Abu_Bakr" TargetMode="Externa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2.jpe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en.wikipedia.org/wiki/Majlis_al_Shura"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en.wikipedia.org/wiki/Washington_Irving" TargetMode="Externa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4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hyperlink" Target="http://en.wikipedia.org/wiki/Iran" TargetMode="External"/><Relationship Id="rId7" Type="http://schemas.openxmlformats.org/officeDocument/2006/relationships/image" Target="../media/image81.jpeg"/><Relationship Id="rId2" Type="http://schemas.openxmlformats.org/officeDocument/2006/relationships/hyperlink" Target="http://en.wikipedia.org/wiki/Umar_ibn_al-Khattab" TargetMode="External"/><Relationship Id="rId1" Type="http://schemas.openxmlformats.org/officeDocument/2006/relationships/slideLayout" Target="../slideLayouts/slideLayout7.xml"/><Relationship Id="rId6" Type="http://schemas.openxmlformats.org/officeDocument/2006/relationships/hyperlink" Target="http://en.wikipedia.org/wiki/Armenia" TargetMode="External"/><Relationship Id="rId5" Type="http://schemas.openxmlformats.org/officeDocument/2006/relationships/hyperlink" Target="http://en.wikipedia.org/wiki/Afghanistan" TargetMode="External"/><Relationship Id="rId4" Type="http://schemas.openxmlformats.org/officeDocument/2006/relationships/hyperlink" Target="http://en.wikipedia.org/wiki/Greater_Khorasa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5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hyperlink" Target="http://en.wikipedia.org/wiki/Tafsir" TargetMode="External"/><Relationship Id="rId7" Type="http://schemas.openxmlformats.org/officeDocument/2006/relationships/image" Target="../media/image90.jpeg"/><Relationship Id="rId2" Type="http://schemas.openxmlformats.org/officeDocument/2006/relationships/hyperlink" Target="http://en.wikipedia.org/wiki/Sufism" TargetMode="Externa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hyperlink" Target="http://en.wikipedia.org/wiki/Tariqah" TargetMode="External"/><Relationship Id="rId4" Type="http://schemas.openxmlformats.org/officeDocument/2006/relationships/hyperlink" Target="http://en.wikipedia.org/wiki/Fiqh"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www.miftah.org/Doc/Reports/CompleteEnglish.pdf" TargetMode="External"/><Relationship Id="rId1" Type="http://schemas.openxmlformats.org/officeDocument/2006/relationships/slideLayout" Target="../slideLayouts/slideLayout7.xml"/><Relationship Id="rId5" Type="http://schemas.openxmlformats.org/officeDocument/2006/relationships/image" Target="../media/image97.jpeg"/><Relationship Id="rId4" Type="http://schemas.openxmlformats.org/officeDocument/2006/relationships/image" Target="../media/image9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jpeg"/></Relationships>
</file>

<file path=ppt/slides/_rels/slide5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6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 Id="rId4" Type="http://schemas.openxmlformats.org/officeDocument/2006/relationships/image" Target="../media/image114.jpeg"/></Relationships>
</file>

<file path=ppt/slides/_rels/slide65.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14717"/>
            <a:ext cx="9144000" cy="8032968"/>
          </a:xfrm>
          <a:prstGeom prst="rect">
            <a:avLst/>
          </a:prstGeom>
          <a:solidFill>
            <a:schemeClr val="accent1">
              <a:lumMod val="50000"/>
            </a:schemeClr>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92D050"/>
                </a:solidFill>
                <a:effectLst/>
                <a:latin typeface="Bernard MT Condensed" pitchFamily="18" charset="0"/>
                <a:ea typeface="Times New Roman" pitchFamily="18" charset="0"/>
                <a:cs typeface="Times New Roman" pitchFamily="18" charset="0"/>
              </a:rPr>
              <a:t> </a:t>
            </a:r>
          </a:p>
          <a:p>
            <a:pPr algn="ctr"/>
            <a:r>
              <a:rPr lang="en-US" sz="4400" b="1" dirty="0" smtClean="0">
                <a:solidFill>
                  <a:schemeClr val="tx1"/>
                </a:solidFill>
                <a:latin typeface="Algerian" pitchFamily="82" charset="0"/>
              </a:rPr>
              <a:t>EXEMPLARY </a:t>
            </a:r>
            <a:r>
              <a:rPr lang="en-US" sz="4400" b="1" dirty="0">
                <a:solidFill>
                  <a:schemeClr val="tx1"/>
                </a:solidFill>
                <a:latin typeface="Algerian" pitchFamily="82" charset="0"/>
              </a:rPr>
              <a:t>Personalities and practices for </a:t>
            </a:r>
            <a:r>
              <a:rPr lang="en-MY" sz="4400" b="1" dirty="0">
                <a:solidFill>
                  <a:schemeClr val="tx1"/>
                </a:solidFill>
                <a:latin typeface="Algerian" pitchFamily="82" charset="0"/>
              </a:rPr>
              <a:t>Muslims </a:t>
            </a:r>
            <a:r>
              <a:rPr lang="en-MY" sz="4400" b="1" dirty="0" smtClean="0">
                <a:solidFill>
                  <a:schemeClr val="tx1"/>
                </a:solidFill>
                <a:latin typeface="Algerian" pitchFamily="82" charset="0"/>
              </a:rPr>
              <a:t>Public </a:t>
            </a:r>
            <a:r>
              <a:rPr lang="en-MY" sz="4400" b="1" dirty="0">
                <a:solidFill>
                  <a:schemeClr val="tx1"/>
                </a:solidFill>
                <a:latin typeface="Algerian" pitchFamily="82" charset="0"/>
              </a:rPr>
              <a:t>relations practitioners for all times</a:t>
            </a:r>
            <a:r>
              <a:rPr lang="en-US" sz="4400" b="1" baseline="30000" dirty="0">
                <a:solidFill>
                  <a:schemeClr val="tx1"/>
                </a:solidFill>
                <a:latin typeface="Algerian" pitchFamily="82" charset="0"/>
              </a:rPr>
              <a:t>1     </a:t>
            </a:r>
            <a:endParaRPr lang="en-US" sz="4400" b="1" dirty="0">
              <a:solidFill>
                <a:schemeClr val="tx1"/>
              </a:solidFill>
              <a:latin typeface="Algerian" pitchFamily="82" charset="0"/>
            </a:endParaRPr>
          </a:p>
          <a:p>
            <a:pPr algn="ctr"/>
            <a:r>
              <a:rPr lang="en-US" sz="4400" dirty="0">
                <a:solidFill>
                  <a:srgbClr val="002060"/>
                </a:solidFill>
              </a:rPr>
              <a:t> </a:t>
            </a:r>
            <a:r>
              <a:rPr kumimoji="0" lang="en-US" sz="3600" b="0" i="0" u="none" strike="noStrike" cap="none" normalizeH="0" baseline="0" dirty="0" smtClean="0">
                <a:ln>
                  <a:noFill/>
                </a:ln>
                <a:solidFill>
                  <a:srgbClr val="002060"/>
                </a:solidFill>
                <a:effectLst/>
                <a:latin typeface="Bernard MT Condensed" pitchFamily="18" charset="0"/>
                <a:ea typeface="Times New Roman" pitchFamily="18" charset="0"/>
                <a:cs typeface="Times New Roman" pitchFamily="18" charset="0"/>
              </a:rPr>
              <a:t>Firstly, I would like to thank Allah SWT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latin typeface="Bernard MT Condensed" pitchFamily="18" charset="0"/>
                <a:ea typeface="Times New Roman" pitchFamily="18" charset="0"/>
                <a:cs typeface="Times New Roman" pitchFamily="18" charset="0"/>
              </a:rPr>
              <a:t>for making this wonderful event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latin typeface="Bernard MT Condensed" pitchFamily="18" charset="0"/>
                <a:ea typeface="Times New Roman" pitchFamily="18" charset="0"/>
                <a:cs typeface="Times New Roman" pitchFamily="18" charset="0"/>
              </a:rPr>
              <a:t> happen and allowing me to participate.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p:txBody>
      </p:sp>
      <p:pic>
        <p:nvPicPr>
          <p:cNvPr id="17411" name="Picture 3" descr="https://encrypted-tbn1.gstatic.com/images?q=tbn:ANd9GcRGzEz7xb6jD-xFjHbRHh1c46EthyIldOnT4a_8WqkMxwgjBIfC"/>
          <p:cNvPicPr>
            <a:picLocks noChangeAspect="1" noChangeArrowheads="1"/>
          </p:cNvPicPr>
          <p:nvPr/>
        </p:nvPicPr>
        <p:blipFill>
          <a:blip r:embed="rId2"/>
          <a:srcRect/>
          <a:stretch>
            <a:fillRect/>
          </a:stretch>
        </p:blipFill>
        <p:spPr bwMode="auto">
          <a:xfrm>
            <a:off x="0" y="0"/>
            <a:ext cx="9144000" cy="2971800"/>
          </a:xfrm>
          <a:prstGeom prst="rect">
            <a:avLst/>
          </a:prstGeom>
          <a:noFill/>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a:r>
              <a:rPr lang="en-MY" sz="3600" b="1" dirty="0" smtClean="0">
                <a:solidFill>
                  <a:srgbClr val="00B050"/>
                </a:solidFill>
                <a:latin typeface="Algerian" pitchFamily="82" charset="0"/>
              </a:rPr>
              <a:t>Shura</a:t>
            </a:r>
            <a:r>
              <a:rPr lang="en-MY" sz="6000" b="1" i="1" dirty="0" smtClean="0">
                <a:solidFill>
                  <a:srgbClr val="00B050"/>
                </a:solidFill>
              </a:rPr>
              <a:t>,</a:t>
            </a:r>
            <a:r>
              <a:rPr lang="en-MY" b="1" i="1" dirty="0" smtClean="0">
                <a:solidFill>
                  <a:srgbClr val="00B050"/>
                </a:solidFill>
              </a:rPr>
              <a:t>  </a:t>
            </a:r>
            <a:r>
              <a:rPr lang="en-MY" sz="3600" b="1" dirty="0" smtClean="0">
                <a:solidFill>
                  <a:srgbClr val="00B050"/>
                </a:solidFill>
              </a:rPr>
              <a:t>was the recurrent theme for the 3- day inaugural IAMPRC  Global Congress.</a:t>
            </a:r>
          </a:p>
          <a:p>
            <a:pPr algn="ctr"/>
            <a:endParaRPr lang="en-MY" sz="3600" b="1" dirty="0" smtClean="0">
              <a:solidFill>
                <a:srgbClr val="00B050"/>
              </a:solidFill>
            </a:endParaRPr>
          </a:p>
          <a:p>
            <a:pPr algn="ctr"/>
            <a:r>
              <a:rPr lang="en-MY" sz="3200" b="1" dirty="0" smtClean="0">
                <a:solidFill>
                  <a:srgbClr val="00B050"/>
                </a:solidFill>
                <a:latin typeface="Aharoni" pitchFamily="2" charset="-79"/>
                <a:cs typeface="Aharoni" pitchFamily="2" charset="-79"/>
              </a:rPr>
              <a:t>Islam encourages Muslims to decide their affairs in consultation with those who are affected by the decisions. </a:t>
            </a:r>
          </a:p>
          <a:p>
            <a:pPr algn="ctr"/>
            <a:endParaRPr lang="en-MY" sz="4400" b="1" dirty="0" smtClean="0">
              <a:solidFill>
                <a:srgbClr val="00B050"/>
              </a:solidFill>
              <a:latin typeface="Adobe Garamond Pro Bold" pitchFamily="18" charset="0"/>
            </a:endParaRPr>
          </a:p>
          <a:p>
            <a:pPr algn="ctr"/>
            <a:r>
              <a:rPr lang="en-MY" sz="3200" b="1" dirty="0" smtClean="0">
                <a:solidFill>
                  <a:srgbClr val="FFC000"/>
                </a:solidFill>
                <a:latin typeface="Broadway" pitchFamily="82" charset="0"/>
              </a:rPr>
              <a:t>Thus, shura should be the core element of  Muslim PR &amp; communication practice &amp; education. </a:t>
            </a:r>
          </a:p>
          <a:p>
            <a:endParaRPr lang="en-MY" sz="3600" b="1" dirty="0" smtClean="0">
              <a:solidFill>
                <a:srgbClr val="00B050"/>
              </a:solidFill>
            </a:endParaRPr>
          </a:p>
          <a:p>
            <a:endParaRPr lang="en-GB" sz="3600" dirty="0">
              <a:solidFill>
                <a:srgbClr val="00B050"/>
              </a:solidFill>
            </a:endParaRPr>
          </a:p>
        </p:txBody>
      </p:sp>
      <p:pic>
        <p:nvPicPr>
          <p:cNvPr id="3074" name="Picture 2" descr="http://www1.uwe.ac.uk/images/hands-together.jpg"/>
          <p:cNvPicPr>
            <a:picLocks noChangeAspect="1" noChangeArrowheads="1"/>
          </p:cNvPicPr>
          <p:nvPr/>
        </p:nvPicPr>
        <p:blipFill>
          <a:blip r:embed="rId2"/>
          <a:srcRect/>
          <a:stretch>
            <a:fillRect/>
          </a:stretch>
        </p:blipFill>
        <p:spPr bwMode="auto">
          <a:xfrm>
            <a:off x="0" y="5638800"/>
            <a:ext cx="4286250" cy="1219200"/>
          </a:xfrm>
          <a:prstGeom prst="rect">
            <a:avLst/>
          </a:prstGeom>
          <a:noFill/>
        </p:spPr>
      </p:pic>
      <p:pic>
        <p:nvPicPr>
          <p:cNvPr id="3076" name="Picture 4" descr="https://encrypted-tbn0.gstatic.com/images?q=tbn:ANd9GcSyDf0iKrBKlEEG-YoatFLN-XeI-vGob2VCLnjDiOODWzuRRdae"/>
          <p:cNvPicPr>
            <a:picLocks noChangeAspect="1" noChangeArrowheads="1"/>
          </p:cNvPicPr>
          <p:nvPr/>
        </p:nvPicPr>
        <p:blipFill>
          <a:blip r:embed="rId3"/>
          <a:srcRect/>
          <a:stretch>
            <a:fillRect/>
          </a:stretch>
        </p:blipFill>
        <p:spPr bwMode="auto">
          <a:xfrm>
            <a:off x="4267200" y="5638800"/>
            <a:ext cx="4876800" cy="1219200"/>
          </a:xfrm>
          <a:prstGeom prst="rect">
            <a:avLst/>
          </a:prstGeom>
          <a:noFill/>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dinglenews.com/images/image/0204105qpublic%20meeting.jpg"/>
          <p:cNvPicPr>
            <a:picLocks noChangeAspect="1" noChangeArrowheads="1"/>
          </p:cNvPicPr>
          <p:nvPr/>
        </p:nvPicPr>
        <p:blipFill>
          <a:blip r:embed="rId2"/>
          <a:srcRect/>
          <a:stretch>
            <a:fillRect/>
          </a:stretch>
        </p:blipFill>
        <p:spPr bwMode="auto">
          <a:xfrm>
            <a:off x="0" y="4495800"/>
            <a:ext cx="9144000" cy="2362200"/>
          </a:xfrm>
          <a:prstGeom prst="rect">
            <a:avLst/>
          </a:prstGeom>
          <a:noFill/>
        </p:spPr>
      </p:pic>
      <p:sp>
        <p:nvSpPr>
          <p:cNvPr id="3" name="Rectangle 2"/>
          <p:cNvSpPr/>
          <p:nvPr/>
        </p:nvSpPr>
        <p:spPr>
          <a:xfrm>
            <a:off x="0" y="1"/>
            <a:ext cx="9144000" cy="6894195"/>
          </a:xfrm>
          <a:prstGeom prst="rect">
            <a:avLst/>
          </a:prstGeom>
        </p:spPr>
        <p:txBody>
          <a:bodyPr wrap="square">
            <a:spAutoFit/>
          </a:bodyPr>
          <a:lstStyle/>
          <a:p>
            <a:pPr algn="ctr"/>
            <a:r>
              <a:rPr lang="en-MY" sz="3200" b="1" dirty="0" smtClean="0">
                <a:solidFill>
                  <a:srgbClr val="00B050"/>
                </a:solidFill>
                <a:latin typeface="Britannic Bold" pitchFamily="34" charset="0"/>
              </a:rPr>
              <a:t>The principle of shura in Islam is predicated on three basic precepts. There are: (1) All persons in any society are equal in human and civil rights; (2) Public issues are best decided by majority view; and (3) The principles of justice, equality and human dignity, which constitute Islam’s moral core, ... are best realised, in personal as well as public life, under shura governance. </a:t>
            </a:r>
          </a:p>
          <a:p>
            <a:pPr algn="ctr"/>
            <a:endParaRPr lang="en-MY" sz="3200" b="1" dirty="0" smtClean="0">
              <a:solidFill>
                <a:srgbClr val="00B050"/>
              </a:solidFill>
              <a:latin typeface="Adobe Garamond Pro Bold" pitchFamily="18" charset="0"/>
            </a:endParaRPr>
          </a:p>
          <a:p>
            <a:pPr algn="ctr"/>
            <a:endParaRPr lang="en-MY" sz="3200" b="1" dirty="0" smtClean="0">
              <a:solidFill>
                <a:srgbClr val="00B050"/>
              </a:solidFill>
              <a:latin typeface="Adobe Garamond Pro Bold" pitchFamily="18" charset="0"/>
            </a:endParaRPr>
          </a:p>
          <a:p>
            <a:pPr algn="ctr"/>
            <a:r>
              <a:rPr lang="en-MY" sz="3200" b="1" dirty="0" smtClean="0">
                <a:solidFill>
                  <a:srgbClr val="00B050"/>
                </a:solidFill>
                <a:latin typeface="Stencil" pitchFamily="82" charset="0"/>
              </a:rPr>
              <a:t> </a:t>
            </a:r>
            <a:r>
              <a:rPr lang="en-MY" sz="3600" b="1" dirty="0" smtClean="0">
                <a:solidFill>
                  <a:srgbClr val="FFFF00"/>
                </a:solidFill>
                <a:latin typeface="Stencil" pitchFamily="82" charset="0"/>
              </a:rPr>
              <a:t>Thus, shura must be the core of Muslim </a:t>
            </a:r>
            <a:r>
              <a:rPr lang="en-MY" sz="5400" b="1" dirty="0" smtClean="0">
                <a:solidFill>
                  <a:srgbClr val="FFFF00"/>
                </a:solidFill>
                <a:latin typeface="Stencil" pitchFamily="82" charset="0"/>
              </a:rPr>
              <a:t>PR</a:t>
            </a:r>
            <a:r>
              <a:rPr lang="en-MY" sz="3600" b="1" dirty="0" smtClean="0">
                <a:solidFill>
                  <a:srgbClr val="FFFF00"/>
                </a:solidFill>
                <a:latin typeface="Stencil" pitchFamily="82" charset="0"/>
              </a:rPr>
              <a:t> practice &amp; education.</a:t>
            </a:r>
            <a:endParaRPr lang="en-GB" sz="3600" b="1" dirty="0">
              <a:solidFill>
                <a:srgbClr val="FFFF00"/>
              </a:solidFill>
              <a:latin typeface="Stencil" pitchFamily="82" charset="0"/>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2800" b="1" i="0" u="none" strike="noStrike" cap="none" normalizeH="0" baseline="0" dirty="0" smtClean="0">
                <a:ln>
                  <a:noFill/>
                </a:ln>
                <a:solidFill>
                  <a:srgbClr val="00B050"/>
                </a:solidFill>
                <a:effectLst/>
                <a:latin typeface="Aharoni" pitchFamily="2" charset="-79"/>
                <a:ea typeface="Calibri" pitchFamily="34" charset="0"/>
                <a:cs typeface="Aharoni" pitchFamily="2" charset="-79"/>
              </a:rPr>
              <a:t>Today, sadly, there is the tendency to believe that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50"/>
                </a:solidFill>
                <a:effectLst/>
                <a:latin typeface="Aharoni" pitchFamily="2" charset="-79"/>
                <a:ea typeface="Calibri" pitchFamily="34" charset="0"/>
                <a:cs typeface="Aharoni" pitchFamily="2" charset="-79"/>
              </a:rPr>
              <a:t> good governance including public consultation 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50"/>
                </a:solidFill>
                <a:effectLst/>
                <a:latin typeface="Aharoni" pitchFamily="2" charset="-79"/>
                <a:ea typeface="Calibri" pitchFamily="34" charset="0"/>
                <a:cs typeface="Aharoni" pitchFamily="2" charset="-79"/>
              </a:rPr>
              <a:t>shura </a:t>
            </a:r>
            <a:r>
              <a:rPr lang="en-US" sz="2800" b="1" dirty="0" smtClean="0">
                <a:solidFill>
                  <a:srgbClr val="00B050"/>
                </a:solidFill>
                <a:latin typeface="Aharoni" pitchFamily="2" charset="-79"/>
                <a:ea typeface="Calibri" pitchFamily="34" charset="0"/>
                <a:cs typeface="Aharoni" pitchFamily="2" charset="-79"/>
              </a:rPr>
              <a:t>&amp; PR</a:t>
            </a:r>
            <a:r>
              <a:rPr kumimoji="0" lang="en-US" sz="2800" b="1" i="0" u="none" strike="noStrike" cap="none" normalizeH="0" baseline="0" dirty="0" smtClean="0">
                <a:ln>
                  <a:noFill/>
                </a:ln>
                <a:solidFill>
                  <a:srgbClr val="00B050"/>
                </a:solidFill>
                <a:effectLst/>
                <a:latin typeface="Aharoni" pitchFamily="2" charset="-79"/>
                <a:ea typeface="Calibri" pitchFamily="34" charset="0"/>
                <a:cs typeface="Aharoni" pitchFamily="2" charset="-79"/>
              </a:rPr>
              <a:t> have originated from the West.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latin typeface="Aharoni" pitchFamily="2" charset="-79"/>
              <a:ea typeface="Calibri" pitchFamily="34" charset="0"/>
              <a:cs typeface="Aharoni"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2800" b="1" i="0" u="none" strike="noStrike" cap="none" normalizeH="0" baseline="0" dirty="0" smtClean="0">
                <a:ln>
                  <a:noFill/>
                </a:ln>
                <a:solidFill>
                  <a:srgbClr val="FF0000"/>
                </a:solidFill>
                <a:effectLst/>
                <a:latin typeface="Aharoni" pitchFamily="2" charset="-79"/>
                <a:ea typeface="Calibri" pitchFamily="34" charset="0"/>
                <a:cs typeface="Aharoni" pitchFamily="2" charset="-79"/>
              </a:rPr>
              <a:t>Lecturers who have studied in the West, especially in  USA, further convey this fallacy to students in non-western  nations, including Islamic countries.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latin typeface="Aharoni" pitchFamily="2" charset="-79"/>
              <a:ea typeface="Calibri" pitchFamily="34" charset="0"/>
              <a:cs typeface="Aharoni"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The reality is every civilization and each government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 will have  to practice public consultation or shura &amp; effective  PR within its own context &amp; environment in order to be sustainable &amp; effective</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solidFill>
                <a:srgbClr val="FFC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C000"/>
              </a:solidFill>
              <a:effectLst/>
              <a:latin typeface="Stencil" pitchFamily="8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C000"/>
                </a:solidFill>
                <a:effectLst/>
                <a:latin typeface="Stencil" pitchFamily="82" charset="0"/>
                <a:ea typeface="Calibri" pitchFamily="34" charset="0"/>
                <a:cs typeface="Times New Roman" pitchFamily="18" charset="0"/>
              </a:rPr>
              <a:t>In Islam, shura or public consultation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C000"/>
                </a:solidFill>
                <a:effectLst/>
                <a:latin typeface="Stencil" pitchFamily="82" charset="0"/>
                <a:ea typeface="Calibri" pitchFamily="34" charset="0"/>
                <a:cs typeface="Times New Roman" pitchFamily="18" charset="0"/>
              </a:rPr>
              <a:t> is encouraged, if not mandatory. </a:t>
            </a:r>
            <a:endParaRPr kumimoji="0" lang="en-US" sz="3200" b="0" i="0" u="none" strike="noStrike" cap="none" normalizeH="0" baseline="0" dirty="0" smtClean="0">
              <a:ln>
                <a:noFill/>
              </a:ln>
              <a:solidFill>
                <a:srgbClr val="FFC000"/>
              </a:solidFill>
              <a:effectLst/>
              <a:latin typeface="Stencil" pitchFamily="82" charset="0"/>
              <a:cs typeface="Arial" pitchFamily="34" charset="0"/>
            </a:endParaRP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52400"/>
            <a:ext cx="9144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Bernard MT Condensed" pitchFamily="18" charset="0"/>
                <a:ea typeface="Times New Roman" pitchFamily="18" charset="0"/>
                <a:cs typeface="Arial" pitchFamily="34" charset="0"/>
              </a:rPr>
              <a:t>Done well, </a:t>
            </a:r>
            <a:r>
              <a:rPr lang="en-US" sz="3600" b="1" dirty="0" smtClean="0">
                <a:solidFill>
                  <a:srgbClr val="00B050"/>
                </a:solidFill>
                <a:latin typeface="Bernard MT Condensed" pitchFamily="18" charset="0"/>
                <a:ea typeface="Times New Roman" pitchFamily="18" charset="0"/>
                <a:cs typeface="Arial" pitchFamily="34" charset="0"/>
              </a:rPr>
              <a:t> shura </a:t>
            </a:r>
            <a:r>
              <a:rPr kumimoji="0" lang="en-US" sz="3600" b="1" i="0" u="none" strike="noStrike" cap="none" normalizeH="0" baseline="0" dirty="0" smtClean="0">
                <a:ln>
                  <a:noFill/>
                </a:ln>
                <a:solidFill>
                  <a:srgbClr val="00B050"/>
                </a:solidFill>
                <a:effectLst/>
                <a:latin typeface="Bernard MT Condensed" pitchFamily="18" charset="0"/>
                <a:ea typeface="Times New Roman" pitchFamily="18" charset="0"/>
                <a:cs typeface="Arial" pitchFamily="34" charset="0"/>
              </a:rPr>
              <a:t>generates mutual benefit,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Bernard MT Condensed" pitchFamily="18" charset="0"/>
                <a:ea typeface="Times New Roman" pitchFamily="18" charset="0"/>
                <a:cs typeface="Arial" pitchFamily="34" charset="0"/>
              </a:rPr>
              <a:t>with all parties learning from each other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Bernard MT Condensed" pitchFamily="18" charset="0"/>
                <a:ea typeface="Times New Roman" pitchFamily="18" charset="0"/>
                <a:cs typeface="Arial" pitchFamily="34" charset="0"/>
              </a:rPr>
              <a:t>through sharing knowledge, expertise &amp; skills.</a:t>
            </a:r>
            <a:r>
              <a:rPr kumimoji="0" lang="en-US" sz="3600" b="0" i="0" u="none" strike="noStrike" cap="none" normalizeH="0" baseline="0" dirty="0" smtClean="0">
                <a:ln>
                  <a:noFill/>
                </a:ln>
                <a:solidFill>
                  <a:srgbClr val="00B050"/>
                </a:solidFill>
                <a:effectLst/>
                <a:latin typeface="Bernard MT Condensed" pitchFamily="18"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C000"/>
                </a:solidFill>
                <a:effectLst/>
                <a:latin typeface="Bernard MT Condensed" pitchFamily="18" charset="0"/>
                <a:ea typeface="Times New Roman" pitchFamily="18" charset="0"/>
                <a:cs typeface="Arial" pitchFamily="34" charset="0"/>
              </a:rPr>
              <a:t>This</a:t>
            </a:r>
            <a:r>
              <a:rPr kumimoji="0" lang="en-US" sz="3600" b="1" i="0" u="none" strike="noStrike" cap="none" normalizeH="0" baseline="0" dirty="0" smtClean="0">
                <a:ln>
                  <a:noFill/>
                </a:ln>
                <a:solidFill>
                  <a:srgbClr val="FFC000"/>
                </a:solidFill>
                <a:effectLst/>
                <a:latin typeface="Bernard MT Condensed" pitchFamily="18" charset="0"/>
                <a:ea typeface="Times New Roman" pitchFamily="18" charset="0"/>
                <a:cs typeface="Arial" pitchFamily="34" charset="0"/>
              </a:rPr>
              <a:t> process or action can build trust,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C000"/>
                </a:solidFill>
                <a:effectLst/>
                <a:latin typeface="Bernard MT Condensed" pitchFamily="18" charset="0"/>
                <a:ea typeface="Times New Roman" pitchFamily="18" charset="0"/>
                <a:cs typeface="Arial" pitchFamily="34" charset="0"/>
              </a:rPr>
              <a:t>understanding &amp; collaboration.</a:t>
            </a:r>
          </a:p>
          <a:p>
            <a:pPr marL="0" marR="0" lvl="0" indent="0" algn="just" defTabSz="914400" rtl="0" eaLnBrk="1" fontAlgn="base" latinLnBrk="0" hangingPunct="1">
              <a:lnSpc>
                <a:spcPct val="100000"/>
              </a:lnSpc>
              <a:spcBef>
                <a:spcPct val="0"/>
              </a:spcBef>
              <a:spcAft>
                <a:spcPct val="0"/>
              </a:spcAft>
              <a:buClrTx/>
              <a:buSzTx/>
              <a:buFontTx/>
              <a:buNone/>
              <a:tabLst/>
            </a:pPr>
            <a:endParaRPr lang="en-US" b="1" dirty="0" smtClean="0">
              <a:latin typeface="Broadway" pitchFamily="82"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00000"/>
                </a:solidFill>
                <a:effectLst/>
                <a:latin typeface="Bernard MT Condensed" pitchFamily="18" charset="0"/>
                <a:ea typeface="Times New Roman" pitchFamily="18" charset="0"/>
                <a:cs typeface="Arial" pitchFamily="34" charset="0"/>
              </a:rPr>
              <a:t>Thus, it will increase PR  relevance  &amp; its impact .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2800" b="1" i="0" u="none" strike="noStrike" cap="none" normalizeH="0" baseline="0" dirty="0" smtClean="0">
                <a:ln>
                  <a:noFill/>
                </a:ln>
                <a:solidFill>
                  <a:srgbClr val="92D050"/>
                </a:solidFill>
                <a:effectLst/>
                <a:latin typeface="Bernard MT Condensed" pitchFamily="18" charset="0"/>
                <a:ea typeface="Times New Roman" pitchFamily="18" charset="0"/>
                <a:cs typeface="Arabic Typesetting" pitchFamily="66" charset="-78"/>
              </a:rPr>
              <a:t>As PRO are bridges or moderators </a:t>
            </a:r>
            <a:r>
              <a:rPr kumimoji="0" lang="en-MY" sz="2800" b="1" i="0" u="none" strike="noStrike" cap="none" normalizeH="0" baseline="0" dirty="0" smtClean="0">
                <a:ln>
                  <a:noFill/>
                </a:ln>
                <a:solidFill>
                  <a:srgbClr val="92D050"/>
                </a:solidFill>
                <a:effectLst/>
                <a:latin typeface="Bernard MT Condensed" pitchFamily="18" charset="0"/>
                <a:ea typeface="Times New Roman" pitchFamily="18" charset="0"/>
                <a:cs typeface="Arabic Typesetting" pitchFamily="66" charset="-78"/>
              </a:rPr>
              <a:t>between  organisations  &amp;  target </a:t>
            </a:r>
            <a:r>
              <a:rPr kumimoji="0" lang="en-US" sz="2800" b="1" i="0" u="none" strike="noStrike" cap="none" normalizeH="0" baseline="0" dirty="0" smtClean="0">
                <a:ln>
                  <a:noFill/>
                </a:ln>
                <a:solidFill>
                  <a:srgbClr val="92D050"/>
                </a:solidFill>
                <a:effectLst/>
                <a:latin typeface="Bernard MT Condensed" pitchFamily="18" charset="0"/>
                <a:ea typeface="Times New Roman" pitchFamily="18" charset="0"/>
                <a:cs typeface="Arabic Typesetting" pitchFamily="66" charset="-78"/>
              </a:rPr>
              <a:t>publics, we need to further enhance our public consultation or engagement skills, that is if I may say so our shura   &amp; good  governance  expertise.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2">
                    <a:lumMod val="60000"/>
                    <a:lumOff val="40000"/>
                  </a:schemeClr>
                </a:solidFill>
                <a:effectLst/>
                <a:latin typeface="Bernard MT Condensed" pitchFamily="18" charset="0"/>
                <a:ea typeface="Times New Roman" pitchFamily="18" charset="0"/>
                <a:cs typeface="Arial" pitchFamily="34" charset="0"/>
              </a:rPr>
              <a:t>I believe IAMPRC can play this essential role.</a:t>
            </a:r>
            <a:endParaRPr kumimoji="0" lang="en-US" sz="4000" b="0" i="0" u="none" strike="noStrike" cap="none" normalizeH="0" baseline="0" dirty="0" smtClean="0">
              <a:ln>
                <a:noFill/>
              </a:ln>
              <a:solidFill>
                <a:schemeClr val="accent2">
                  <a:lumMod val="60000"/>
                  <a:lumOff val="40000"/>
                </a:schemeClr>
              </a:solidFill>
              <a:effectLst/>
              <a:latin typeface="Bernard MT Condensed" pitchFamily="18" charset="0"/>
              <a:cs typeface="Arial" pitchFamily="34" charset="0"/>
            </a:endParaRP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
            <a:ext cx="8915400" cy="5078313"/>
          </a:xfrm>
          <a:prstGeom prst="rect">
            <a:avLst/>
          </a:prstGeom>
        </p:spPr>
        <p:txBody>
          <a:bodyPr wrap="square">
            <a:spAutoFit/>
          </a:bodyPr>
          <a:lstStyle/>
          <a:p>
            <a:pPr algn="ctr"/>
            <a:r>
              <a:rPr lang="en-MY" dirty="0" smtClean="0">
                <a:solidFill>
                  <a:srgbClr val="00B050"/>
                </a:solidFill>
              </a:rPr>
              <a:t> </a:t>
            </a:r>
            <a:r>
              <a:rPr lang="en-MY" sz="2800" dirty="0" smtClean="0">
                <a:solidFill>
                  <a:srgbClr val="00B050"/>
                </a:solidFill>
                <a:latin typeface="Britannic Bold" pitchFamily="34" charset="0"/>
              </a:rPr>
              <a:t>Today, shura practice share most in common with </a:t>
            </a:r>
          </a:p>
          <a:p>
            <a:pPr algn="ctr"/>
            <a:r>
              <a:rPr lang="en-MY" sz="2800" dirty="0" smtClean="0">
                <a:solidFill>
                  <a:srgbClr val="00B050"/>
                </a:solidFill>
                <a:latin typeface="Britannic Bold" pitchFamily="34" charset="0"/>
              </a:rPr>
              <a:t>participatory  democracy &amp; seen by many as</a:t>
            </a:r>
          </a:p>
          <a:p>
            <a:pPr algn="ctr"/>
            <a:r>
              <a:rPr lang="en-MY" sz="2800" dirty="0" smtClean="0">
                <a:solidFill>
                  <a:srgbClr val="00B050"/>
                </a:solidFill>
                <a:latin typeface="Britannic Bold" pitchFamily="34" charset="0"/>
              </a:rPr>
              <a:t> complementing representative democratic systems. </a:t>
            </a:r>
          </a:p>
          <a:p>
            <a:endParaRPr lang="en-MY" sz="2000" dirty="0" smtClean="0">
              <a:solidFill>
                <a:srgbClr val="00B050"/>
              </a:solidFill>
              <a:latin typeface="Britannic Bold" pitchFamily="34" charset="0"/>
            </a:endParaRPr>
          </a:p>
          <a:p>
            <a:pPr algn="ctr"/>
            <a:r>
              <a:rPr lang="en-MY" sz="3200" dirty="0" smtClean="0">
                <a:solidFill>
                  <a:srgbClr val="00B050"/>
                </a:solidFill>
                <a:latin typeface="Britannic Bold" pitchFamily="34" charset="0"/>
              </a:rPr>
              <a:t>Shura</a:t>
            </a:r>
            <a:r>
              <a:rPr lang="en-MY" sz="2800" dirty="0" smtClean="0">
                <a:solidFill>
                  <a:srgbClr val="00B050"/>
                </a:solidFill>
                <a:latin typeface="Britannic Bold" pitchFamily="34" charset="0"/>
              </a:rPr>
              <a:t> engagement puts decision-making </a:t>
            </a:r>
          </a:p>
          <a:p>
            <a:pPr algn="ctr"/>
            <a:r>
              <a:rPr lang="en-MY" sz="2800" dirty="0" smtClean="0">
                <a:solidFill>
                  <a:srgbClr val="00B050"/>
                </a:solidFill>
                <a:latin typeface="Britannic Bold" pitchFamily="34" charset="0"/>
              </a:rPr>
              <a:t> powers more directly with the people or in the case</a:t>
            </a:r>
          </a:p>
          <a:p>
            <a:pPr algn="ctr"/>
            <a:r>
              <a:rPr lang="en-MY" sz="2800" dirty="0" smtClean="0">
                <a:solidFill>
                  <a:srgbClr val="00B050"/>
                </a:solidFill>
                <a:latin typeface="Britannic Bold" pitchFamily="34" charset="0"/>
              </a:rPr>
              <a:t> of organizations in its ordinary member’s hand. </a:t>
            </a:r>
          </a:p>
          <a:p>
            <a:endParaRPr lang="en-MY" sz="2000" dirty="0" smtClean="0">
              <a:solidFill>
                <a:srgbClr val="00B050"/>
              </a:solidFill>
              <a:latin typeface="Britannic Bold" pitchFamily="34" charset="0"/>
            </a:endParaRPr>
          </a:p>
          <a:p>
            <a:pPr algn="ctr"/>
            <a:r>
              <a:rPr lang="en-MY" sz="2800" dirty="0" smtClean="0">
                <a:solidFill>
                  <a:srgbClr val="00B050"/>
                </a:solidFill>
                <a:latin typeface="Britannic Bold" pitchFamily="34" charset="0"/>
              </a:rPr>
              <a:t>Thus shura approach demonstrates that “no one </a:t>
            </a:r>
          </a:p>
          <a:p>
            <a:pPr algn="ctr"/>
            <a:r>
              <a:rPr lang="en-MY" sz="2800" dirty="0" smtClean="0">
                <a:solidFill>
                  <a:srgbClr val="00B050"/>
                </a:solidFill>
                <a:latin typeface="Britannic Bold" pitchFamily="34" charset="0"/>
              </a:rPr>
              <a:t>is a master of another” &amp; that all of us are equally dependent on each other,  while being Muslims we are all equal in the eyes of Allah SWT.</a:t>
            </a:r>
            <a:endParaRPr lang="en-MY" sz="2800" dirty="0">
              <a:solidFill>
                <a:srgbClr val="00B050"/>
              </a:solidFill>
              <a:latin typeface="Britannic Bold" pitchFamily="34" charset="0"/>
            </a:endParaRPr>
          </a:p>
        </p:txBody>
      </p:sp>
      <p:pic>
        <p:nvPicPr>
          <p:cNvPr id="23554" name="Picture 2" descr="http://www.gomesconsulting.com/public_consultation&amp;communications/public_consultation.jpg"/>
          <p:cNvPicPr>
            <a:picLocks noChangeAspect="1" noChangeArrowheads="1"/>
          </p:cNvPicPr>
          <p:nvPr/>
        </p:nvPicPr>
        <p:blipFill>
          <a:blip r:embed="rId2"/>
          <a:srcRect/>
          <a:stretch>
            <a:fillRect/>
          </a:stretch>
        </p:blipFill>
        <p:spPr bwMode="auto">
          <a:xfrm>
            <a:off x="0" y="5029200"/>
            <a:ext cx="9144000" cy="1828800"/>
          </a:xfrm>
          <a:prstGeom prst="rect">
            <a:avLst/>
          </a:prstGeom>
          <a:noFill/>
        </p:spPr>
      </p:pic>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encrypted-tbn3.gstatic.com/images?q=tbn:ANd9GcQtCqptjySxNCGb2bYBEpiFwd_qEbcvhdF8thhL_uOm1oW32J6g"/>
          <p:cNvPicPr>
            <a:picLocks noChangeAspect="1" noChangeArrowheads="1"/>
          </p:cNvPicPr>
          <p:nvPr/>
        </p:nvPicPr>
        <p:blipFill>
          <a:blip r:embed="rId2"/>
          <a:srcRect/>
          <a:stretch>
            <a:fillRect/>
          </a:stretch>
        </p:blipFill>
        <p:spPr bwMode="auto">
          <a:xfrm>
            <a:off x="0" y="1"/>
            <a:ext cx="2362200" cy="3581399"/>
          </a:xfrm>
          <a:prstGeom prst="rect">
            <a:avLst/>
          </a:prstGeom>
          <a:noFill/>
        </p:spPr>
      </p:pic>
      <p:sp>
        <p:nvSpPr>
          <p:cNvPr id="3" name="Rectangle 2"/>
          <p:cNvSpPr/>
          <p:nvPr/>
        </p:nvSpPr>
        <p:spPr>
          <a:xfrm>
            <a:off x="2286000" y="0"/>
            <a:ext cx="6858000" cy="6924973"/>
          </a:xfrm>
          <a:prstGeom prst="rect">
            <a:avLst/>
          </a:prstGeom>
        </p:spPr>
        <p:txBody>
          <a:bodyPr wrap="square">
            <a:spAutoFit/>
          </a:bodyPr>
          <a:lstStyle/>
          <a:p>
            <a:pPr algn="ctr"/>
            <a:r>
              <a:rPr lang="en-MY" sz="2800" dirty="0" smtClean="0">
                <a:solidFill>
                  <a:srgbClr val="00B050"/>
                </a:solidFill>
                <a:latin typeface="Britannic Bold" pitchFamily="34" charset="0"/>
              </a:rPr>
              <a:t>Thus, practicing shura I believe will enhance democratic practices &amp; decision-making processes &amp; sense of belonging motivating citizens or members to  participate actively for everybody betterment &amp; protecting public interest. </a:t>
            </a:r>
          </a:p>
          <a:p>
            <a:endParaRPr lang="en-MY" sz="2800" dirty="0" smtClean="0">
              <a:latin typeface="Britannic Bold" pitchFamily="34" charset="0"/>
            </a:endParaRPr>
          </a:p>
          <a:p>
            <a:pPr algn="ctr"/>
            <a:r>
              <a:rPr lang="en-MY" sz="2800" dirty="0" smtClean="0">
                <a:solidFill>
                  <a:srgbClr val="FF0000"/>
                </a:solidFill>
                <a:latin typeface="Britannic Bold" pitchFamily="34" charset="0"/>
              </a:rPr>
              <a:t>Today many Muslim nations or the so-called ones are perceived as non-democratic. Surely, they are not practicing shura as Islam prescribe</a:t>
            </a:r>
            <a:r>
              <a:rPr lang="en-MY" sz="2800" dirty="0" smtClean="0">
                <a:latin typeface="Britannic Bold" pitchFamily="34" charset="0"/>
              </a:rPr>
              <a:t>. </a:t>
            </a:r>
          </a:p>
          <a:p>
            <a:endParaRPr lang="en-MY" sz="2800" dirty="0" smtClean="0">
              <a:latin typeface="Britannic Bold" pitchFamily="34" charset="0"/>
            </a:endParaRPr>
          </a:p>
          <a:p>
            <a:r>
              <a:rPr lang="en-MY" sz="3200" dirty="0" smtClean="0">
                <a:latin typeface="Britannic Bold" pitchFamily="34" charset="0"/>
              </a:rPr>
              <a:t>IAMPRC as a body for Muslim PR &amp; </a:t>
            </a:r>
          </a:p>
          <a:p>
            <a:r>
              <a:rPr lang="en-MY" sz="3200" dirty="0" smtClean="0">
                <a:latin typeface="Britannic Bold" pitchFamily="34" charset="0"/>
              </a:rPr>
              <a:t>communication experts can play an</a:t>
            </a:r>
          </a:p>
          <a:p>
            <a:r>
              <a:rPr lang="en-MY" sz="3200" dirty="0" smtClean="0">
                <a:latin typeface="Britannic Bold" pitchFamily="34" charset="0"/>
              </a:rPr>
              <a:t> essential role promoting </a:t>
            </a:r>
            <a:r>
              <a:rPr lang="en-MY" sz="4400" dirty="0" smtClean="0">
                <a:solidFill>
                  <a:srgbClr val="00B050"/>
                </a:solidFill>
                <a:latin typeface="Britannic Bold" pitchFamily="34" charset="0"/>
              </a:rPr>
              <a:t>shura</a:t>
            </a:r>
            <a:r>
              <a:rPr lang="en-MY" sz="3200" dirty="0" smtClean="0">
                <a:latin typeface="Britannic Bold" pitchFamily="34" charset="0"/>
              </a:rPr>
              <a:t>. </a:t>
            </a:r>
            <a:endParaRPr lang="en-MY" sz="3200" dirty="0">
              <a:latin typeface="Britannic Bold" pitchFamily="34" charset="0"/>
            </a:endParaRPr>
          </a:p>
        </p:txBody>
      </p:sp>
      <p:pic>
        <p:nvPicPr>
          <p:cNvPr id="24580" name="Picture 4" descr="https://encrypted-tbn2.gstatic.com/images?q=tbn:ANd9GcTLr9Xjl5N6tbB0DMIgaXWS1Cvf8bBkRlx1lRxn7lKlXMofDOKK"/>
          <p:cNvPicPr>
            <a:picLocks noChangeAspect="1" noChangeArrowheads="1"/>
          </p:cNvPicPr>
          <p:nvPr/>
        </p:nvPicPr>
        <p:blipFill>
          <a:blip r:embed="rId3"/>
          <a:srcRect/>
          <a:stretch>
            <a:fillRect/>
          </a:stretch>
        </p:blipFill>
        <p:spPr bwMode="auto">
          <a:xfrm>
            <a:off x="0" y="3581400"/>
            <a:ext cx="2362200" cy="3276600"/>
          </a:xfrm>
          <a:prstGeom prst="rect">
            <a:avLst/>
          </a:prstGeom>
          <a:noFill/>
        </p:spPr>
      </p:pic>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0"/>
            <a:ext cx="6858000" cy="6494085"/>
          </a:xfrm>
          <a:prstGeom prst="rect">
            <a:avLst/>
          </a:prstGeom>
        </p:spPr>
        <p:txBody>
          <a:bodyPr wrap="square">
            <a:spAutoFit/>
          </a:bodyPr>
          <a:lstStyle/>
          <a:p>
            <a:r>
              <a:rPr lang="en-US" dirty="0" smtClean="0"/>
              <a:t> </a:t>
            </a:r>
            <a:r>
              <a:rPr lang="en-US" sz="3200" dirty="0" smtClean="0">
                <a:solidFill>
                  <a:srgbClr val="00B050"/>
                </a:solidFill>
                <a:latin typeface="Britannic Bold" pitchFamily="34" charset="0"/>
              </a:rPr>
              <a:t>I strongly feel that shura which is essential to the practice of democracy and a prerequisite for good governance should be very agreeable to the current universal practice. </a:t>
            </a:r>
          </a:p>
          <a:p>
            <a:endParaRPr lang="en-US" sz="3200" dirty="0" smtClean="0">
              <a:solidFill>
                <a:srgbClr val="00B050"/>
              </a:solidFill>
              <a:latin typeface="Britannic Bold" pitchFamily="34" charset="0"/>
            </a:endParaRPr>
          </a:p>
          <a:p>
            <a:r>
              <a:rPr lang="en-US" sz="3200" dirty="0" smtClean="0">
                <a:solidFill>
                  <a:srgbClr val="00B050"/>
                </a:solidFill>
                <a:latin typeface="Britannic Bold" pitchFamily="34" charset="0"/>
              </a:rPr>
              <a:t> Therefore, I fully believe it will have an excellent acceptance level not only to the West but also to all religious faiths who give priority to open communication and the voice of the people.</a:t>
            </a:r>
            <a:endParaRPr lang="en-MY" sz="3200" dirty="0">
              <a:solidFill>
                <a:srgbClr val="00B050"/>
              </a:solidFill>
              <a:latin typeface="Britannic Bold" pitchFamily="34" charset="0"/>
            </a:endParaRPr>
          </a:p>
        </p:txBody>
      </p:sp>
      <p:pic>
        <p:nvPicPr>
          <p:cNvPr id="25602" name="Picture 2" descr="https://encrypted-tbn3.gstatic.com/images?q=tbn:ANd9GcQPvDEW9nH-UbqseqjK2XW8uBGzHaGaGx2DtL2LZQFulGBU5ovZ"/>
          <p:cNvPicPr>
            <a:picLocks noChangeAspect="1" noChangeArrowheads="1"/>
          </p:cNvPicPr>
          <p:nvPr/>
        </p:nvPicPr>
        <p:blipFill>
          <a:blip r:embed="rId2"/>
          <a:srcRect/>
          <a:stretch>
            <a:fillRect/>
          </a:stretch>
        </p:blipFill>
        <p:spPr bwMode="auto">
          <a:xfrm>
            <a:off x="0" y="0"/>
            <a:ext cx="2209800" cy="3505200"/>
          </a:xfrm>
          <a:prstGeom prst="rect">
            <a:avLst/>
          </a:prstGeom>
          <a:noFill/>
        </p:spPr>
      </p:pic>
      <p:pic>
        <p:nvPicPr>
          <p:cNvPr id="25606" name="Picture 6" descr="https://encrypted-tbn3.gstatic.com/images?q=tbn:ANd9GcT5sxF1mkVZjGPnE3qPna-hjcvSh1YrU_3sh0xp2BKmMlO5_2mY"/>
          <p:cNvPicPr>
            <a:picLocks noChangeAspect="1" noChangeArrowheads="1"/>
          </p:cNvPicPr>
          <p:nvPr/>
        </p:nvPicPr>
        <p:blipFill>
          <a:blip r:embed="rId3"/>
          <a:srcRect/>
          <a:stretch>
            <a:fillRect/>
          </a:stretch>
        </p:blipFill>
        <p:spPr bwMode="auto">
          <a:xfrm>
            <a:off x="1" y="3505200"/>
            <a:ext cx="2209799" cy="3352800"/>
          </a:xfrm>
          <a:prstGeom prst="rect">
            <a:avLst/>
          </a:prstGeom>
          <a:noFill/>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0.gstatic.com/images?q=tbn:ANd9GcQz4ldCinJLYi7Hb8_Xp-HqlFzlvDE5q1p3TH6vHxfEnrvfGWiDBQ"/>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6627" name="Rectangle 3"/>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      Very rightly, the 1</a:t>
            </a:r>
            <a:r>
              <a:rPr kumimoji="0" lang="en-US" sz="3600" b="1" i="0" u="none" strike="noStrike" cap="none" normalizeH="0" baseline="30000" dirty="0" smtClean="0">
                <a:ln>
                  <a:noFill/>
                </a:ln>
                <a:solidFill>
                  <a:srgbClr val="FFFF00"/>
                </a:solidFill>
                <a:effectLst/>
                <a:latin typeface="Bernard MT Condensed" pitchFamily="18" charset="0"/>
                <a:ea typeface="Times New Roman" pitchFamily="18" charset="0"/>
                <a:cs typeface="Arial" pitchFamily="34" charset="0"/>
              </a:rPr>
              <a:t>st</a:t>
            </a:r>
            <a:r>
              <a:rPr kumimoji="0" lang="en-US" sz="3600" b="1"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 IAMPRC Global Congress in KL  recognized the Prophet Muhammad SAW 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the founder of Muslim  PR.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latin typeface="Colonna MT" pitchFamily="82"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2D050"/>
                </a:solidFill>
                <a:effectLst/>
                <a:latin typeface="Bernard MT Condensed" pitchFamily="18" charset="0"/>
                <a:ea typeface="Times New Roman" pitchFamily="18" charset="0"/>
                <a:cs typeface="Arial" pitchFamily="34" charset="0"/>
              </a:rPr>
              <a:t>As a Muslim, I should say with full believe , not only our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2D050"/>
                </a:solidFill>
                <a:effectLst/>
                <a:latin typeface="Bernard MT Condensed" pitchFamily="18" charset="0"/>
                <a:ea typeface="Times New Roman" pitchFamily="18" charset="0"/>
                <a:cs typeface="Arial" pitchFamily="34" charset="0"/>
              </a:rPr>
              <a:t>greatest and last Prophet be recognized as the founder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2D050"/>
                </a:solidFill>
                <a:effectLst/>
                <a:latin typeface="Bernard MT Condensed" pitchFamily="18" charset="0"/>
                <a:ea typeface="Times New Roman" pitchFamily="18" charset="0"/>
                <a:cs typeface="Arial" pitchFamily="34" charset="0"/>
              </a:rPr>
              <a:t>Muslim  PR but also the greatest for all time.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latin typeface="Colonna MT" pitchFamily="82"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C000"/>
                </a:solidFill>
                <a:effectLst/>
                <a:latin typeface="Bernard MT Condensed" pitchFamily="18" charset="0"/>
                <a:ea typeface="Times New Roman" pitchFamily="18" charset="0"/>
                <a:cs typeface="Arial" pitchFamily="34" charset="0"/>
              </a:rPr>
              <a:t>His teaching should be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C000"/>
                </a:solidFill>
                <a:effectLst/>
                <a:latin typeface="Bernard MT Condensed" pitchFamily="18" charset="0"/>
                <a:ea typeface="Times New Roman" pitchFamily="18" charset="0"/>
                <a:cs typeface="Arial" pitchFamily="34" charset="0"/>
              </a:rPr>
              <a:t>foundation of our practice.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latin typeface="Colonna MT" pitchFamily="82"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The IAMPRC should be looking for ways to educate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&amp; train Muslim PR and communication experts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emulate our </a:t>
            </a:r>
            <a:r>
              <a:rPr kumimoji="0" lang="en-GB" sz="3200" b="1"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Rasulullah and his four closest companions. </a:t>
            </a:r>
            <a:endParaRPr kumimoji="0" lang="en-GB" sz="3200" b="1" i="0" u="none" strike="noStrike" cap="none" normalizeH="0" baseline="0" dirty="0" smtClean="0">
              <a:ln>
                <a:noFill/>
              </a:ln>
              <a:solidFill>
                <a:srgbClr val="FFFF00"/>
              </a:solidFill>
              <a:effectLst/>
              <a:latin typeface="Bernard MT Condensed" pitchFamily="18" charset="0"/>
              <a:cs typeface="Arial" pitchFamily="34" charset="0"/>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ncrypted-tbn2.gstatic.com/images?q=tbn:ANd9GcTfnsluOh6FMMI25fLZgzpA9uE_xPAmPBSdCuIQzDd9J676cJfToFOWQu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7652" name="Text Box 4"/>
          <p:cNvSpPr txBox="1">
            <a:spLocks noChangeArrowheads="1"/>
          </p:cNvSpPr>
          <p:nvPr/>
        </p:nvSpPr>
        <p:spPr bwMode="auto">
          <a:xfrm>
            <a:off x="1838325" y="10061575"/>
            <a:ext cx="5448300" cy="1200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“Prophet Muhammad’s communicative values of liberty, justice, modesty, and politeness were matched with practical deeds. His skilful use of rhetoric demonstrated his commitment for meaningful competent communication for humankind in general. His speeches demonstrate that he sought to see all humankind from the lens of kindness, modesty, moderation, justice, liberty, gentility, generosity and love.”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Text Box 3"/>
          <p:cNvSpPr txBox="1">
            <a:spLocks noChangeArrowheads="1"/>
          </p:cNvSpPr>
          <p:nvPr/>
        </p:nvSpPr>
        <p:spPr bwMode="auto">
          <a:xfrm>
            <a:off x="1838325" y="9604375"/>
            <a:ext cx="5448300" cy="1200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“Prophet Muhammad’s communicative values of liberty, justice, modesty, and politeness were matched with practical deeds. His skilful use of rhetoric demonstrated his commitment for meaningful competent communication for humankind in general. His speeches demonstrate that he sought to see all humankind from the lens of kindness, modesty, moderation, justice, liberty, gentility, generosity and love.”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MY" dirty="0"/>
          </a:p>
        </p:txBody>
      </p:sp>
      <p:sp>
        <p:nvSpPr>
          <p:cNvPr id="27654" name="Rectangle 6"/>
          <p:cNvSpPr>
            <a:spLocks noChangeArrowheads="1"/>
          </p:cNvSpPr>
          <p:nvPr/>
        </p:nvSpPr>
        <p:spPr bwMode="auto">
          <a:xfrm>
            <a:off x="0" y="4572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Bernard MT Condensed" pitchFamily="18" charset="0"/>
                <a:cs typeface="Arial" pitchFamily="34" charset="0"/>
              </a:rPr>
              <a:t>      </a:t>
            </a:r>
            <a:r>
              <a:rPr kumimoji="0" lang="en-US" sz="2400" b="0" i="0" u="none" strike="noStrike" cap="none" normalizeH="0" baseline="0" dirty="0" smtClean="0">
                <a:ln>
                  <a:noFill/>
                </a:ln>
                <a:solidFill>
                  <a:schemeClr val="tx2">
                    <a:lumMod val="25000"/>
                  </a:schemeClr>
                </a:solidFill>
                <a:effectLst/>
                <a:latin typeface="Bernard MT Condensed" pitchFamily="18" charset="0"/>
                <a:cs typeface="Arial" pitchFamily="34" charset="0"/>
              </a:rPr>
              <a:t>The IAMPRC statement issued at its inaugural Global Congress declared</a:t>
            </a:r>
            <a:r>
              <a:rPr kumimoji="0" lang="en-US" sz="2400" b="0" i="0" u="none" strike="noStrike" cap="none" normalizeH="0" baseline="0" dirty="0" smtClean="0">
                <a:ln>
                  <a:noFill/>
                </a:ln>
                <a:solidFill>
                  <a:srgbClr val="00B050"/>
                </a:solidFill>
                <a:effectLst/>
                <a:latin typeface="Bernard MT Condensed"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ernard MT Condensed" pitchFamily="18" charset="0"/>
              <a:cs typeface="Arial" pitchFamily="34" charset="0"/>
            </a:endParaRPr>
          </a:p>
        </p:txBody>
      </p:sp>
      <p:sp>
        <p:nvSpPr>
          <p:cNvPr id="27655" name="Rectangle 7"/>
          <p:cNvSpPr>
            <a:spLocks noChangeArrowheads="1"/>
          </p:cNvSpPr>
          <p:nvPr/>
        </p:nvSpPr>
        <p:spPr bwMode="auto">
          <a:xfrm>
            <a:off x="0" y="0"/>
            <a:ext cx="8556381" cy="63709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Elephant" pitchFamily="18" charset="0"/>
                <a:ea typeface="Times New Roman" pitchFamily="18" charset="0"/>
                <a:cs typeface="Arial" pitchFamily="34" charset="0"/>
              </a:rPr>
              <a:t>“Prophet Muhammad’s communicative values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Elephant" pitchFamily="18" charset="0"/>
                <a:ea typeface="Times New Roman" pitchFamily="18" charset="0"/>
                <a:cs typeface="Arial" pitchFamily="34" charset="0"/>
              </a:rPr>
              <a:t>of  liberty, justice, modesty, and politeness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Elephant" pitchFamily="18" charset="0"/>
                <a:ea typeface="Times New Roman" pitchFamily="18" charset="0"/>
                <a:cs typeface="Arial" pitchFamily="34" charset="0"/>
              </a:rPr>
              <a:t>were  matched with practical deeds.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solidFill>
                <a:srgbClr val="C00000"/>
              </a:solidFill>
              <a:latin typeface="Elephant"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lumMod val="25000"/>
                  </a:schemeClr>
                </a:solidFill>
                <a:effectLst/>
                <a:latin typeface="Elephant" pitchFamily="18" charset="0"/>
                <a:ea typeface="Times New Roman" pitchFamily="18" charset="0"/>
                <a:cs typeface="Arial" pitchFamily="34" charset="0"/>
              </a:rPr>
              <a:t>His skilful use of rhetoric demonstrated his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lumMod val="25000"/>
                  </a:schemeClr>
                </a:solidFill>
                <a:effectLst/>
                <a:latin typeface="Elephant" pitchFamily="18" charset="0"/>
                <a:ea typeface="Times New Roman" pitchFamily="18" charset="0"/>
                <a:cs typeface="Arial" pitchFamily="34" charset="0"/>
              </a:rPr>
              <a:t>commitment  for meaningful competent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lumMod val="25000"/>
                  </a:schemeClr>
                </a:solidFill>
                <a:effectLst/>
                <a:latin typeface="Elephant" pitchFamily="18" charset="0"/>
                <a:ea typeface="Times New Roman" pitchFamily="18" charset="0"/>
                <a:cs typeface="Arial" pitchFamily="34" charset="0"/>
              </a:rPr>
              <a:t>communication for humankind in general.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solidFill>
                <a:srgbClr val="7030A0"/>
              </a:solidFill>
              <a:latin typeface="Elephant"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Elephant" pitchFamily="18" charset="0"/>
                <a:ea typeface="Times New Roman" pitchFamily="18" charset="0"/>
                <a:cs typeface="Arial" pitchFamily="34" charset="0"/>
              </a:rPr>
              <a:t>His speeches demonstrate that he sought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Elephant" pitchFamily="18" charset="0"/>
                <a:ea typeface="Times New Roman" pitchFamily="18" charset="0"/>
                <a:cs typeface="Arial" pitchFamily="34" charset="0"/>
              </a:rPr>
              <a:t>to see all humankind from the lens of kindness,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Elephant" pitchFamily="18" charset="0"/>
                <a:ea typeface="Times New Roman" pitchFamily="18" charset="0"/>
                <a:cs typeface="Arial" pitchFamily="34" charset="0"/>
              </a:rPr>
              <a:t>modesty, moderation, justice, liberty, gentility,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Elephant" pitchFamily="18" charset="0"/>
                <a:ea typeface="Times New Roman" pitchFamily="18" charset="0"/>
                <a:cs typeface="Arial" pitchFamily="34" charset="0"/>
              </a:rPr>
              <a:t>generosity and love.” </a:t>
            </a:r>
            <a:endParaRPr kumimoji="0" lang="en-US" sz="2800" b="0" i="0" u="none" strike="noStrike" cap="none" normalizeH="0" baseline="0" dirty="0" smtClean="0">
              <a:ln>
                <a:noFill/>
              </a:ln>
              <a:solidFill>
                <a:schemeClr val="bg2"/>
              </a:solidFill>
              <a:effectLst/>
              <a:latin typeface="Elephant" pitchFamily="18"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encrypted-tbn3.gstatic.com/images?q=tbn:ANd9GcT_sdDGZMTZQJsbkLbz_-7UU9FXH2Bgum7KO1eVYUumM6gqWRcG"/>
          <p:cNvPicPr>
            <a:picLocks noChangeAspect="1" noChangeArrowheads="1"/>
          </p:cNvPicPr>
          <p:nvPr/>
        </p:nvPicPr>
        <p:blipFill>
          <a:blip r:embed="rId2"/>
          <a:srcRect/>
          <a:stretch>
            <a:fillRect/>
          </a:stretch>
        </p:blipFill>
        <p:spPr bwMode="auto">
          <a:xfrm>
            <a:off x="0" y="0"/>
            <a:ext cx="9372600" cy="6858000"/>
          </a:xfrm>
          <a:prstGeom prst="rect">
            <a:avLst/>
          </a:prstGeom>
          <a:noFill/>
        </p:spPr>
      </p:pic>
      <p:sp>
        <p:nvSpPr>
          <p:cNvPr id="29699" name="Rectangle 3"/>
          <p:cNvSpPr>
            <a:spLocks noChangeArrowheads="1"/>
          </p:cNvSpPr>
          <p:nvPr/>
        </p:nvSpPr>
        <p:spPr bwMode="auto">
          <a:xfrm>
            <a:off x="0" y="0"/>
            <a:ext cx="94488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Elephant" pitchFamily="18" charset="0"/>
                <a:ea typeface="Times New Roman" pitchFamily="18" charset="0"/>
                <a:cs typeface="Aharoni" pitchFamily="2" charset="-79"/>
              </a:rPr>
              <a:t>I feel it is essential to offer the supreme role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Elephant" pitchFamily="18" charset="0"/>
                <a:ea typeface="Times New Roman" pitchFamily="18" charset="0"/>
                <a:cs typeface="Aharoni" pitchFamily="2" charset="-79"/>
              </a:rPr>
              <a:t>models in Islam who would maintain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Elephant" pitchFamily="18" charset="0"/>
                <a:ea typeface="Times New Roman" pitchFamily="18" charset="0"/>
                <a:cs typeface="Aharoni" pitchFamily="2" charset="-79"/>
              </a:rPr>
              <a:t>competency and integrity of Muslim PR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Elephant" pitchFamily="18" charset="0"/>
                <a:ea typeface="Times New Roman" pitchFamily="18" charset="0"/>
                <a:cs typeface="Aharoni" pitchFamily="2" charset="-79"/>
              </a:rPr>
              <a:t>communication experts.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haroni" pitchFamily="2" charset="-79"/>
              <a:ea typeface="Times New Roman" pitchFamily="18" charset="0"/>
              <a:cs typeface="Aharoni"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Aharoni" pitchFamily="2" charset="-79"/>
              </a:rPr>
              <a:t>In today’s world it has become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Aharoni" pitchFamily="2" charset="-79"/>
              </a:rPr>
              <a:t>extremely difficult to find  role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Aharoni" pitchFamily="2" charset="-79"/>
              </a:rPr>
              <a:t> models that can guide us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Aharoni" pitchFamily="2" charset="-79"/>
              </a:rPr>
              <a:t>reach the peak of our profession.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haroni" pitchFamily="2" charset="-79"/>
              <a:ea typeface="Times New Roman" pitchFamily="18" charset="0"/>
              <a:cs typeface="Aharoni"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92D050"/>
                </a:solidFill>
                <a:effectLst/>
                <a:latin typeface="Elephant" pitchFamily="18" charset="0"/>
                <a:ea typeface="Times New Roman" pitchFamily="18" charset="0"/>
                <a:cs typeface="Aharoni" pitchFamily="2" charset="-79"/>
              </a:rPr>
              <a:t>It is said that the chief characteristics great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92D050"/>
                </a:solidFill>
                <a:effectLst/>
                <a:latin typeface="Elephant" pitchFamily="18" charset="0"/>
                <a:ea typeface="Times New Roman" pitchFamily="18" charset="0"/>
                <a:cs typeface="Aharoni" pitchFamily="2" charset="-79"/>
              </a:rPr>
              <a:t>people share across time is that they 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92D050"/>
                </a:solidFill>
                <a:effectLst/>
                <a:latin typeface="Elephant" pitchFamily="18" charset="0"/>
                <a:ea typeface="Times New Roman" pitchFamily="18" charset="0"/>
                <a:cs typeface="Aharoni" pitchFamily="2" charset="-79"/>
              </a:rPr>
              <a:t>credible &amp; very effective communicators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92D050"/>
                </a:solidFill>
                <a:effectLst/>
                <a:latin typeface="Elephant" pitchFamily="18" charset="0"/>
                <a:ea typeface="Times New Roman" pitchFamily="18" charset="0"/>
                <a:cs typeface="Aharoni" pitchFamily="2" charset="-79"/>
              </a:rPr>
              <a:t>&amp; skillful public relations practitioners.</a:t>
            </a:r>
            <a:endParaRPr kumimoji="0" lang="en-US" sz="3200" b="1" i="0" u="none" strike="noStrike" cap="none" normalizeH="0" baseline="0" dirty="0" smtClean="0">
              <a:ln>
                <a:noFill/>
              </a:ln>
              <a:solidFill>
                <a:srgbClr val="92D050"/>
              </a:solidFill>
              <a:effectLst/>
              <a:latin typeface="Elephant" pitchFamily="18" charset="0"/>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MY" dirty="0"/>
          </a:p>
        </p:txBody>
      </p:sp>
      <p:pic>
        <p:nvPicPr>
          <p:cNvPr id="18434" name="Picture 2" descr="https://encrypted-tbn2.gstatic.com/images?q=tbn:ANd9GcSq-n3s180DQ2CXBUhSvChKzybjTU93VxuyJohpCViTBRaLt84mlA"/>
          <p:cNvPicPr>
            <a:picLocks noChangeAspect="1" noChangeArrowheads="1"/>
          </p:cNvPicPr>
          <p:nvPr/>
        </p:nvPicPr>
        <p:blipFill>
          <a:blip r:embed="rId2"/>
          <a:srcRect/>
          <a:stretch>
            <a:fillRect/>
          </a:stretch>
        </p:blipFill>
        <p:spPr bwMode="auto">
          <a:xfrm>
            <a:off x="0" y="1"/>
            <a:ext cx="3581400" cy="2133600"/>
          </a:xfrm>
          <a:prstGeom prst="rect">
            <a:avLst/>
          </a:prstGeom>
          <a:noFill/>
        </p:spPr>
      </p:pic>
      <p:pic>
        <p:nvPicPr>
          <p:cNvPr id="18436" name="Picture 4" descr="http://uniquelifeguide.com/wp-content/uploads/thank-you-perfectly.jpg"/>
          <p:cNvPicPr>
            <a:picLocks noChangeAspect="1" noChangeArrowheads="1"/>
          </p:cNvPicPr>
          <p:nvPr/>
        </p:nvPicPr>
        <p:blipFill>
          <a:blip r:embed="rId3"/>
          <a:srcRect/>
          <a:stretch>
            <a:fillRect/>
          </a:stretch>
        </p:blipFill>
        <p:spPr bwMode="auto">
          <a:xfrm>
            <a:off x="3581400" y="1"/>
            <a:ext cx="5562600" cy="2133599"/>
          </a:xfrm>
          <a:prstGeom prst="rect">
            <a:avLst/>
          </a:prstGeom>
          <a:noFill/>
        </p:spPr>
      </p:pic>
      <p:sp>
        <p:nvSpPr>
          <p:cNvPr id="18437" name="Rectangle 5"/>
          <p:cNvSpPr>
            <a:spLocks noChangeArrowheads="1"/>
          </p:cNvSpPr>
          <p:nvPr/>
        </p:nvSpPr>
        <p:spPr bwMode="auto">
          <a:xfrm>
            <a:off x="0" y="0"/>
            <a:ext cx="8948475" cy="69865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Bodoni MT Black"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Secondly, my gratitude to The International Association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for Muslim Public Relations &amp; Communication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Practitioners (IAMPRC), especially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Bodoni MT Black" pitchFamily="18" charset="0"/>
                <a:ea typeface="Times New Roman" pitchFamily="18" charset="0"/>
                <a:cs typeface="Times New Roman" pitchFamily="18" charset="0"/>
              </a:rPr>
              <a:t>Brother</a:t>
            </a:r>
            <a:r>
              <a:rPr kumimoji="0" lang="en-US" sz="2800" b="0" i="0" u="none" strike="noStrike" cap="none" normalizeH="0" baseline="0" dirty="0" smtClean="0">
                <a:ln>
                  <a:noFill/>
                </a:ln>
                <a:solidFill>
                  <a:srgbClr val="FFFF00"/>
                </a:solidFill>
                <a:effectLst/>
                <a:latin typeface="Bodoni MT Black" pitchFamily="18" charset="0"/>
                <a:ea typeface="Calibri" pitchFamily="34" charset="0"/>
                <a:cs typeface="Times New Roman" pitchFamily="18" charset="0"/>
              </a:rPr>
              <a:t> Mehdi Bagherian</a:t>
            </a:r>
            <a:r>
              <a:rPr kumimoji="0" lang="en-US" sz="2400" b="0" i="0" u="none" strike="noStrike" cap="none" normalizeH="0" baseline="0" dirty="0" smtClean="0">
                <a:ln>
                  <a:noFill/>
                </a:ln>
                <a:solidFill>
                  <a:srgbClr val="FFFF00"/>
                </a:solidFill>
                <a:effectLst/>
                <a:latin typeface="Bodoni MT Black"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Bodoni MT Black" pitchFamily="18" charset="0"/>
                <a:ea typeface="Calibri" pitchFamily="34" charset="0"/>
                <a:cs typeface="Times New Roman" pitchFamily="18" charset="0"/>
              </a:rPr>
              <a:t> </a:t>
            </a:r>
          </a:p>
          <a:p>
            <a:pPr algn="ctr" fontAlgn="base">
              <a:spcBef>
                <a:spcPct val="0"/>
              </a:spcBef>
              <a:spcAft>
                <a:spcPct val="0"/>
              </a:spcAft>
            </a:pPr>
            <a:r>
              <a:rPr kumimoji="0" lang="en-MY" sz="2400" b="0" i="0" u="none" strike="noStrike" cap="none" normalizeH="0" baseline="0" dirty="0" smtClean="0">
                <a:ln>
                  <a:noFill/>
                </a:ln>
                <a:solidFill>
                  <a:schemeClr val="bg1"/>
                </a:solidFill>
                <a:effectLst/>
                <a:latin typeface="Bodoni MT Black" pitchFamily="18" charset="0"/>
                <a:ea typeface="Calibri" pitchFamily="34" charset="0"/>
                <a:cs typeface="Times New Roman" pitchFamily="18" charset="0"/>
              </a:rPr>
              <a:t>the organising chairman</a:t>
            </a:r>
            <a:r>
              <a:rPr kumimoji="0" lang="en-MY"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for inviting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me to speak at the 2</a:t>
            </a:r>
            <a:r>
              <a:rPr kumimoji="0" lang="en-US" sz="2400" b="0" i="0" u="none" strike="noStrike" cap="none" normalizeH="0" baseline="30000" dirty="0" smtClean="0">
                <a:ln>
                  <a:noFill/>
                </a:ln>
                <a:solidFill>
                  <a:schemeClr val="bg1"/>
                </a:solidFill>
                <a:effectLst/>
                <a:latin typeface="Bodoni MT Black" pitchFamily="18" charset="0"/>
                <a:ea typeface="Times New Roman" pitchFamily="18" charset="0"/>
                <a:cs typeface="Times New Roman" pitchFamily="18" charset="0"/>
              </a:rPr>
              <a:t>nd</a:t>
            </a: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 IAMPRC held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Tehran, Iran from 8</a:t>
            </a:r>
            <a:r>
              <a:rPr kumimoji="0" lang="en-US" sz="2400" b="0" i="0" u="none" strike="noStrike" cap="none" normalizeH="0" baseline="30000" dirty="0" smtClean="0">
                <a:ln>
                  <a:noFill/>
                </a:ln>
                <a:solidFill>
                  <a:schemeClr val="bg1"/>
                </a:solidFill>
                <a:effectLst/>
                <a:latin typeface="Bodoni MT Black" pitchFamily="18" charset="0"/>
                <a:ea typeface="Times New Roman" pitchFamily="18" charset="0"/>
                <a:cs typeface="Times New Roman" pitchFamily="18" charset="0"/>
              </a:rPr>
              <a:t>th</a:t>
            </a: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 to 9</a:t>
            </a:r>
            <a:r>
              <a:rPr kumimoji="0" lang="en-US" sz="2400" b="0" i="0" u="none" strike="noStrike" cap="none" normalizeH="0" baseline="30000" dirty="0" smtClean="0">
                <a:ln>
                  <a:noFill/>
                </a:ln>
                <a:solidFill>
                  <a:schemeClr val="bg1"/>
                </a:solidFill>
                <a:effectLst/>
                <a:latin typeface="Bodoni MT Black" pitchFamily="18" charset="0"/>
                <a:ea typeface="Times New Roman" pitchFamily="18" charset="0"/>
                <a:cs typeface="Times New Roman" pitchFamily="18" charset="0"/>
              </a:rPr>
              <a:t>th</a:t>
            </a:r>
            <a:r>
              <a:rPr kumimoji="0" lang="en-US" sz="2400" b="0" i="0" u="none" strike="noStrike" cap="none" normalizeH="0" baseline="0" dirty="0" smtClean="0">
                <a:ln>
                  <a:noFill/>
                </a:ln>
                <a:solidFill>
                  <a:schemeClr val="bg1"/>
                </a:solidFill>
                <a:effectLst/>
                <a:latin typeface="Bodoni MT Black" pitchFamily="18" charset="0"/>
                <a:ea typeface="Times New Roman" pitchFamily="18" charset="0"/>
                <a:cs typeface="Times New Roman" pitchFamily="18" charset="0"/>
              </a:rPr>
              <a:t> December 2012.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a:latin typeface="Bodoni MT Black"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Black" pitchFamily="34" charset="0"/>
                <a:ea typeface="Times New Roman" pitchFamily="18" charset="0"/>
                <a:cs typeface="Times New Roman" pitchFamily="18" charset="0"/>
              </a:rPr>
              <a:t>I am most grateful for the invitation.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Bodoni MT Black" pitchFamily="18" charset="0"/>
                <a:ea typeface="Times New Roman" pitchFamily="18" charset="0"/>
                <a:cs typeface="Times New Roman" pitchFamily="18" charset="0"/>
              </a:rPr>
              <a:t>It has enabled me to share my thoughts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Bodoni MT Black" pitchFamily="18" charset="0"/>
                <a:ea typeface="Times New Roman" pitchFamily="18" charset="0"/>
                <a:cs typeface="Times New Roman" pitchFamily="18" charset="0"/>
              </a:rPr>
              <a:t>&amp; experiences with PR and communication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Bodoni MT Black" pitchFamily="18" charset="0"/>
                <a:ea typeface="Times New Roman" pitchFamily="18" charset="0"/>
                <a:cs typeface="Times New Roman" pitchFamily="18" charset="0"/>
              </a:rPr>
              <a:t>leaders,  managers, scholars and experts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Bodoni MT Black" pitchFamily="18" charset="0"/>
                <a:ea typeface="Times New Roman" pitchFamily="18" charset="0"/>
                <a:cs typeface="Times New Roman" pitchFamily="18" charset="0"/>
              </a:rPr>
              <a:t>worldwide, Muslims and non-Muslims. </a:t>
            </a:r>
            <a:endParaRPr kumimoji="0" lang="en-US" sz="2000" b="0" i="0" u="none" strike="noStrike" cap="none" normalizeH="0" baseline="0" dirty="0" smtClean="0">
              <a:ln>
                <a:noFill/>
              </a:ln>
              <a:solidFill>
                <a:srgbClr val="7030A0"/>
              </a:solidFill>
              <a:effectLst/>
              <a:latin typeface="Bodoni MT Black" pitchFamily="18" charset="0"/>
              <a:cs typeface="Arial" pitchFamily="34" charset="0"/>
            </a:endParaRPr>
          </a:p>
        </p:txBody>
      </p:sp>
      <p:pic>
        <p:nvPicPr>
          <p:cNvPr id="8194" name="Picture 2" descr="https://encrypted-tbn3.gstatic.com/images?q=tbn:ANd9GcSXU80c0WMnbz9C-ZbRhfj9D9Tv29MUvXcTyzRsnTkEdR94mRHm"/>
          <p:cNvPicPr>
            <a:picLocks noChangeAspect="1" noChangeArrowheads="1"/>
          </p:cNvPicPr>
          <p:nvPr/>
        </p:nvPicPr>
        <p:blipFill>
          <a:blip r:embed="rId4"/>
          <a:srcRect/>
          <a:stretch>
            <a:fillRect/>
          </a:stretch>
        </p:blipFill>
        <p:spPr bwMode="auto">
          <a:xfrm>
            <a:off x="0" y="3124200"/>
            <a:ext cx="1371600" cy="1524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encrypted-tbn3.gstatic.com/images?q=tbn:ANd9GcQ8I_wttZuowNfQaOxuZsXAxPfYaE-qyQOV92EARHt0nt8c0kW5T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1"/>
            <a:ext cx="9144000" cy="6986528"/>
          </a:xfrm>
          <a:prstGeom prst="rect">
            <a:avLst/>
          </a:prstGeom>
        </p:spPr>
        <p:txBody>
          <a:bodyPr wrap="square">
            <a:spAutoFit/>
          </a:bodyPr>
          <a:lstStyle/>
          <a:p>
            <a:pPr algn="ctr"/>
            <a:r>
              <a:rPr lang="en-US" sz="2800" dirty="0" smtClean="0">
                <a:solidFill>
                  <a:srgbClr val="FFC000"/>
                </a:solidFill>
                <a:latin typeface="Elephant" pitchFamily="18" charset="0"/>
              </a:rPr>
              <a:t>There is no person in history so much maligned and yet always  redeemed than the </a:t>
            </a:r>
          </a:p>
          <a:p>
            <a:pPr algn="ctr"/>
            <a:r>
              <a:rPr lang="en-US" sz="2800" dirty="0" smtClean="0">
                <a:solidFill>
                  <a:srgbClr val="FFC000"/>
                </a:solidFill>
                <a:latin typeface="Elephant" pitchFamily="18" charset="0"/>
              </a:rPr>
              <a:t>Prophet Muhammad SAW. </a:t>
            </a:r>
          </a:p>
          <a:p>
            <a:pPr algn="ctr"/>
            <a:r>
              <a:rPr lang="en-US" sz="2800" dirty="0" smtClean="0">
                <a:solidFill>
                  <a:srgbClr val="FFFF00"/>
                </a:solidFill>
                <a:latin typeface="Elephant" pitchFamily="18" charset="0"/>
              </a:rPr>
              <a:t>Recently, those who cast aspersions on the Prophet Muhammad SAW are not scholars but rather people who never take the time to study him in details. Surely, it will make Muslims worldwide react to such blasphemy. Some can include violence and death. </a:t>
            </a:r>
          </a:p>
          <a:p>
            <a:endParaRPr lang="en-US" sz="2800" dirty="0" smtClean="0">
              <a:latin typeface="Elephant" pitchFamily="18" charset="0"/>
            </a:endParaRPr>
          </a:p>
          <a:p>
            <a:pPr algn="ctr"/>
            <a:r>
              <a:rPr lang="en-US" sz="2800" dirty="0" smtClean="0">
                <a:solidFill>
                  <a:srgbClr val="FF0000"/>
                </a:solidFill>
                <a:latin typeface="Elephant" pitchFamily="18" charset="0"/>
              </a:rPr>
              <a:t>Whom should we blame for such incidents? Is it the perpetrators or those who feel that they </a:t>
            </a:r>
            <a:r>
              <a:rPr lang="en-GB" sz="2800" dirty="0" smtClean="0">
                <a:solidFill>
                  <a:srgbClr val="FF0000"/>
                </a:solidFill>
                <a:latin typeface="Elephant" pitchFamily="18" charset="0"/>
              </a:rPr>
              <a:t>have been maligned</a:t>
            </a:r>
            <a:r>
              <a:rPr lang="en-US" sz="2800" dirty="0" smtClean="0">
                <a:solidFill>
                  <a:srgbClr val="FF0000"/>
                </a:solidFill>
                <a:latin typeface="Elephant" pitchFamily="18" charset="0"/>
              </a:rPr>
              <a:t>?  The western ideology tends to uphold their principle of freedom of speech even though they know it can lead to dire consequences and often impose their will upon others.  </a:t>
            </a:r>
            <a:endParaRPr lang="en-US" sz="2800" dirty="0">
              <a:solidFill>
                <a:srgbClr val="FF0000"/>
              </a:solidFill>
              <a:latin typeface="Elephant"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encrypted-tbn3.gstatic.com/images?q=tbn:ANd9GcQLy0zSQQza0pTosiwxFAZRZHIyfGxP0uRkQpFpjD-yabmzfsvau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3800" name="Rectangle 8"/>
          <p:cNvSpPr>
            <a:spLocks noChangeArrowheads="1"/>
          </p:cNvSpPr>
          <p:nvPr/>
        </p:nvSpPr>
        <p:spPr bwMode="auto">
          <a:xfrm>
            <a:off x="0" y="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Broadway" pitchFamily="82" charset="0"/>
                <a:ea typeface="Calibri" pitchFamily="34" charset="0"/>
                <a:cs typeface="Times New Roman" pitchFamily="18" charset="0"/>
              </a:rPr>
              <a:t>It must be reminded that some very prominent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Broadway" pitchFamily="82" charset="0"/>
                <a:ea typeface="Calibri" pitchFamily="34" charset="0"/>
                <a:cs typeface="Times New Roman" pitchFamily="18" charset="0"/>
              </a:rPr>
              <a:t> non-Muslims have only the highest respect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roadway" pitchFamily="82" charset="0"/>
                <a:ea typeface="Calibri" pitchFamily="34" charset="0"/>
                <a:cs typeface="Times New Roman" pitchFamily="18" charset="0"/>
              </a:rPr>
              <a:t> for Prophet Muhammad SAW.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000" dirty="0" smtClean="0">
              <a:solidFill>
                <a:srgbClr val="0070C0"/>
              </a:solidFill>
              <a:latin typeface="Broadway" pitchFamily="8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ernard MT Condensed" pitchFamily="18" charset="0"/>
                <a:ea typeface="Calibri" pitchFamily="34" charset="0"/>
                <a:cs typeface="Times New Roman" pitchFamily="18" charset="0"/>
              </a:rPr>
              <a:t>They i</a:t>
            </a:r>
            <a:r>
              <a:rPr kumimoji="0" lang="en-US" sz="3200" b="0" i="0" u="none" strike="noStrike" cap="none" normalizeH="0" baseline="0" dirty="0" smtClean="0">
                <a:ln>
                  <a:noFill/>
                </a:ln>
                <a:solidFill>
                  <a:srgbClr val="0070C0"/>
                </a:solidFill>
                <a:effectLst/>
                <a:latin typeface="Bernard MT Condensed" pitchFamily="18" charset="0"/>
                <a:ea typeface="Times New Roman" pitchFamily="18" charset="0"/>
                <a:cs typeface="Times New Roman" pitchFamily="18" charset="0"/>
              </a:rPr>
              <a:t>nclud</a:t>
            </a:r>
            <a:r>
              <a:rPr kumimoji="0" lang="en-US" sz="3200" b="0" i="0" u="none" strike="noStrike" cap="none" normalizeH="0" baseline="0" dirty="0" smtClean="0">
                <a:ln>
                  <a:noFill/>
                </a:ln>
                <a:solidFill>
                  <a:srgbClr val="0070C0"/>
                </a:solidFill>
                <a:effectLst/>
                <a:latin typeface="Bernard MT Condensed" pitchFamily="18" charset="0"/>
                <a:ea typeface="Calibri" pitchFamily="34" charset="0"/>
                <a:cs typeface="Times New Roman" pitchFamily="18" charset="0"/>
              </a:rPr>
              <a:t>ed</a:t>
            </a:r>
            <a:r>
              <a:rPr kumimoji="0" lang="en-GB" sz="3200" b="0" i="0" u="none" strike="noStrike" cap="none" normalizeH="0" baseline="0" dirty="0" smtClean="0">
                <a:ln>
                  <a:noFill/>
                </a:ln>
                <a:solidFill>
                  <a:srgbClr val="0070C0"/>
                </a:solidFill>
                <a:effectLst/>
                <a:latin typeface="Bernard MT Condensed" pitchFamily="18" charset="0"/>
                <a:ea typeface="Times New Roman" pitchFamily="18" charset="0"/>
                <a:cs typeface="Times New Roman" pitchFamily="18" charset="0"/>
              </a:rPr>
              <a:t> academics, writers,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70C0"/>
                </a:solidFill>
                <a:effectLst/>
                <a:latin typeface="Bernard MT Condensed" pitchFamily="18" charset="0"/>
                <a:ea typeface="Times New Roman" pitchFamily="18" charset="0"/>
                <a:cs typeface="Times New Roman" pitchFamily="18" charset="0"/>
              </a:rPr>
              <a:t>philosophers, poets, politicians</a:t>
            </a:r>
            <a:r>
              <a:rPr lang="en-GB" sz="3200" dirty="0" smtClean="0">
                <a:solidFill>
                  <a:srgbClr val="0070C0"/>
                </a:solidFill>
                <a:latin typeface="Bernard MT Condensed" pitchFamily="18" charset="0"/>
                <a:ea typeface="Times New Roman" pitchFamily="18" charset="0"/>
                <a:cs typeface="Times New Roman" pitchFamily="18" charset="0"/>
              </a:rPr>
              <a:t> </a:t>
            </a:r>
            <a:r>
              <a:rPr kumimoji="0" lang="en-GB" sz="3200" b="0" i="0" u="none" strike="noStrike" cap="none" normalizeH="0" baseline="0" dirty="0" smtClean="0">
                <a:ln>
                  <a:noFill/>
                </a:ln>
                <a:solidFill>
                  <a:srgbClr val="0070C0"/>
                </a:solidFill>
                <a:effectLst/>
                <a:latin typeface="Bernard MT Condensed" pitchFamily="18" charset="0"/>
                <a:ea typeface="Times New Roman" pitchFamily="18" charset="0"/>
                <a:cs typeface="Times New Roman" pitchFamily="18" charset="0"/>
              </a:rPr>
              <a:t>&amp;  activists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70C0"/>
                </a:solidFill>
                <a:effectLst/>
                <a:latin typeface="Bernard MT Condensed" pitchFamily="18" charset="0"/>
                <a:ea typeface="Times New Roman" pitchFamily="18" charset="0"/>
                <a:cs typeface="Times New Roman" pitchFamily="18" charset="0"/>
              </a:rPr>
              <a:t>belonging to the East and the West. </a:t>
            </a:r>
          </a:p>
          <a:p>
            <a:pPr marL="0" marR="0" lvl="0" indent="0" algn="ctr" defTabSz="914400" rtl="0" eaLnBrk="1" fontAlgn="base" latinLnBrk="0" hangingPunct="1">
              <a:lnSpc>
                <a:spcPct val="100000"/>
              </a:lnSpc>
              <a:spcBef>
                <a:spcPct val="0"/>
              </a:spcBef>
              <a:spcAft>
                <a:spcPct val="0"/>
              </a:spcAft>
              <a:buClrTx/>
              <a:buSzTx/>
              <a:buFontTx/>
              <a:buNone/>
              <a:tabLst/>
            </a:pPr>
            <a:endParaRPr lang="en-GB" sz="2400" dirty="0" smtClean="0">
              <a:solidFill>
                <a:srgbClr val="0070C0"/>
              </a:solidFill>
              <a:latin typeface="Broadway" pitchFamily="8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7030A0"/>
                </a:solidFill>
                <a:effectLst/>
                <a:latin typeface="Elephant" pitchFamily="18" charset="0"/>
                <a:ea typeface="Calibri" pitchFamily="34" charset="0"/>
                <a:cs typeface="Times New Roman" pitchFamily="18" charset="0"/>
              </a:rPr>
              <a:t>None of them were reported to become Muslims. </a:t>
            </a:r>
          </a:p>
          <a:p>
            <a:pPr marL="0" marR="0" lvl="0" indent="0" algn="ctr" defTabSz="914400" rtl="0" eaLnBrk="1" fontAlgn="base" latinLnBrk="0" hangingPunct="1">
              <a:lnSpc>
                <a:spcPct val="100000"/>
              </a:lnSpc>
              <a:spcBef>
                <a:spcPct val="0"/>
              </a:spcBef>
              <a:spcAft>
                <a:spcPct val="0"/>
              </a:spcAft>
              <a:buClrTx/>
              <a:buSzTx/>
              <a:buFontTx/>
              <a:buNone/>
              <a:tabLst/>
            </a:pPr>
            <a:endParaRPr lang="en-GB" sz="2000" dirty="0" smtClean="0">
              <a:solidFill>
                <a:srgbClr val="0070C0"/>
              </a:solidFill>
              <a:latin typeface="Broadway" pitchFamily="8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2060"/>
                </a:solidFill>
                <a:effectLst/>
                <a:latin typeface="Broadway" pitchFamily="82" charset="0"/>
                <a:ea typeface="Calibri" pitchFamily="34" charset="0"/>
                <a:cs typeface="Times New Roman" pitchFamily="18" charset="0"/>
              </a:rPr>
              <a:t>Therefore,  their writings reflect </a:t>
            </a:r>
            <a:r>
              <a:rPr kumimoji="0" lang="en-GB" sz="2400" b="0" i="0" u="none" strike="noStrike" cap="none" normalizeH="0" baseline="0" dirty="0" smtClean="0">
                <a:ln>
                  <a:noFill/>
                </a:ln>
                <a:solidFill>
                  <a:srgbClr val="002060"/>
                </a:solidFill>
                <a:effectLst/>
                <a:latin typeface="Broadway" pitchFamily="82" charset="0"/>
                <a:ea typeface="Times New Roman" pitchFamily="18" charset="0"/>
                <a:cs typeface="Times New Roman" pitchFamily="18" charset="0"/>
              </a:rPr>
              <a:t>their personal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2060"/>
                </a:solidFill>
                <a:effectLst/>
                <a:latin typeface="Broadway" pitchFamily="82" charset="0"/>
                <a:ea typeface="Times New Roman" pitchFamily="18" charset="0"/>
                <a:cs typeface="Times New Roman" pitchFamily="18" charset="0"/>
              </a:rPr>
              <a:t>Views on various aspects of the life of the Prophet.</a:t>
            </a:r>
            <a:endParaRPr kumimoji="0" lang="en-GB" sz="2400" b="0" i="0" u="none" strike="noStrike" cap="none" normalizeH="0" baseline="0" dirty="0" smtClean="0">
              <a:ln>
                <a:noFill/>
              </a:ln>
              <a:solidFill>
                <a:srgbClr val="002060"/>
              </a:solidFill>
              <a:effectLst/>
              <a:latin typeface="Broadway" pitchFamily="82" charset="0"/>
              <a:cs typeface="Arial" pitchFamily="34" charset="0"/>
            </a:endParaRPr>
          </a:p>
        </p:txBody>
      </p:sp>
      <p:pic>
        <p:nvPicPr>
          <p:cNvPr id="33802" name="Picture 10" descr="https://encrypted-tbn0.gstatic.com/images?q=tbn:ANd9GcTnfvJuO6ESI_AHQIIw_kgfQoKh7cWYsKfP-bntnkyPwrW2NqTw1g"/>
          <p:cNvPicPr>
            <a:picLocks noChangeAspect="1" noChangeArrowheads="1"/>
          </p:cNvPicPr>
          <p:nvPr/>
        </p:nvPicPr>
        <p:blipFill>
          <a:blip r:embed="rId3"/>
          <a:srcRect/>
          <a:stretch>
            <a:fillRect/>
          </a:stretch>
        </p:blipFill>
        <p:spPr bwMode="auto">
          <a:xfrm>
            <a:off x="0" y="4800600"/>
            <a:ext cx="9144000" cy="2057400"/>
          </a:xfrm>
          <a:prstGeom prst="rect">
            <a:avLst/>
          </a:prstGeom>
          <a:noFill/>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encrypted-tbn2.gstatic.com/images?q=tbn:ANd9GcTLvaHs74hHNv3QTvhKWyZy8Zm-rrWpMHV8l4_PcPvmKxn2FKqbDQ"/>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4819" name="Rectangle 3"/>
          <p:cNvSpPr>
            <a:spLocks noChangeArrowheads="1"/>
          </p:cNvSpPr>
          <p:nvPr/>
        </p:nvSpPr>
        <p:spPr bwMode="auto">
          <a:xfrm>
            <a:off x="0" y="0"/>
            <a:ext cx="9144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b="1" dirty="0" smtClean="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FFFF00"/>
                </a:solidFill>
                <a:effectLst/>
                <a:latin typeface="Cooper Black" pitchFamily="18" charset="0"/>
                <a:ea typeface="Times New Roman" pitchFamily="18" charset="0"/>
                <a:cs typeface="Times New Roman" pitchFamily="18" charset="0"/>
              </a:rPr>
              <a:t>Michael H. Hart (1932- ) Professor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FFFF00"/>
                </a:solidFill>
                <a:effectLst/>
                <a:latin typeface="Cooper Black" pitchFamily="18" charset="0"/>
                <a:ea typeface="Times New Roman" pitchFamily="18" charset="0"/>
                <a:cs typeface="Times New Roman" pitchFamily="18" charset="0"/>
              </a:rPr>
              <a:t>astronomy,  physics  &amp; the history of science  said that his choice of Muhammad to lead the list of the world's most influential persons may surprise  some readers &amp; may be questioned by others</a:t>
            </a:r>
            <a:r>
              <a:rPr kumimoji="0" lang="en-GB" sz="3200" b="0" i="0" u="none" strike="noStrike" cap="none" normalizeH="0" baseline="0" dirty="0" smtClean="0">
                <a:ln>
                  <a:noFill/>
                </a:ln>
                <a:solidFill>
                  <a:srgbClr val="000000"/>
                </a:solidFill>
                <a:effectLst/>
                <a:latin typeface="Cooper Black"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rgbClr val="00B050"/>
                </a:solidFill>
                <a:effectLst/>
                <a:latin typeface="Cooper Black" pitchFamily="18" charset="0"/>
                <a:ea typeface="Times New Roman" pitchFamily="18" charset="0"/>
                <a:cs typeface="Times New Roman" pitchFamily="18" charset="0"/>
              </a:rPr>
              <a:t>but he was  the only man in</a:t>
            </a:r>
          </a:p>
          <a:p>
            <a:pPr marL="0" marR="0" lvl="0" indent="0"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rgbClr val="00B050"/>
                </a:solidFill>
                <a:effectLst/>
                <a:latin typeface="Cooper Black" pitchFamily="18" charset="0"/>
                <a:ea typeface="Times New Roman" pitchFamily="18" charset="0"/>
                <a:cs typeface="Times New Roman" pitchFamily="18" charset="0"/>
              </a:rPr>
              <a:t>history who was supremely</a:t>
            </a:r>
          </a:p>
          <a:p>
            <a:pPr marL="0" marR="0" lvl="0" indent="0"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rgbClr val="00B050"/>
                </a:solidFill>
                <a:effectLst/>
                <a:latin typeface="Cooper Black" pitchFamily="18" charset="0"/>
                <a:ea typeface="Times New Roman" pitchFamily="18" charset="0"/>
                <a:cs typeface="Times New Roman" pitchFamily="18" charset="0"/>
              </a:rPr>
              <a:t>successful on both the religious</a:t>
            </a:r>
          </a:p>
          <a:p>
            <a:pPr marL="0" marR="0" lvl="0" indent="0"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rgbClr val="00B050"/>
                </a:solidFill>
                <a:effectLst/>
                <a:latin typeface="Cooper Black" pitchFamily="18" charset="0"/>
                <a:ea typeface="Times New Roman" pitchFamily="18" charset="0"/>
                <a:cs typeface="Times New Roman" pitchFamily="18" charset="0"/>
              </a:rPr>
              <a:t>&amp; secular level."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2060"/>
                </a:solidFill>
                <a:effectLst/>
                <a:latin typeface="Cooper Black" pitchFamily="18" charset="0"/>
                <a:ea typeface="Times New Roman" pitchFamily="18" charset="0"/>
                <a:cs typeface="Times New Roman" pitchFamily="18" charset="0"/>
              </a:rPr>
              <a:t>[</a:t>
            </a:r>
            <a:r>
              <a:rPr kumimoji="0" lang="en-GB" sz="1600" b="0" i="1" u="none" strike="noStrike" cap="none" normalizeH="0" baseline="0" dirty="0" smtClean="0">
                <a:ln>
                  <a:noFill/>
                </a:ln>
                <a:solidFill>
                  <a:srgbClr val="002060"/>
                </a:solidFill>
                <a:effectLst/>
                <a:latin typeface="Cooper Black" pitchFamily="18" charset="0"/>
                <a:ea typeface="Times New Roman" pitchFamily="18" charset="0"/>
                <a:cs typeface="Times New Roman" pitchFamily="18" charset="0"/>
              </a:rPr>
              <a:t>The 100: A Ranking of the Most Influential Persons in History</a:t>
            </a:r>
            <a:r>
              <a:rPr kumimoji="0" lang="en-GB" sz="1600" b="0" i="0" u="none" strike="noStrike" cap="none" normalizeH="0" baseline="0" dirty="0" smtClean="0">
                <a:ln>
                  <a:noFill/>
                </a:ln>
                <a:solidFill>
                  <a:srgbClr val="002060"/>
                </a:solidFill>
                <a:effectLst/>
                <a:latin typeface="Cooper Black" pitchFamily="18" charset="0"/>
                <a:ea typeface="Times New Roman" pitchFamily="18" charset="0"/>
                <a:cs typeface="Times New Roman" pitchFamily="18" charset="0"/>
              </a:rPr>
              <a:t>, New York, 1978, p. 33]</a:t>
            </a:r>
            <a:endParaRPr kumimoji="0" lang="en-GB" sz="1600" b="0" i="0" u="none" strike="noStrike" cap="none" normalizeH="0" baseline="0" dirty="0" smtClean="0">
              <a:ln>
                <a:noFill/>
              </a:ln>
              <a:solidFill>
                <a:srgbClr val="002060"/>
              </a:solidFill>
              <a:effectLst/>
              <a:latin typeface="Cooper Black" pitchFamily="18" charset="0"/>
              <a:cs typeface="Arial" pitchFamily="34" charset="0"/>
            </a:endParaRPr>
          </a:p>
        </p:txBody>
      </p:sp>
      <p:pic>
        <p:nvPicPr>
          <p:cNvPr id="34821" name="Picture 5" descr="https://encrypted-tbn3.gstatic.com/images?q=tbn:ANd9GcQmtNNwU-tMQnJeBIavtafisGvxHOnsFszDmijbz7tzAzWk0Cc1"/>
          <p:cNvPicPr>
            <a:picLocks noChangeAspect="1" noChangeArrowheads="1"/>
          </p:cNvPicPr>
          <p:nvPr/>
        </p:nvPicPr>
        <p:blipFill>
          <a:blip r:embed="rId3"/>
          <a:srcRect/>
          <a:stretch>
            <a:fillRect/>
          </a:stretch>
        </p:blipFill>
        <p:spPr bwMode="auto">
          <a:xfrm>
            <a:off x="7467600" y="4114800"/>
            <a:ext cx="1676400" cy="2209800"/>
          </a:xfrm>
          <a:prstGeom prst="rect">
            <a:avLst/>
          </a:prstGeom>
          <a:noFill/>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0.gstatic.com/images?q=tbn:ANd9GcT13558j7IgWKwTaIhOozi7hTn_imHckiPbUkrdOsBZ_o1vRj7i6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
        <p:nvSpPr>
          <p:cNvPr id="35843" name="Rectangle 3"/>
          <p:cNvSpPr>
            <a:spLocks noChangeArrowheads="1"/>
          </p:cNvSpPr>
          <p:nvPr/>
        </p:nvSpPr>
        <p:spPr bwMode="auto">
          <a:xfrm>
            <a:off x="1" y="0"/>
            <a:ext cx="9144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600" b="0" i="0" strike="noStrike" cap="none" normalizeH="0" baseline="0" dirty="0" smtClean="0">
                <a:ln>
                  <a:noFill/>
                </a:ln>
                <a:solidFill>
                  <a:srgbClr val="00B050"/>
                </a:solidFill>
                <a:effectLst/>
                <a:latin typeface="Broadway" pitchFamily="82" charset="0"/>
                <a:ea typeface="Calibri" pitchFamily="34" charset="0"/>
                <a:cs typeface="Times New Roman" pitchFamily="18" charset="0"/>
              </a:rPr>
              <a:t>Hart asserted that Muhammad</a:t>
            </a:r>
          </a:p>
          <a:p>
            <a:pPr marL="0" marR="0" lvl="0" indent="0" defTabSz="914400" rtl="0" eaLnBrk="1" fontAlgn="base" latinLnBrk="0" hangingPunct="1">
              <a:lnSpc>
                <a:spcPct val="100000"/>
              </a:lnSpc>
              <a:spcBef>
                <a:spcPct val="0"/>
              </a:spcBef>
              <a:spcAft>
                <a:spcPct val="0"/>
              </a:spcAft>
              <a:buClrTx/>
              <a:buSzTx/>
              <a:buFontTx/>
              <a:buNone/>
              <a:tabLst/>
            </a:pPr>
            <a:r>
              <a:rPr kumimoji="0" lang="en-US" sz="3600" b="0" i="0" strike="noStrike" cap="none" normalizeH="0" baseline="0" dirty="0" smtClean="0">
                <a:ln>
                  <a:noFill/>
                </a:ln>
                <a:solidFill>
                  <a:srgbClr val="00B050"/>
                </a:solidFill>
                <a:effectLst/>
                <a:latin typeface="Broadway" pitchFamily="82" charset="0"/>
                <a:ea typeface="Calibri" pitchFamily="34" charset="0"/>
                <a:cs typeface="Times New Roman" pitchFamily="18" charset="0"/>
              </a:rPr>
              <a:t> SAW was  "supremely successful" </a:t>
            </a:r>
          </a:p>
          <a:p>
            <a:pPr marL="0" marR="0" lvl="0" indent="0" defTabSz="914400" rtl="0" eaLnBrk="1" fontAlgn="base" latinLnBrk="0" hangingPunct="1">
              <a:lnSpc>
                <a:spcPct val="100000"/>
              </a:lnSpc>
              <a:spcBef>
                <a:spcPct val="0"/>
              </a:spcBef>
              <a:spcAft>
                <a:spcPct val="0"/>
              </a:spcAft>
              <a:buClrTx/>
              <a:buSzTx/>
              <a:buFontTx/>
              <a:buNone/>
              <a:tabLst/>
            </a:pPr>
            <a:r>
              <a:rPr kumimoji="0" lang="en-US" sz="3600" b="0" i="0" strike="noStrike" cap="none" normalizeH="0" baseline="0" dirty="0" smtClean="0">
                <a:ln>
                  <a:noFill/>
                </a:ln>
                <a:solidFill>
                  <a:srgbClr val="00B050"/>
                </a:solidFill>
                <a:effectLst/>
                <a:latin typeface="Broadway" pitchFamily="82" charset="0"/>
                <a:ea typeface="Calibri" pitchFamily="34" charset="0"/>
                <a:cs typeface="Times New Roman" pitchFamily="18" charset="0"/>
              </a:rPr>
              <a:t>in both religious &amp; secular realms.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solidFill>
                <a:srgbClr val="002060"/>
              </a:solidFill>
              <a:latin typeface="Franklin Gothic Heavy"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strike="noStrike" cap="none" normalizeH="0" baseline="0" dirty="0" smtClean="0">
                <a:ln>
                  <a:noFill/>
                </a:ln>
                <a:solidFill>
                  <a:srgbClr val="002060"/>
                </a:solidFill>
                <a:effectLst/>
                <a:latin typeface="Broadway" pitchFamily="82" charset="0"/>
                <a:ea typeface="Calibri" pitchFamily="34" charset="0"/>
                <a:cs typeface="Times New Roman" pitchFamily="18" charset="0"/>
              </a:rPr>
              <a:t>He also believed that Muhammad's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strike="noStrike" cap="none" normalizeH="0" baseline="0" dirty="0" smtClean="0">
                <a:ln>
                  <a:noFill/>
                </a:ln>
                <a:solidFill>
                  <a:srgbClr val="002060"/>
                </a:solidFill>
                <a:effectLst/>
                <a:latin typeface="Broadway" pitchFamily="82" charset="0"/>
                <a:ea typeface="Calibri" pitchFamily="34" charset="0"/>
                <a:cs typeface="Times New Roman" pitchFamily="18" charset="0"/>
              </a:rPr>
              <a:t> role in  the development of Islam was far more influential than Jesus'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strike="noStrike" cap="none" normalizeH="0" baseline="0" dirty="0" smtClean="0">
                <a:ln>
                  <a:noFill/>
                </a:ln>
                <a:solidFill>
                  <a:srgbClr val="002060"/>
                </a:solidFill>
                <a:effectLst/>
                <a:latin typeface="Broadway" pitchFamily="82" charset="0"/>
                <a:ea typeface="Calibri" pitchFamily="34" charset="0"/>
                <a:cs typeface="Times New Roman" pitchFamily="18" charset="0"/>
              </a:rPr>
              <a:t>collaboration 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strike="noStrike" cap="none" normalizeH="0" baseline="0" dirty="0" smtClean="0">
                <a:ln>
                  <a:noFill/>
                </a:ln>
                <a:solidFill>
                  <a:srgbClr val="002060"/>
                </a:solidFill>
                <a:effectLst/>
                <a:latin typeface="Broadway" pitchFamily="82" charset="0"/>
                <a:ea typeface="Calibri" pitchFamily="34" charset="0"/>
                <a:cs typeface="Times New Roman" pitchFamily="18" charset="0"/>
              </a:rPr>
              <a:t>development of</a:t>
            </a:r>
            <a:r>
              <a:rPr kumimoji="0" lang="en-US" sz="3600" b="0" i="0" strike="noStrike" cap="none" normalizeH="0" baseline="0" dirty="0" smtClean="0">
                <a:ln>
                  <a:noFill/>
                </a:ln>
                <a:solidFill>
                  <a:srgbClr val="002060"/>
                </a:solidFill>
                <a:effectLst/>
                <a:latin typeface="Broadway" pitchFamily="82" charset="0"/>
                <a:ea typeface="Times New Roman" pitchFamily="18" charset="0"/>
                <a:cs typeface="Calibri" pitchFamily="34" charset="0"/>
              </a:rPr>
              <a:t> Christianity</a:t>
            </a:r>
            <a:r>
              <a:rPr kumimoji="0" lang="en-US" sz="3600" b="0" i="0" strike="noStrike" cap="none" normalizeH="0" baseline="0" dirty="0" smtClean="0">
                <a:ln>
                  <a:noFill/>
                </a:ln>
                <a:solidFill>
                  <a:srgbClr val="002060"/>
                </a:solidFill>
                <a:effectLst/>
                <a:latin typeface="Broadway" pitchFamily="8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3600" dirty="0" smtClean="0">
              <a:solidFill>
                <a:srgbClr val="002060"/>
              </a:solidFill>
              <a:latin typeface="Franklin Gothic Heavy" pitchFamily="34" charset="0"/>
              <a:cs typeface="Times New Roman" pitchFamily="18" charset="0"/>
            </a:endParaRPr>
          </a:p>
          <a:p>
            <a:pPr lvl="0" algn="ctr" fontAlgn="base">
              <a:spcBef>
                <a:spcPct val="0"/>
              </a:spcBef>
              <a:spcAft>
                <a:spcPct val="0"/>
              </a:spcAft>
            </a:pPr>
            <a:r>
              <a:rPr lang="en-US" sz="3600" dirty="0" smtClean="0"/>
              <a:t> </a:t>
            </a:r>
            <a:endParaRPr kumimoji="0" lang="en-US" sz="3600" b="0" i="0" strike="noStrike" cap="none" normalizeH="0" baseline="0" dirty="0" smtClean="0">
              <a:ln>
                <a:noFill/>
              </a:ln>
              <a:solidFill>
                <a:srgbClr val="002060"/>
              </a:solidFill>
              <a:effectLst/>
              <a:latin typeface="Franklin Gothic Heavy" pitchFamily="34" charset="0"/>
              <a:cs typeface="Arial" pitchFamily="34" charset="0"/>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encrypted-tbn3.gstatic.com/images?q=tbn:ANd9GcRylOIWrgtlWCYrgQD6Dy1Q7jvLj8yV4Oiv5QjsLdylkw2N19v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6867" name="Rectangle 3"/>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Bernard MT Condensed" pitchFamily="18" charset="0"/>
                <a:ea typeface="Times New Roman" pitchFamily="18" charset="0"/>
                <a:cs typeface="Arial" pitchFamily="34" charset="0"/>
              </a:rPr>
              <a:t>      According to Hart, the Prophet Muhammad SAW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Bernard MT Condensed" pitchFamily="18" charset="0"/>
                <a:ea typeface="Times New Roman" pitchFamily="18" charset="0"/>
                <a:cs typeface="Arial" pitchFamily="34" charset="0"/>
              </a:rPr>
              <a:t>was the only person in history who was supremely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Bernard MT Condensed" pitchFamily="18" charset="0"/>
                <a:ea typeface="Times New Roman" pitchFamily="18" charset="0"/>
                <a:cs typeface="Arial" pitchFamily="34" charset="0"/>
              </a:rPr>
              <a:t>successful on the religion and secular levels as well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Bernard MT Condensed" pitchFamily="18" charset="0"/>
                <a:ea typeface="Times New Roman" pitchFamily="18" charset="0"/>
                <a:cs typeface="Arial" pitchFamily="34" charset="0"/>
              </a:rPr>
              <a:t> as a military leader. In fact, as the driving force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Bernard MT Condensed" pitchFamily="18" charset="0"/>
                <a:ea typeface="Times New Roman" pitchFamily="18" charset="0"/>
                <a:cs typeface="Arial" pitchFamily="34" charset="0"/>
              </a:rPr>
              <a:t>behind the Arab conquest, Muhammad SAW may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Bernard MT Condensed" pitchFamily="18" charset="0"/>
                <a:ea typeface="Times New Roman" pitchFamily="18" charset="0"/>
                <a:cs typeface="Arial" pitchFamily="34" charset="0"/>
              </a:rPr>
              <a:t>well rank as the most influential leader of all time.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solidFill>
                <a:srgbClr val="000000"/>
              </a:solidFill>
              <a:latin typeface="Bernard MT Condensed"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The Arab conquests of the seventh century have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continued to play a crucial role in human history,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Bernard MT Condensed" pitchFamily="18" charset="0"/>
                <a:ea typeface="Times New Roman" pitchFamily="18" charset="0"/>
                <a:cs typeface="Arial" pitchFamily="34" charset="0"/>
              </a:rPr>
              <a:t>down to the present times.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solidFill>
                <a:srgbClr val="000000"/>
              </a:solidFill>
              <a:latin typeface="Bernard MT Condensed"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Bernard MT Condensed" pitchFamily="18" charset="0"/>
                <a:ea typeface="Times New Roman" pitchFamily="18" charset="0"/>
                <a:cs typeface="Arial" pitchFamily="34" charset="0"/>
              </a:rPr>
              <a:t>Thus according to Hart (1978) it is this unparalleled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Bernard MT Condensed" pitchFamily="18" charset="0"/>
                <a:ea typeface="Times New Roman" pitchFamily="18" charset="0"/>
                <a:cs typeface="Arial" pitchFamily="34" charset="0"/>
              </a:rPr>
              <a:t>combinations of secular and religious influence that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Bernard MT Condensed" pitchFamily="18" charset="0"/>
                <a:ea typeface="Times New Roman" pitchFamily="18" charset="0"/>
                <a:cs typeface="Arial" pitchFamily="34" charset="0"/>
              </a:rPr>
              <a:t> entitles Prophet Muhammad SAW to be considered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Bernard MT Condensed" pitchFamily="18" charset="0"/>
                <a:ea typeface="Times New Roman" pitchFamily="18" charset="0"/>
                <a:cs typeface="Arial" pitchFamily="34" charset="0"/>
              </a:rPr>
              <a:t>the most influential single figure in human history. </a:t>
            </a:r>
            <a:endParaRPr kumimoji="0" lang="en-US" sz="2800" b="0" i="0" u="none" strike="noStrike" cap="none" normalizeH="0" baseline="0" dirty="0" smtClean="0">
              <a:ln>
                <a:noFill/>
              </a:ln>
              <a:solidFill>
                <a:schemeClr val="tx1"/>
              </a:solidFill>
              <a:effectLst/>
              <a:latin typeface="Bernard MT Condensed" pitchFamily="18" charset="0"/>
              <a:cs typeface="Arial" pitchFamily="34" charset="0"/>
            </a:endParaRPr>
          </a:p>
        </p:txBody>
      </p:sp>
      <p:pic>
        <p:nvPicPr>
          <p:cNvPr id="36869" name="Picture 5" descr="http://th06.deviantart.net/fs71/150/i/2012/142/0/0/mohammed__pbuh__in_their_eyes___part_2_by_nayzak-d50pp49.jpg"/>
          <p:cNvPicPr>
            <a:picLocks noChangeAspect="1" noChangeArrowheads="1"/>
          </p:cNvPicPr>
          <p:nvPr/>
        </p:nvPicPr>
        <p:blipFill>
          <a:blip r:embed="rId3"/>
          <a:srcRect/>
          <a:stretch>
            <a:fillRect/>
          </a:stretch>
        </p:blipFill>
        <p:spPr bwMode="auto">
          <a:xfrm>
            <a:off x="7162800" y="0"/>
            <a:ext cx="1981200" cy="2590800"/>
          </a:xfrm>
          <a:prstGeom prst="rect">
            <a:avLst/>
          </a:prstGeom>
          <a:noFill/>
        </p:spPr>
      </p:pic>
      <p:pic>
        <p:nvPicPr>
          <p:cNvPr id="36871" name="Picture 7" descr="https://encrypted-tbn0.gstatic.com/images?q=tbn:ANd9GcTpmVK_Rp87KdKOie9nra_hbDhZDOd4g0X3_YtnFiVY4DylxMN8-w"/>
          <p:cNvPicPr>
            <a:picLocks noChangeAspect="1" noChangeArrowheads="1"/>
          </p:cNvPicPr>
          <p:nvPr/>
        </p:nvPicPr>
        <p:blipFill>
          <a:blip r:embed="rId4"/>
          <a:srcRect/>
          <a:stretch>
            <a:fillRect/>
          </a:stretch>
        </p:blipFill>
        <p:spPr bwMode="auto">
          <a:xfrm>
            <a:off x="7239000" y="4648200"/>
            <a:ext cx="1905000" cy="2209800"/>
          </a:xfrm>
          <a:prstGeom prst="rect">
            <a:avLst/>
          </a:prstGeom>
          <a:noFill/>
        </p:spPr>
      </p:pic>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encrypted-tbn3.gstatic.com/images?q=tbn:ANd9GcQLy0zSQQza0pTosiwxFAZRZHIyfGxP0uRkQpFpjD-yabmzfsvaug"/>
          <p:cNvPicPr>
            <a:picLocks noChangeAspect="1" noChangeArrowheads="1"/>
          </p:cNvPicPr>
          <p:nvPr/>
        </p:nvPicPr>
        <p:blipFill>
          <a:blip r:embed="rId2"/>
          <a:srcRect/>
          <a:stretch>
            <a:fillRect/>
          </a:stretch>
        </p:blipFill>
        <p:spPr bwMode="auto">
          <a:xfrm>
            <a:off x="0" y="228600"/>
            <a:ext cx="9144000" cy="6858000"/>
          </a:xfrm>
          <a:prstGeom prst="rect">
            <a:avLst/>
          </a:prstGeom>
          <a:noFill/>
        </p:spPr>
      </p:pic>
      <p:sp>
        <p:nvSpPr>
          <p:cNvPr id="39939" name="Rectangle 3"/>
          <p:cNvSpPr>
            <a:spLocks noChangeArrowheads="1"/>
          </p:cNvSpPr>
          <p:nvPr/>
        </p:nvSpPr>
        <p:spPr bwMode="auto">
          <a:xfrm>
            <a:off x="0" y="15240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Edward Gibbon</a:t>
            </a:r>
            <a:r>
              <a:rPr kumimoji="0" lang="en-US" sz="2800" b="0" i="1"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 </a:t>
            </a:r>
            <a:r>
              <a:rPr kumimoji="0" lang="en-US"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(1737-1794) considered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the greatest British historian of his time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said of Prophet Muhammad SAW:</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solidFill>
                <a:srgbClr val="000000"/>
              </a:solidFill>
              <a:latin typeface="Britannic Bold"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 </a:t>
            </a:r>
            <a:r>
              <a:rPr kumimoji="0" lang="en-US"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"The greatest success of Mohammad's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life was affected by sheer moral force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 without the stroke of a sword"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Britannic Bold" pitchFamily="34" charset="0"/>
                <a:ea typeface="Times New Roman" pitchFamily="18" charset="0"/>
                <a:cs typeface="Times New Roman" pitchFamily="18" charset="0"/>
              </a:rPr>
              <a:t>                              [</a:t>
            </a:r>
            <a:r>
              <a:rPr kumimoji="0" lang="en-US" sz="1600" b="0" i="1" u="none" strike="noStrike" cap="none" normalizeH="0" baseline="0" dirty="0" smtClean="0">
                <a:ln>
                  <a:noFill/>
                </a:ln>
                <a:solidFill>
                  <a:srgbClr val="FF0000"/>
                </a:solidFill>
                <a:effectLst/>
                <a:latin typeface="Britannic Bold" pitchFamily="34" charset="0"/>
                <a:ea typeface="Times New Roman" pitchFamily="18" charset="0"/>
                <a:cs typeface="Times New Roman" pitchFamily="18" charset="0"/>
              </a:rPr>
              <a:t>History of the Saracen Empire</a:t>
            </a:r>
            <a:r>
              <a:rPr kumimoji="0" lang="en-US" sz="1600" b="0" i="0" u="none" strike="noStrike" cap="none" normalizeH="0" baseline="0" dirty="0" smtClean="0">
                <a:ln>
                  <a:noFill/>
                </a:ln>
                <a:solidFill>
                  <a:srgbClr val="FF0000"/>
                </a:solidFill>
                <a:effectLst/>
                <a:latin typeface="Britannic Bold" pitchFamily="34" charset="0"/>
                <a:ea typeface="Times New Roman" pitchFamily="18" charset="0"/>
                <a:cs typeface="Times New Roman" pitchFamily="18" charset="0"/>
              </a:rPr>
              <a:t>, London, 1870].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He added; </a:t>
            </a:r>
            <a:r>
              <a:rPr kumimoji="0" lang="en-GB" sz="2800" b="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"His (i.e., Muhammad's) memory </a:t>
            </a:r>
          </a:p>
          <a:p>
            <a:pPr marL="0" marR="0" lvl="0" indent="0"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was capacious &amp; retentive, his wit easy &amp;</a:t>
            </a:r>
          </a:p>
          <a:p>
            <a:pPr marL="0" marR="0" lvl="0" indent="0"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social, his imagination sublime, his judgment </a:t>
            </a:r>
          </a:p>
          <a:p>
            <a:pPr marL="0" marR="0" lvl="0" indent="0"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clear, rapid and decisive. He possessed the </a:t>
            </a:r>
          </a:p>
          <a:p>
            <a:pPr marL="0" marR="0" lvl="0" indent="0"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courage of both thought and action.“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a:t>
            </a:r>
            <a:r>
              <a:rPr kumimoji="0" lang="en-GB" sz="1400" b="0" i="1"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History of the Decline and Fall of the Roman Empire</a:t>
            </a:r>
            <a:r>
              <a:rPr kumimoji="0" lang="en-GB" sz="14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 London, 1838, vol.5, p.335]</a:t>
            </a:r>
            <a:endParaRPr kumimoji="0" lang="en-GB" sz="1400" b="0" i="0" u="none" strike="noStrike" cap="none" normalizeH="0" baseline="0" dirty="0" smtClean="0">
              <a:ln>
                <a:noFill/>
              </a:ln>
              <a:solidFill>
                <a:schemeClr val="tx1"/>
              </a:solidFill>
              <a:effectLst/>
              <a:latin typeface="Britannic Bold" pitchFamily="34" charset="0"/>
              <a:cs typeface="Arial" pitchFamily="34" charset="0"/>
            </a:endParaRPr>
          </a:p>
        </p:txBody>
      </p:sp>
      <p:pic>
        <p:nvPicPr>
          <p:cNvPr id="39941" name="Picture 5" descr="https://encrypted-tbn0.gstatic.com/images?q=tbn:ANd9GcTEoN_IpfOqLPp1QqfpPnypVXMz3N1hlCV0XScJwznrVppwzVOj"/>
          <p:cNvPicPr>
            <a:picLocks noChangeAspect="1" noChangeArrowheads="1"/>
          </p:cNvPicPr>
          <p:nvPr/>
        </p:nvPicPr>
        <p:blipFill>
          <a:blip r:embed="rId3"/>
          <a:srcRect/>
          <a:stretch>
            <a:fillRect/>
          </a:stretch>
        </p:blipFill>
        <p:spPr bwMode="auto">
          <a:xfrm>
            <a:off x="7162801" y="4124324"/>
            <a:ext cx="1981200" cy="2962276"/>
          </a:xfrm>
          <a:prstGeom prst="rect">
            <a:avLst/>
          </a:prstGeom>
          <a:noFill/>
        </p:spPr>
      </p:pic>
      <p:pic>
        <p:nvPicPr>
          <p:cNvPr id="39943" name="Picture 7" descr="https://encrypted-tbn3.gstatic.com/images?q=tbn:ANd9GcQFFejX14pFvobfqKP65Z_Z5FhsxA2S6Tb91TSNgaWgLSJhLEAz8w"/>
          <p:cNvPicPr>
            <a:picLocks noChangeAspect="1" noChangeArrowheads="1"/>
          </p:cNvPicPr>
          <p:nvPr/>
        </p:nvPicPr>
        <p:blipFill>
          <a:blip r:embed="rId4"/>
          <a:srcRect/>
          <a:stretch>
            <a:fillRect/>
          </a:stretch>
        </p:blipFill>
        <p:spPr bwMode="auto">
          <a:xfrm>
            <a:off x="7162799" y="0"/>
            <a:ext cx="1981201" cy="2162176"/>
          </a:xfrm>
          <a:prstGeom prst="rect">
            <a:avLst/>
          </a:prstGeom>
          <a:noFill/>
        </p:spPr>
      </p:pic>
      <p:pic>
        <p:nvPicPr>
          <p:cNvPr id="39945" name="Picture 9" descr="https://encrypted-tbn1.gstatic.com/images?q=tbn:ANd9GcSVALLXRJ5spJ4noS9QbiUAsxZXc-FI7XD26QWvT5YWPd405QQM"/>
          <p:cNvPicPr>
            <a:picLocks noChangeAspect="1" noChangeArrowheads="1"/>
          </p:cNvPicPr>
          <p:nvPr/>
        </p:nvPicPr>
        <p:blipFill>
          <a:blip r:embed="rId5"/>
          <a:srcRect/>
          <a:stretch>
            <a:fillRect/>
          </a:stretch>
        </p:blipFill>
        <p:spPr bwMode="auto">
          <a:xfrm>
            <a:off x="7162800" y="2133600"/>
            <a:ext cx="1981200" cy="2371726"/>
          </a:xfrm>
          <a:prstGeom prst="rect">
            <a:avLst/>
          </a:prstGeom>
          <a:noFill/>
        </p:spPr>
      </p:pic>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encrypted-tbn3.gstatic.com/images?q=tbn:ANd9GcQLy0zSQQza0pTosiwxFAZRZHIyfGxP0uRkQpFpjD-yabmzfsvau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1988" name="AutoShape 4" descr="data:image/jpeg;base64,/9j/4AAQSkZJRgABAQAAAQABAAD/2wCEAAkGBhAQDw8QEBAPEBAQEBAQEBQQDw8PFhAQFRAVFBQQEhUYGyceGBkjGRgVHy8gIygrOCwsFR8xNTA2NSYrLCoBCQoKDgwOGg8PGiwkHCQsLCksKSksLSwsKSwsLCwpLSksLCwsKSwsKSwpLCwsLCwsLCwsKSwsKSwsLCwpLCwsLP/AABEIALkBEAMBIgACEQEDEQH/xAAcAAABBQEBAQAAAAAAAAAAAAAAAQMEBQYCBwj/xABCEAACAQIEAgYFCQcEAgMAAAABAgMAEQQSITEFQQYTIlFhkRQVMlJxIyRTgZKhsdHSMzRCYnJzshZDwfAHgqLh8f/EABsBAAIDAQEBAAAAAAAAAAAAAAIDAAEFBAYH/8QANREAAgEBAwcLBAMBAQAAAAAAAAECEQMEoRIhQVGR4fAFFBUiMTJCYWJxgRNSsdEzovHBI//aAAwDAQACEQMRAD8AuSa5JoJpK+YnvQpDQaSiIFJRSVZQUlFJRIglJVikaoq/IGYsFJYmUAFgGCqEI5Eam+t6kYLhCvPbZPaAPasoUFy1t1U3X+Yi3fbrjdpSaSOaV4jFNsr04dIVVgP2jZYx/FIeeQdw76YxEWRmUkEqbEqbi/Ox566fVWlxGJIV5UBM0pOGw6jUxoB28tuYGhPvMeQ1qZOj8oJUFWYOsQC3OaUi7IDt2R7R2FOtbrTNBV4/L/FBNlea55unH/PzUreqbKXscoIUm2mYgkC/fYGuK0HEuDPaGGNkKJ1hY3IGZbdbO52C37I/o77ioK8CZmiVXVutAI7LCyn2SRb+KxIHcLmwoJ3ScXkpf6HC8waq3/hV0lW8nRuQIXzoQELDLmOY58iqumuY6Dv5d9JH0akZQ2eMXR3sSdAptqe4nS/fteq5ra9mSFzmypXKKgmkJq1fo7IHKllsHWIMAxzysB8mg3JGt+6x+FInR5ywXOlmcxxN2rSsouxXT2F1u+1Xza1+0nOLPWVhibKHIOUkqDyJABIHmPOmyasMfJnkSKMMY4wEjFrFge00mvNiS3wI7qjNg3ILBTlu3iQBvelzSjKlQ4yqqsj0hqXhALSAorELpfNfMWVQuh8a7xWDPsqABGPaI/aMdLL33INqDKSdGRzo6EC9JUmTBt2iFtl0IZhm5AkDnqRt3ijBxizMclwVUdYbLc3JJ79B99FVUqTKRFpCakLgpGNwlgbEchZjYW+/6heuZMEwUtdSobLcG+bftAe7odauqJlIjmkoNJRlhSUUhqyATXJNBNJV0KCkJoJpKIhd+tYfpF8m/KuDxiD6VPv/ACqXkHcPKu04YG7Vhr4Vx2cLOTpn4+ALe1nZRrm4+SB65w/0qff+VHriD6Vfv/KrReDj3R5U4vBh7o8hXXG62b0vD9HE7/NaFiU3reD6Vfv/ACpPW0H0i/f+VX68FX3R5CnF4IvujyFPjcLN6Xh+hb5RnqRm/WsP0i//AC/Kk9aw/SL/APL8q0/qVfdHkKPUq+6PIU3o6z1vD9FdJT1LEz8fSFFFhIhA0GZA1hvYXXa/Kki6RhSzLPZnUoxF7lTbs7abDburQ+pV90eQo9Sr7o8hTVcl9z2i+fP7UZ5OkgVVRZgAhLLZdQSwYi9r2uAbbaU5/q1uU4Fs1rKBbNvbs6d/x131q+9Sr7o8hR6lX3R5CiVzp2TltKd9r2xjsM6nSa2UCYWVDGAVuChv2WBFiNedLJ0pLEsZxcoYyctjlIAOy7kAC+9hatD6kX3R5Cj1KvujyFFzPRly2lc89Mdhm5Ok+bODMLOFB7NrBVKqFsOyACRpbc0rdKj9PbWNtFt+y/ZgWX2V5DbnWj9Sr7o8hR6lX3R5CpzP1S2k576Y7DOR9K2U3EwvmLD5MGxIsct10BGlhSR9KmXQTL/GNY1bRxZl1X2dBptpWk9Sr7o8hR6kX3R5CpzX1y2k52vsjsMe3FUJLGTU6k9q5N73JtQ3GlP+8dCT/FudCb99a08FX3R5Cm24MvujyFKdwhreH6Gc/lqRlE4vGt7SAXtybkbjlSP0iTtA4ga3uMxH3cq0r8IHujyrL8RwIEsgsPa7vClWl0s458+H6HWd6naPsR0ONpqeuvdct7sez3XttRHxqNQVDRkEg9pC1iARcXHjXBZURc1gLqu3NiFA8yKshwWQojqEYPsL2IBzWLFgAPZPPu765MiOp8fB1uTSVWuPkiN0gQKoWY33Y9rSxNlHhqT4k+FMvxtSpUy3BbMd9TYC508BU8cEnP8AtHYN/DoDsTrpz8qROCSn+BRpe7PGNr3G+pGVhblY1FCGp8fBWWl4o8fJV+sYvfHk35Uh4jF748j+VWi8HctInYDRrmIvfMLEjJlBvoPzpfUU1yCirYE6uluyQCLg2G/OipHU+PgjtaeJcfJU+sYvfHkfyrk8Ri98eR/Kp2NwTRPkcLfW1iGBGYrcEeII+qmLDuFX1dT4+A05NVTXHyR/WEXvj7/ypPWEXvjyP5U/YeFJYeFX1dT4+Cdfy4+Rj1hF748j+VIeIRe+PI/lT9h3CksPCr6up8fBXX8uPk01aHheGvEh8D/kazta/ga/N4/gf8jWdYrrAX59Re50mDp9cF4VWcK49M8kUcuEkTrApzC+VPm8chvf+ZmFuVu+9TMbx9opZIxhJ3CLmzgHIwyg7hTzIHmdhW1Z2TToYkqk1MDTowIpng/GWnEp9HliMYQhZNC+ZMwUaWB5Ecri+9V46WSJGhbDPMziRj1MWIjCFYg+Rs662a6kg8tr3A0IQohDjJuhbeheFL6F4VWjpc1wDg8QLvAuzNpIty1wuXs9xO2tTsVxlo8PDM2HkLSmMGJMzMmcFtSF3AHO2ul6aoAuMkOehUeheFQcP0jleWCP0SSMSOM7PnIVDFnBFl3F1BvaxNta6x3GsRFLP82z4eLKqsMwLMyREHTMSvae5C6ZRqSSAagVky7Cb6D4Ueg+FV+G6WF5EQYSezTdSW5J8o6Nn0sGGS5W50O99Km4vi0iYkQjDu6Hqu2AQFzyBCb2INswNtNAxo1ApqSzM79B8KPQvCm+I8baKbqlw0kt1QhhmC3ZwupykBRzO4005jnhPSAzuUbDyQezbrSQWvEXIAtuLeRB8KLIKpKlR70Lwo9C8KhTdJXjlljbCysEkKoyCQhhkZlv2dyVsLEjXlT03GZhhYJxh8zuflYgXugEcjMAct73UDUbm3O9TILyZD/oPhQcF4VxheMs8OIl9GlUwPKoQ+1KEF7qLbnXTvqtk6YuAD6BiblWaxupGU2N+za1ww35A2swoXAtRk8yLFsFTD4MU5xTH4gDDejwBzMbuJAV6tcmbtEkZddNif5TVRN0wO3oc5azNlF82UKTtl5EZW7iCBmtqEohxjJ9hKlwlYbjMdsRKP5/+BXoUM3WRpIVKF1DZW1K3GxrzzpBLbFT/wBZ/AVm3vNFGhclWTRXuo2IB15i+o2NT0lYRoVxLKVVjkDt2TqQo15gn4E+NV96S9ZVTYcapFmS1gPSrdgKRnaw5FTrtrvrfWhw2b96zMNL5yNDddCW7ib/ABqrvRV1A+n54IskGWS3pJswZXZXtoALAm+u/wCNDZhYjFG5Nx2/G5v2t7gfX51Dw2CeQ2VSat4eich9ogUSqwJKK7Xgiqx+YZQ0vWX7W97X1vud8x+/4mETWik6IvbssDVRjOFyRe0pt31bTDhKNKVIdJelNc1QwSkopKshpr1suBA+jR2sDla19dcx3rGXrbcAHzaK29mtf+pq5LsqyOblB/8AmvcrhLxVgp6uGM3IIRke4LRm/aa2xcf+hPMCp0OI4muQNDE4AXORlUv8pZiLy6NktZbW1JzC2UucD4fiVfrMRMJbxKihDdQS2Yvoig30sbbWGtrlzHcPxLytLBItmjAjJmlURmzA2jClHuSDma9rbaC3orKJhTkq0zHBj4lJAozLDOZzmYCIqkJiJFh2s1nIHebd2tcPjuJh8ogiYZnsSAAVV0AzMJOyCpLA2uSCMgAuSHh/FQVL4qFrPGWAQAFAlnH7O+p8fLapfBcJjFI9JnSQiwKpkAAvKQT8mCTrGOXsk+B7ELdFqOMDLxDNhjKkeWTP6SoyDqbA5ClnJN9LjtancUwcbxRhKUhhAVpRHnXKz2myLp1vuXe5tci1gLEz+NxYljH6PiIoQMxl6xVa6dntLcG1tfDUVWQcD4ihLDFi4DhQxLr2o4wAVKaWZXO/8XiRTEik08+Ychn4rmymPD5SfaNjlvNbQCQXCxm4vqTfuF09L4rqTBCCCvslDcFBn0MgzFTe3aW/fTkfD+Ikx58RGUWRHbK1mZRLGTExEQB7AcE6Zi2yjaz41FiWRRhpEjcSKXZ9urANx7J527vjTEim1WmYrUxPEwUJgw9jJHnVCLrGWfrLMZNTYI17fxEWqRj5cWZEeJZcnUhljBwyjrbOWXEZzmt+zAyHfNc21qZxiKeSG2FkVJCVZWaxUre5B7J0I7qpxwridyBikCWksTldiTKzIdYtOyQttdLd16ZQpUefMhI8dxf+LD4fQx6Bhcrezn9pofO2m99JvDpuIP1pmjhjsj9SLZszm+XOVkNgNARzvuKgrwriHWuxxkYLEqMrA27YcBEMeVTkB0IY87nlYcBXGB8R6UbqCoiPyVj2pCzKFFwuXq9GudD8BaXuXJqmahWTS8YdQRHFESJRlQxvYmI9WSWa185UEj3TprUmTGcUBa0ELhQbEFVznMApF5dLi5Km1gB2iTYO43A8QeWUx4mOKIj5EZVYhhCwGa8Z06wqTqdF8bUxh4uIB0KzpiYrzMSOpAKqo6qPOqizFtCQDoWPICpT3JVPVidzniRhiylFlM8wkIWIgQ536pgC+wXJ4nw1NdxTcRZMSHjijcQr6OYyNZTH2r3Yi2a++3ed6suKxzPE6YeVYpuyVZgGCgtqStjuA1vEVQScC4kzBjjACQWOQlQHyw2spQggFZBrybvJoZIqLTWeg1PxPit0jMEas4kN0VmVQEkIJkz5V7QjAve4fUDSnGxPEzmPU4dTZgNiSchK7S7B7DxGtlOgkPgOJHN84iszHYWKoXBzL8n7oK5STqSc2wEuSOZcKFLr16wBS7tp1oQDOWK9+t8v1UmSGJrUhiB5DEhlULKVBkUEEBragG5rzfpH+9z/ANw/gK9GwgfqYxK6ySBbO6WszA2JFgPwrzjpH+9z/wBw/gKyb93V7mlcO+yEuwopF2FFZJsi1YcH4UZ2HujeoEaZiAOZtW/4PgRFEotqRrRRQi1tMlZjuDCJEllAvbT40ZmYApl1A7TXsR/SPCmMVxSNZ0hZirFS4JVspsCcua1r2DNbuU+NM4bpXg5JDFHiYmkAYhQ182XfKdmtzANxzoZZbz0dDOc1pZKh6xRZgjEWuQWG5PI38OdOmHrFtIFNxy21qtm6TxKSpzFw6oyqkhILLmAUZe19VYvEf+WHSYq8aJGJIcoZXzdS7G7t3ZVsdt9Lc6dd7K0m+qmDK2jHtZbdIOBGI5l9k/dVFXpckQmhF7HMgOmo1UHQ91edcQwxjkZe40U4Uzo0bG0ylRkakopCaEcaWt10eW+Fi+Df5tWEvW86OqDhIgdirA/DO1c10XXOXlF/+a9ytw3RSNUUDGuERQos6hQAuW2jaKd2H8RAsRakfoiyoUjxYVVkijTNKwCWiKPoP4yxVgveg11NRjguDiEjOcqxECzEl0W2JDKLWY2GhI1FxrrVtiE4c+GkQuRBDN1j5M63le75du2Tn25acxXpLNZjFlKWt7DkdFlcp8+lYLmWyuO0DGI8hIN9lue866VKwHB4oTiR6SGWcOsl2UMpJyrZ81wQGI+JXa1V+CXh0bw4hJAgiEihSRfNljhMj67Kqebk76U4nAeGYlnjjfM7q7uEkIYq8gz5hb3gAQdr/CnoW29LdPYaxPRCDqyZcbK4UujvK6vZpU6kg8lN3Nu4t3U/ieAxLmb0+SMEiNe2DkLuCse+otoo5Zidb2D2HHDhFiBmyxpMnXlyQBKkvWrc7HtDXyPdUKPhfCRItp+3mhRR1pN8jWjRdNRmTl7tr20piLypaW9hNXhUIMUC4zK8GJlxJUMoZiZROyPr3OAe9X2503jOjgZjK+NdFknWRAh0ZRI7KouddHA00tpbnTPFPVj4qaKYyda7usl8ygH0aJ2ZSBoCiIL8yCBrenlbhjxpEZFywWiUkkftTHJmBAtqQuota5GlNSQNWqduwjJ0fgQsPWTALHcjrEURx5TGJFsbBhltm5AEW1vVn6nQwehti2BRowCkmSVcwJKHtE9pesAHIHTYGqXA8O4UkZV8UkhYhc4OSw6l1UKLH+Asb630J0tU/iM/C3lOIecM6mFyqOWJIAkTsgX2VSe7JyubmqFyrXTsEk6HQZ7vi3LjKGLuufrOpZFa9wQSWd7d+2gpMb0eiRHMuPkEcnXq+Z1swZFdhvqwWMsSNxm0FOcZ4bw9cQxnZ0eTq8S3aIjJiORSwAsTqT32Qm4ArkYPALhsNhnlLR9ZMiOLqHlyvDIC3IWlZR9QvoKuiKynmdXsJw4fEJ43OKBzYcYVYwyBXzKSGAvqSFJA12NVkXROFk6uLHSBVBw4VXAAdJblSoI7QKFdLdksPGnIcJwxZMPikkJ62UiF1csgcZgV27INyPr0tvXUeE4ZLiISjZ5jM8q5Sx+UEk0xL6adrPa+vZAGgqNVKTa7G9g8nAoIVxRkxTMHMTzFn7SxxSvNZze5uGKn+W2nfFbozEqCM4+a8jPGvyt88mYEAi+pA6wEC1+ta9tLdTQ8NxMzKGdnkErOYywDZkKsHNr3AhNhy076j8Mi4SrpLHLkZZVZOsZkzPKodNGFyLH89hQOhayu3PsJUXAIybx42UlZLP8AKZiWR3Vla50N2C3/AJRTeF4fCiS4X0vrGyEMWcGRLMzMSS2m4uO+50vS4rAcPTE9Y06rJHP1sis17uTI4TwUPIZDv7KEkBRUbHYfhUzuWmQtM4BtLbtshAC6aXDX15n6qTIOLb17CzwmDWGGOJDdUUBTpqN76V5x0j/e5/7h/AV6PhBGIYhCbxBFEZHNLaHburzfpH+9z/3D+ArKvvdRoXHvvjSQRtSXpBRWSbBZ8BhzzoO7WvQAKwnRc/Lit3TKdU4bw+sUPSPii4ZopJMPLKguvWRJ1ohz9li6hs1iLDQHnVbF0T4c0UMyYRoiLTRoqyxsrnW7rfS34Ve8cVSi5pep7QAcyvCAe4urqdbHS9VZ6T4eJHjXEelMq3umSXL2QMruuhN9dTfWgUpKPUqnppXjScUkq9ahmek+ImswMDlpCyZY3kZnvEwylADe2lraXbW9U2JwQxDYPBQKkspaI4oyQpmRZIg8q3UABV1J1GrJY31rRJE0+IV1M2aK6pHHdWkzqoYya9lR36WIJ7qsP/HnR3Dw+lYmKXr5JsRKjPb2AkrAxKbksM2ua/aGU13XeahDzX5f6XGYTKGVLyZrcFhEijSNBlRFCqO5QLAVjOmMGWUHvFbqsZ03PaSpNdQ0bDvGWJpKKK5juNJW+6OH5pFoT2W0G57baCsATXoPRj91h+Df5tXPc++cnKX8a9zNz8U4fI0UiYeVlAKEdmFG7EcKhwfaAjkS2uzrob6WS8cwDDJJA6dcUeVWygLJ1pTMxD997uNLaE3IWtWiA8h5U51Y7h3fVXpIdhgytFqe0x54jgeoWUYNSkk3o1j1anKS02Y62C3dmsSPaJ7qej4rggI8THA4aWdojlsj9YCWswzZTdiNyNxfa1arIO4a76b0oQdwpyAc1wzHjpBgGzRrhXZZZIzIpWIZ3I62NsrPYksPDVddBTUnEeFrthGOUDNkRLIIVSyMOsA0AUW/l1raiMdw8udrX8qUIO4UxIn1F57TGYzjvDnM0xwjySL12ZurRCTCuW+YsCL5rA7i9za16clx3DBBJK2H7GHn6orlS+cJ7SgPZhlHfqBtWwEY7hrQIhtYW32599NSJ9RaK7THpxTAGSGNcIc7yLEuYRplXKkecdokjIwFgL2Gtt6Yl4tw0FguDYlZVSQFRGFYK6blrfwSKeR6tr7C+4yDu22oKA7jejUSvqLz2mMfpDgHjj6/DyXEZ0bK7KgiEujZ7sCrcuROYAGpGJ49hOolkGGzx4WTIgvH28wEpZBc2BZedgbVqyg7h5UdWO4eVFRlZa1YmUXi3D1wzHqGEWGn6jLlQ5GbXOO3bJbnfYVHi41wvDsGjgKsnWC6hLqVUBgQXuW+VtsSAWvYXrZdUu1hbfbn303Jg42vmRGurIbqDdG9pfgbC451TTLU157TKcP4vw5HUQYVusHZUIsRObrepyg9Za139q+UgmzXBFO8Bm4fisiphxG8aYeVVcqSM8WZQhDEtZQQfga1WQDkBy07u6kEYGwA+qltEc/faVc/R3DM8jvEHaRs7Fix1yhSBroCBYjnzvTEnR7Cg3EEQOfrLhbXe7HMbb6s3nVy9RpaTIuMpayBIgUBQLBQFAHIAWA8q8v6SfveI/uH8BXqM9eW9JP3vEf3D+ArKvvdXuavJ/efsQAaL1zSVlmyWHB8TkmQ+NegtikCF2ZVUDMSxAAFrkknYV5eGsb1ruF4hMTDkfUgWtfcf950yHZQ5beFc5G4509w6rKsMXpmSIvJqqxBToodmBvmOgABvvtrVFi+McKws0keIie4SNlEOd4HQjNpGDaMhrra3IHma0EPC8NhoZ0kS6WabEO4BEpIu2a57RsPgLgeFYOHo4eIucZiHkAxLE4eMMWYx5jZm93S1rX01O+vVZRss7lVRxb0Ztpm2lnOqUaN4LjMUPFf/IWNxS+jYdVw0LDKIcKhDMvus/tN9Vr91XfQLieP4ZmWTCSSYeVgzKGAkjIFjIi35ggEG18o1BracD6Ow4KM+joqve0jN7TmwNs24Ud17eFWuFgZQZ5GN21KjRUQDzJ0577V0SvkGvp2cFk+ZcLnJdacs/kXWC4jHNGJI2zKfAggjdWB1VgdCDsaxHSzGB5yAdF0rUcTxywxE7G2gtblXn08xdix3JrmtZZqHdYQz1OKKSiuY6jR16D0ZPzSH+lv82rz2vQui/7pD8G/zakXPvnJyl/Gvci4ROLKmpw8jkE9s7HKBl7IAtm1G+hPgKlyHid2sMGRmYL+01XkW7r2O3MjkCaZh6KHOGbEOy2HZYMdeuaYtcsdcxA15XHOpEfBMQsUUS4o9iV5HkKsXkDZmytY29pie6yqLV6ODzGHJqujYdYSHHh5TI8TKUlEQACEOGPVtsbAqdQb2yjxuxDDxTKql8Odgxb27c2uoy38LHbc709jej8kkxlGIKg9TdMr2+TbMbWcEXIHwBbmbi8HjTkLcqathSYGPHiKVZWjMrRkxOuUBJLEAMLaj2W294d1Q48FxawzTxBjzAQqlwykZcgLEdhhqNmvuBWoFLTEDl+SMy2G4tYkS4fMSlhpYAOzN/BfUMF3Ngg5kk8QYLi40aeFrZbE5ASAVZr2j3Nsvwdjva2ppaNIv6nkthnxh+I9TIA8YmZwVLMp6tMt2taOxBbsgEGwNyb6VxHheJ9apaWPq+szWXJpH1qvkYFLtZC8ehHsIb6mtHS0wHL8kZibCcVLSETRhC7iMLkuqsXKsSYz7JyAjW4B5mulw3Fbi8sBAJOgC3uhsnsnZm30uIk72vpaKsvL8lsMnDg+MAqWmgYWGZeyASoGlxHezEanxNtxZz0TiuVl66LN1eQOWS2ay2mCiLR9H301Xs6GtPRQsn1PJbDL4jC8VJkKyxAHMYwuS63c2Qlk1sttf+mVw6LiCvMZmR1Kv1IUpZWzFlznIDzC6clJOpq+pKBky/JbDOt6ysoAw4siglyWLOF7ROWw1YHYaBhbYiopHE+1c4XXUXzHJsCotvsT/wCx7gK1D1GlpMg4y8kV2ZioLDKxAzC4Njzry/pJ+94j+4fwFepzV5Z0lPzvEf3D+ArLvnYjUuHefsVwpCaTNSFqzaGxU6p/B41omDKajZqTNVop0Zo+JTenwdSsixZ7iS4v2SNSo2LfHberjhXCBEIwGXLGgjVUW1kAsAWJJPLUW2rCCS2xtUuLjMq7OafGehnPKy1G/kwykEE2BFrg2I+B/wC71Fx/FooVtcGw0Hw2rFy8dmbdzUJ5i2pN6L6iXYilZa2TeK8VadrnbkKgUl6L0p1Z0KiFopL0XqiGhr0PowfmkPwb/Nq87r0LowfmkPwb/Nq57rmkcvKP8a9y9jp0UxGafU1v2TzHnZC0tJRXQmALS0lFMTKFpaSimJkFopKKKpQtFJRV1ILRSUULZYUGikNA2Qbeo0tSXqNLSZMYiFPXlfSX97xH9w/gK9TnryvpIfneI/uH8BWbe+xGtcO8/Yrcgqvbi8IZlbMMpK3sTexYG1vFTViKhs0t2tGhF7i5G1ra+J18xXLZKLrlfmhpzro/FRs8WhuRc7X2bbS+n1/caE4lEbgFtATsw0Clj8NAfKljaQf7Ki9ybEHXf766DylT8mqk2tqPeAN/qvT3CGr+yFpy4QxHxeEgE5lPcQfey8vGl9awHZmO+yvuBe22+3mK6Z5h/tI1u6wva9rfX+NBmmv+xXu3H1m9/wDiiyIav7Iqs+EInEYyHID9gXsRa+oGmviPOuDxaEC/ava9gCfjY7Hzp12kt7CjtG9gD2Mu/wBZoEsp3iGviPDx8fuqZMO2n9iVl2f8ETHxFQxzAFsguDvoRt3gg/XXS42IhiDooud++341z6RL9COXMD/v/wBVKjTQXAvYXsBa/wD+0uajHtWIUW3/AIcQuri63ttzHIH8CKc6sV1RSG8+YalrL016D0YPzSH4N/m1eek1v+jJ+aw/Bv8ANq5LB0kc9/7i9y9Q1IQ1DQ1IRq2bGZgTQ/RSA0tdyYkWikpaYmUFLSUUSZQtFJS0VSBRSUVKkFpKKKGpAoNF6Q0LZZw9RpakPUSdqVKQyJCxLV5Z0j/e5/7h/AV6diWrzDpEfnU/9Z/AVmXiVTXuKpJ+xX3qAUYs1pgBmYEcxcnQH/u1Tqq5jAC9w27Zjfnc3G/ffy+FBYaf1U0LTQPRh8w+WVhci2mp10+4+VGUl7ibQP2lsObHsjyt9RplJoFYEBwb3G53G515jv8AzrsTQrawa7ASafD2jrva9PadezBC01rxOjHJcgTre7aZQLcgPqNK6OTcTKAbDkdQMt/O/n4U0ZILq5Ug5mKm17kHMWNvFudcWgILhWJGUHUjfY78gCfqq0nqwRVVrxZKyMRpLucwPZ2tYDzpZob3+UttbtEWIVgNj3m//rTGSFjHdTqVRL3/AIRba+wvvTIOHsTkcAjW1ztbnff/AL31Sjn07EW37bWSkhcKbTC5ygE62C3Btr38/CpETAAAuCQBc3GumpNV87QDQhzZEsNRYEXC0sPUHXK2l2N7nQXNzr/29VKGUquuxEUqPNTaWQcHYg23pajYEIA2QELm3JvmNhc1JrlnHJlQfF1VS7re9Gm+aw/Bv82rAE1vOjjfNYfgf82rgi6MRfV1F7l4jU+jVDRqfRq0bKZiyiS0anAajK1Oq9aNnM5pRHaKQGlroTFi3ovSCiiqQWikvRerqQWi9JeipUgtJRRVNkCkoJpt3pcp0CSqcyvUKdqeleocz1yWloPhEh4hq8z6QH51P/WfwFej4hq834+fnM39Z/AVwSlVmtdFRkComabN7KlS/fay3331NqlVEfBHUiRgTmv3aknbwGlMs2lWp2zroOAZQzWQXYk7INAbLqDqbd/3V0ZprX6tb220Pd/N4ny+scnAyafLMLHSw20tbfupVwUltZTubaX0J5691OrDWtjFUl54HSvMb9lV0sNQbm4FzvoBmNIsk/NF2Gtwb6C+lx4+XjcSIEYLZmzHXW1udOUp2iWaiGKD1shtJPcWRLc9fG296czSZlGVcthnPjzAF6kUULtPJF5HmFqKKKXUMKKKKosuK3PR0/Novgf82rC1tuj7fNovgf8AI1nzdEJvarFF2rU8rVDVqeR6dZ2hkyiS1anVeoitTqvWhZ2pzyiS1euw9RVeuw9dkLUS4Em9LTAeuhJT1aIDJHaKb6yjPRZaKoOXpL02ZK5L0LtEXkjpauS9NGSuDJSpWwSgOM9NM9cM9NM9ck7YdGAsj1DmenZHqJM9ck7U6IRIuIavOuOn5zN/WfwFegTtXn3Gz84m/r/4FKs5VkzRu6oyFRRRTzsCiiioQKKKKhAoooqECiiioQKKKKhC3se4+RrUcI4tCkMas9mANxlbTtE91eE0ldM+SVJUc8N5lTvymqOOO4+hl4/h/pB9l/ypxekWG+lH2X/KvnakqR5IS8eG8S7aL0Y7j6NHSXC/TD7Mn6a7HSjC/TD7Mn6a+b6SnLk1rx4bwHaQ1PbuPpQdKsJ9MPsyfprodK8H9Ov2JP0181UlMVxa8WG8W5w1PbuPpj/VuD+nX7Ev6aX/AFfg/p1+xL+mvmalo+aSXiw3lOVmtD27j6Y/1hgvp1+xL+mj/WGC+nX7Ev6a+ZaKLmsvuw3lKVm9D27j6Z/1hgvp1+xL+muT0wwX06/Yl/TXzQaSqdzk/FhvGZMNT27j6WPS/B/Tr9iX9NcN0uwf06/Yl/TXzXRQO4t+LDeF1NT27j6RPS3B/Tr9mX9NcHpXhPp1+zJ+mvnGigfJtfHhvJlxWh7dx9Ev0pwn0y/Zk/TUeTpLhT/vL9mT9NfP1FA+Sk/HgEreK8OO492m49hz/uj7L/lWP4pIHmkZdQWuDY6i1ec0VcOSlB1U8N42N9UeyOO43mU9x8qXKe4+VYGim9H+rDeH0h6cdxvsp7j5UZT3HyrA0VOj/VhvJ0h6cdxvsp7j5UZT3HyrA0VOj/VhvJ0h6cdxvsp7j5UZT3HyrA0VOj/VhvJ0h6cdxvsp7j5UZT3HyrA0VOj/AFYbydIenHcb7Ke4+VGU9x8qwNFTo/1YbydIenH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MY" dirty="0"/>
          </a:p>
        </p:txBody>
      </p:sp>
      <p:sp>
        <p:nvSpPr>
          <p:cNvPr id="41990" name="AutoShape 6" descr="data:image/jpeg;base64,/9j/4AAQSkZJRgABAQAAAQABAAD/2wCEAAkGBhAQDw8QEBAPEBAQEBAQEBQQDw8PFhAQFRAVFBQQEhUYGyceGBkjGRgVHy8gIygrOCwsFR8xNTA2NSYrLCoBCQoKDgwOGg8PGiwkHCQsLCksKSksLSwsKSwsLCwpLSksLCwsKSwsKSwpLCwsLCwsLCwsKSwsKSwsLCwpLCwsLP/AABEIALkBEAMBIgACEQEDEQH/xAAcAAABBQEBAQAAAAAAAAAAAAAAAQMEBQYCBwj/xABCEAACAQIEAgYFCQcEAgMAAAABAgMAEQQSITEFQQYTIlFhkRQVMlJxIyRTgZKhsdHSMzRCYnJzshZDwfAHgqLh8f/EABsBAAIDAQEBAAAAAAAAAAAAAAIDAAEFBAYH/8QANREAAgEBAwcLBAMBAQAAAAAAAAECEQMEoRIhQVGR4fAFFBUiMTJCYWJxgRNSsdEzovHBI//aAAwDAQACEQMRAD8AuSa5JoJpK+YnvQpDQaSiIFJRSVZQUlFJRIglJVikaoq/IGYsFJYmUAFgGCqEI5Eam+t6kYLhCvPbZPaAPasoUFy1t1U3X+Yi3fbrjdpSaSOaV4jFNsr04dIVVgP2jZYx/FIeeQdw76YxEWRmUkEqbEqbi/Ox566fVWlxGJIV5UBM0pOGw6jUxoB28tuYGhPvMeQ1qZOj8oJUFWYOsQC3OaUi7IDt2R7R2FOtbrTNBV4/L/FBNlea55unH/PzUreqbKXscoIUm2mYgkC/fYGuK0HEuDPaGGNkKJ1hY3IGZbdbO52C37I/o77ioK8CZmiVXVutAI7LCyn2SRb+KxIHcLmwoJ3ScXkpf6HC8waq3/hV0lW8nRuQIXzoQELDLmOY58iqumuY6Dv5d9JH0akZQ2eMXR3sSdAptqe4nS/fteq5ra9mSFzmypXKKgmkJq1fo7IHKllsHWIMAxzysB8mg3JGt+6x+FInR5ywXOlmcxxN2rSsouxXT2F1u+1Xza1+0nOLPWVhibKHIOUkqDyJABIHmPOmyasMfJnkSKMMY4wEjFrFge00mvNiS3wI7qjNg3ILBTlu3iQBvelzSjKlQ4yqqsj0hqXhALSAorELpfNfMWVQuh8a7xWDPsqABGPaI/aMdLL33INqDKSdGRzo6EC9JUmTBt2iFtl0IZhm5AkDnqRt3ijBxizMclwVUdYbLc3JJ79B99FVUqTKRFpCakLgpGNwlgbEchZjYW+/6heuZMEwUtdSobLcG+bftAe7odauqJlIjmkoNJRlhSUUhqyATXJNBNJV0KCkJoJpKIhd+tYfpF8m/KuDxiD6VPv/ACqXkHcPKu04YG7Vhr4Vx2cLOTpn4+ALe1nZRrm4+SB65w/0qff+VHriD6Vfv/KrReDj3R5U4vBh7o8hXXG62b0vD9HE7/NaFiU3reD6Vfv/ACpPW0H0i/f+VX68FX3R5CnF4IvujyFPjcLN6Xh+hb5RnqRm/WsP0i//AC/Kk9aw/SL/APL8q0/qVfdHkKPUq+6PIU3o6z1vD9FdJT1LEz8fSFFFhIhA0GZA1hvYXXa/Kki6RhSzLPZnUoxF7lTbs7abDburQ+pV90eQo9Sr7o8hTVcl9z2i+fP7UZ5OkgVVRZgAhLLZdQSwYi9r2uAbbaU5/q1uU4Fs1rKBbNvbs6d/x131q+9Sr7o8hR6lX3R5CiVzp2TltKd9r2xjsM6nSa2UCYWVDGAVuChv2WBFiNedLJ0pLEsZxcoYyctjlIAOy7kAC+9hatD6kX3R5Cj1KvujyFFzPRly2lc89Mdhm5Ok+bODMLOFB7NrBVKqFsOyACRpbc0rdKj9PbWNtFt+y/ZgWX2V5DbnWj9Sr7o8hR6lX3R5CpzP1S2k576Y7DOR9K2U3EwvmLD5MGxIsct10BGlhSR9KmXQTL/GNY1bRxZl1X2dBptpWk9Sr7o8hR6kX3R5CpzX1y2k52vsjsMe3FUJLGTU6k9q5N73JtQ3GlP+8dCT/FudCb99a08FX3R5Cm24MvujyFKdwhreH6Gc/lqRlE4vGt7SAXtybkbjlSP0iTtA4ga3uMxH3cq0r8IHujyrL8RwIEsgsPa7vClWl0s458+H6HWd6naPsR0ONpqeuvdct7sez3XttRHxqNQVDRkEg9pC1iARcXHjXBZURc1gLqu3NiFA8yKshwWQojqEYPsL2IBzWLFgAPZPPu765MiOp8fB1uTSVWuPkiN0gQKoWY33Y9rSxNlHhqT4k+FMvxtSpUy3BbMd9TYC508BU8cEnP8AtHYN/DoDsTrpz8qROCSn+BRpe7PGNr3G+pGVhblY1FCGp8fBWWl4o8fJV+sYvfHk35Uh4jF748j+VWi8HctInYDRrmIvfMLEjJlBvoPzpfUU1yCirYE6uluyQCLg2G/OipHU+PgjtaeJcfJU+sYvfHkfyrk8Ri98eR/Kp2NwTRPkcLfW1iGBGYrcEeII+qmLDuFX1dT4+A05NVTXHyR/WEXvj7/ypPWEXvjyP5U/YeFJYeFX1dT4+Cdfy4+Rj1hF748j+VIeIRe+PI/lT9h3CksPCr6up8fBXX8uPk01aHheGvEh8D/kazta/ga/N4/gf8jWdYrrAX59Re50mDp9cF4VWcK49M8kUcuEkTrApzC+VPm8chvf+ZmFuVu+9TMbx9opZIxhJ3CLmzgHIwyg7hTzIHmdhW1Z2TToYkqk1MDTowIpng/GWnEp9HliMYQhZNC+ZMwUaWB5Ecri+9V46WSJGhbDPMziRj1MWIjCFYg+Rs662a6kg8tr3A0IQohDjJuhbeheFL6F4VWjpc1wDg8QLvAuzNpIty1wuXs9xO2tTsVxlo8PDM2HkLSmMGJMzMmcFtSF3AHO2ul6aoAuMkOehUeheFQcP0jleWCP0SSMSOM7PnIVDFnBFl3F1BvaxNta6x3GsRFLP82z4eLKqsMwLMyREHTMSvae5C6ZRqSSAagVky7Cb6D4Ueg+FV+G6WF5EQYSezTdSW5J8o6Nn0sGGS5W50O99Km4vi0iYkQjDu6Hqu2AQFzyBCb2INswNtNAxo1ApqSzM79B8KPQvCm+I8baKbqlw0kt1QhhmC3ZwupykBRzO4005jnhPSAzuUbDyQezbrSQWvEXIAtuLeRB8KLIKpKlR70Lwo9C8KhTdJXjlljbCysEkKoyCQhhkZlv2dyVsLEjXlT03GZhhYJxh8zuflYgXugEcjMAct73UDUbm3O9TILyZD/oPhQcF4VxheMs8OIl9GlUwPKoQ+1KEF7qLbnXTvqtk6YuAD6BiblWaxupGU2N+za1ww35A2swoXAtRk8yLFsFTD4MU5xTH4gDDejwBzMbuJAV6tcmbtEkZddNif5TVRN0wO3oc5azNlF82UKTtl5EZW7iCBmtqEohxjJ9hKlwlYbjMdsRKP5/+BXoUM3WRpIVKF1DZW1K3GxrzzpBLbFT/wBZ/AVm3vNFGhclWTRXuo2IB15i+o2NT0lYRoVxLKVVjkDt2TqQo15gn4E+NV96S9ZVTYcapFmS1gPSrdgKRnaw5FTrtrvrfWhw2b96zMNL5yNDddCW7ib/ABqrvRV1A+n54IskGWS3pJswZXZXtoALAm+u/wCNDZhYjFG5Nx2/G5v2t7gfX51Dw2CeQ2VSat4eich9ogUSqwJKK7Xgiqx+YZQ0vWX7W97X1vud8x+/4mETWik6IvbssDVRjOFyRe0pt31bTDhKNKVIdJelNc1QwSkopKshpr1suBA+jR2sDla19dcx3rGXrbcAHzaK29mtf+pq5LsqyOblB/8AmvcrhLxVgp6uGM3IIRke4LRm/aa2xcf+hPMCp0OI4muQNDE4AXORlUv8pZiLy6NktZbW1JzC2UucD4fiVfrMRMJbxKihDdQS2Yvoig30sbbWGtrlzHcPxLytLBItmjAjJmlURmzA2jClHuSDma9rbaC3orKJhTkq0zHBj4lJAozLDOZzmYCIqkJiJFh2s1nIHebd2tcPjuJh8ogiYZnsSAAVV0AzMJOyCpLA2uSCMgAuSHh/FQVL4qFrPGWAQAFAlnH7O+p8fLapfBcJjFI9JnSQiwKpkAAvKQT8mCTrGOXsk+B7ELdFqOMDLxDNhjKkeWTP6SoyDqbA5ClnJN9LjtancUwcbxRhKUhhAVpRHnXKz2myLp1vuXe5tci1gLEz+NxYljH6PiIoQMxl6xVa6dntLcG1tfDUVWQcD4ihLDFi4DhQxLr2o4wAVKaWZXO/8XiRTEik08+Ychn4rmymPD5SfaNjlvNbQCQXCxm4vqTfuF09L4rqTBCCCvslDcFBn0MgzFTe3aW/fTkfD+Ikx58RGUWRHbK1mZRLGTExEQB7AcE6Zi2yjaz41FiWRRhpEjcSKXZ9urANx7J527vjTEim1WmYrUxPEwUJgw9jJHnVCLrGWfrLMZNTYI17fxEWqRj5cWZEeJZcnUhljBwyjrbOWXEZzmt+zAyHfNc21qZxiKeSG2FkVJCVZWaxUre5B7J0I7qpxwridyBikCWksTldiTKzIdYtOyQttdLd16ZQpUefMhI8dxf+LD4fQx6Bhcrezn9pofO2m99JvDpuIP1pmjhjsj9SLZszm+XOVkNgNARzvuKgrwriHWuxxkYLEqMrA27YcBEMeVTkB0IY87nlYcBXGB8R6UbqCoiPyVj2pCzKFFwuXq9GudD8BaXuXJqmahWTS8YdQRHFESJRlQxvYmI9WSWa185UEj3TprUmTGcUBa0ELhQbEFVznMApF5dLi5Km1gB2iTYO43A8QeWUx4mOKIj5EZVYhhCwGa8Z06wqTqdF8bUxh4uIB0KzpiYrzMSOpAKqo6qPOqizFtCQDoWPICpT3JVPVidzniRhiylFlM8wkIWIgQ536pgC+wXJ4nw1NdxTcRZMSHjijcQr6OYyNZTH2r3Yi2a++3ed6suKxzPE6YeVYpuyVZgGCgtqStjuA1vEVQScC4kzBjjACQWOQlQHyw2spQggFZBrybvJoZIqLTWeg1PxPit0jMEas4kN0VmVQEkIJkz5V7QjAve4fUDSnGxPEzmPU4dTZgNiSchK7S7B7DxGtlOgkPgOJHN84iszHYWKoXBzL8n7oK5STqSc2wEuSOZcKFLr16wBS7tp1oQDOWK9+t8v1UmSGJrUhiB5DEhlULKVBkUEEBragG5rzfpH+9z/ANw/gK9GwgfqYxK6ySBbO6WszA2JFgPwrzjpH+9z/wBw/gKyb93V7mlcO+yEuwopF2FFZJsi1YcH4UZ2HujeoEaZiAOZtW/4PgRFEotqRrRRQi1tMlZjuDCJEllAvbT40ZmYApl1A7TXsR/SPCmMVxSNZ0hZirFS4JVspsCcua1r2DNbuU+NM4bpXg5JDFHiYmkAYhQ182XfKdmtzANxzoZZbz0dDOc1pZKh6xRZgjEWuQWG5PI38OdOmHrFtIFNxy21qtm6TxKSpzFw6oyqkhILLmAUZe19VYvEf+WHSYq8aJGJIcoZXzdS7G7t3ZVsdt9Lc6dd7K0m+qmDK2jHtZbdIOBGI5l9k/dVFXpckQmhF7HMgOmo1UHQ91edcQwxjkZe40U4Uzo0bG0ylRkakopCaEcaWt10eW+Fi+Df5tWEvW86OqDhIgdirA/DO1c10XXOXlF/+a9ytw3RSNUUDGuERQos6hQAuW2jaKd2H8RAsRakfoiyoUjxYVVkijTNKwCWiKPoP4yxVgveg11NRjguDiEjOcqxECzEl0W2JDKLWY2GhI1FxrrVtiE4c+GkQuRBDN1j5M63le75du2Tn25acxXpLNZjFlKWt7DkdFlcp8+lYLmWyuO0DGI8hIN9lue866VKwHB4oTiR6SGWcOsl2UMpJyrZ81wQGI+JXa1V+CXh0bw4hJAgiEihSRfNljhMj67Kqebk76U4nAeGYlnjjfM7q7uEkIYq8gz5hb3gAQdr/CnoW29LdPYaxPRCDqyZcbK4UujvK6vZpU6kg8lN3Nu4t3U/ieAxLmb0+SMEiNe2DkLuCse+otoo5Zidb2D2HHDhFiBmyxpMnXlyQBKkvWrc7HtDXyPdUKPhfCRItp+3mhRR1pN8jWjRdNRmTl7tr20piLypaW9hNXhUIMUC4zK8GJlxJUMoZiZROyPr3OAe9X2503jOjgZjK+NdFknWRAh0ZRI7KouddHA00tpbnTPFPVj4qaKYyda7usl8ygH0aJ2ZSBoCiIL8yCBrenlbhjxpEZFywWiUkkftTHJmBAtqQuota5GlNSQNWqduwjJ0fgQsPWTALHcjrEURx5TGJFsbBhltm5AEW1vVn6nQwehti2BRowCkmSVcwJKHtE9pesAHIHTYGqXA8O4UkZV8UkhYhc4OSw6l1UKLH+Asb630J0tU/iM/C3lOIecM6mFyqOWJIAkTsgX2VSe7JyubmqFyrXTsEk6HQZ7vi3LjKGLuufrOpZFa9wQSWd7d+2gpMb0eiRHMuPkEcnXq+Z1swZFdhvqwWMsSNxm0FOcZ4bw9cQxnZ0eTq8S3aIjJiORSwAsTqT32Qm4ArkYPALhsNhnlLR9ZMiOLqHlyvDIC3IWlZR9QvoKuiKynmdXsJw4fEJ43OKBzYcYVYwyBXzKSGAvqSFJA12NVkXROFk6uLHSBVBw4VXAAdJblSoI7QKFdLdksPGnIcJwxZMPikkJ62UiF1csgcZgV27INyPr0tvXUeE4ZLiISjZ5jM8q5Sx+UEk0xL6adrPa+vZAGgqNVKTa7G9g8nAoIVxRkxTMHMTzFn7SxxSvNZze5uGKn+W2nfFbozEqCM4+a8jPGvyt88mYEAi+pA6wEC1+ta9tLdTQ8NxMzKGdnkErOYywDZkKsHNr3AhNhy076j8Mi4SrpLHLkZZVZOsZkzPKodNGFyLH89hQOhayu3PsJUXAIybx42UlZLP8AKZiWR3Vla50N2C3/AJRTeF4fCiS4X0vrGyEMWcGRLMzMSS2m4uO+50vS4rAcPTE9Y06rJHP1sis17uTI4TwUPIZDv7KEkBRUbHYfhUzuWmQtM4BtLbtshAC6aXDX15n6qTIOLb17CzwmDWGGOJDdUUBTpqN76V5x0j/e5/7h/AV6PhBGIYhCbxBFEZHNLaHburzfpH+9z/3D+ArKvvdRoXHvvjSQRtSXpBRWSbBZ8BhzzoO7WvQAKwnRc/Lit3TKdU4bw+sUPSPii4ZopJMPLKguvWRJ1ohz9li6hs1iLDQHnVbF0T4c0UMyYRoiLTRoqyxsrnW7rfS34Ve8cVSi5pep7QAcyvCAe4urqdbHS9VZ6T4eJHjXEelMq3umSXL2QMruuhN9dTfWgUpKPUqnppXjScUkq9ahmek+ImswMDlpCyZY3kZnvEwylADe2lraXbW9U2JwQxDYPBQKkspaI4oyQpmRZIg8q3UABV1J1GrJY31rRJE0+IV1M2aK6pHHdWkzqoYya9lR36WIJ7qsP/HnR3Dw+lYmKXr5JsRKjPb2AkrAxKbksM2ua/aGU13XeahDzX5f6XGYTKGVLyZrcFhEijSNBlRFCqO5QLAVjOmMGWUHvFbqsZ03PaSpNdQ0bDvGWJpKKK5juNJW+6OH5pFoT2W0G57baCsATXoPRj91h+Df5tXPc++cnKX8a9zNz8U4fI0UiYeVlAKEdmFG7EcKhwfaAjkS2uzrob6WS8cwDDJJA6dcUeVWygLJ1pTMxD997uNLaE3IWtWiA8h5U51Y7h3fVXpIdhgytFqe0x54jgeoWUYNSkk3o1j1anKS02Y62C3dmsSPaJ7qej4rggI8THA4aWdojlsj9YCWswzZTdiNyNxfa1arIO4a76b0oQdwpyAc1wzHjpBgGzRrhXZZZIzIpWIZ3I62NsrPYksPDVddBTUnEeFrthGOUDNkRLIIVSyMOsA0AUW/l1raiMdw8udrX8qUIO4UxIn1F57TGYzjvDnM0xwjySL12ZurRCTCuW+YsCL5rA7i9za16clx3DBBJK2H7GHn6orlS+cJ7SgPZhlHfqBtWwEY7hrQIhtYW32599NSJ9RaK7THpxTAGSGNcIc7yLEuYRplXKkecdokjIwFgL2Gtt6Yl4tw0FguDYlZVSQFRGFYK6blrfwSKeR6tr7C+4yDu22oKA7jejUSvqLz2mMfpDgHjj6/DyXEZ0bK7KgiEujZ7sCrcuROYAGpGJ49hOolkGGzx4WTIgvH28wEpZBc2BZedgbVqyg7h5UdWO4eVFRlZa1YmUXi3D1wzHqGEWGn6jLlQ5GbXOO3bJbnfYVHi41wvDsGjgKsnWC6hLqVUBgQXuW+VtsSAWvYXrZdUu1hbfbn303Jg42vmRGurIbqDdG9pfgbC451TTLU157TKcP4vw5HUQYVusHZUIsRObrepyg9Za139q+UgmzXBFO8Bm4fisiphxG8aYeVVcqSM8WZQhDEtZQQfga1WQDkBy07u6kEYGwA+qltEc/faVc/R3DM8jvEHaRs7Fix1yhSBroCBYjnzvTEnR7Cg3EEQOfrLhbXe7HMbb6s3nVy9RpaTIuMpayBIgUBQLBQFAHIAWA8q8v6SfveI/uH8BXqM9eW9JP3vEf3D+ArKvvdXuavJ/efsQAaL1zSVlmyWHB8TkmQ+NegtikCF2ZVUDMSxAAFrkknYV5eGsb1ruF4hMTDkfUgWtfcf950yHZQ5beFc5G4509w6rKsMXpmSIvJqqxBToodmBvmOgABvvtrVFi+McKws0keIie4SNlEOd4HQjNpGDaMhrra3IHma0EPC8NhoZ0kS6WabEO4BEpIu2a57RsPgLgeFYOHo4eIucZiHkAxLE4eMMWYx5jZm93S1rX01O+vVZRss7lVRxb0Ztpm2lnOqUaN4LjMUPFf/IWNxS+jYdVw0LDKIcKhDMvus/tN9Vr91XfQLieP4ZmWTCSSYeVgzKGAkjIFjIi35ggEG18o1BracD6Ow4KM+joqve0jN7TmwNs24Ud17eFWuFgZQZ5GN21KjRUQDzJ0577V0SvkGvp2cFk+ZcLnJdacs/kXWC4jHNGJI2zKfAggjdWB1VgdCDsaxHSzGB5yAdF0rUcTxywxE7G2gtblXn08xdix3JrmtZZqHdYQz1OKKSiuY6jR16D0ZPzSH+lv82rz2vQui/7pD8G/zakXPvnJyl/Gvci4ROLKmpw8jkE9s7HKBl7IAtm1G+hPgKlyHid2sMGRmYL+01XkW7r2O3MjkCaZh6KHOGbEOy2HZYMdeuaYtcsdcxA15XHOpEfBMQsUUS4o9iV5HkKsXkDZmytY29pie6yqLV6ODzGHJqujYdYSHHh5TI8TKUlEQACEOGPVtsbAqdQb2yjxuxDDxTKql8Odgxb27c2uoy38LHbc709jej8kkxlGIKg9TdMr2+TbMbWcEXIHwBbmbi8HjTkLcqathSYGPHiKVZWjMrRkxOuUBJLEAMLaj2W294d1Q48FxawzTxBjzAQqlwykZcgLEdhhqNmvuBWoFLTEDl+SMy2G4tYkS4fMSlhpYAOzN/BfUMF3Ngg5kk8QYLi40aeFrZbE5ASAVZr2j3Nsvwdjva2ppaNIv6nkthnxh+I9TIA8YmZwVLMp6tMt2taOxBbsgEGwNyb6VxHheJ9apaWPq+szWXJpH1qvkYFLtZC8ehHsIb6mtHS0wHL8kZibCcVLSETRhC7iMLkuqsXKsSYz7JyAjW4B5mulw3Fbi8sBAJOgC3uhsnsnZm30uIk72vpaKsvL8lsMnDg+MAqWmgYWGZeyASoGlxHezEanxNtxZz0TiuVl66LN1eQOWS2ay2mCiLR9H301Xs6GtPRQsn1PJbDL4jC8VJkKyxAHMYwuS63c2Qlk1sttf+mVw6LiCvMZmR1Kv1IUpZWzFlznIDzC6clJOpq+pKBky/JbDOt6ysoAw4siglyWLOF7ROWw1YHYaBhbYiopHE+1c4XXUXzHJsCotvsT/wCx7gK1D1GlpMg4y8kV2ZioLDKxAzC4Njzry/pJ+94j+4fwFepzV5Z0lPzvEf3D+ArLvnYjUuHefsVwpCaTNSFqzaGxU6p/B41omDKajZqTNVop0Zo+JTenwdSsixZ7iS4v2SNSo2LfHberjhXCBEIwGXLGgjVUW1kAsAWJJPLUW2rCCS2xtUuLjMq7OafGehnPKy1G/kwykEE2BFrg2I+B/wC71Fx/FooVtcGw0Hw2rFy8dmbdzUJ5i2pN6L6iXYilZa2TeK8VadrnbkKgUl6L0p1Z0KiFopL0XqiGhr0PowfmkPwb/Nq87r0LowfmkPwb/Nq57rmkcvKP8a9y9jp0UxGafU1v2TzHnZC0tJRXQmALS0lFMTKFpaSimJkFopKKKpQtFJRV1ILRSUULZYUGikNA2Qbeo0tSXqNLSZMYiFPXlfSX97xH9w/gK9TnryvpIfneI/uH8BWbe+xGtcO8/Yrcgqvbi8IZlbMMpK3sTexYG1vFTViKhs0t2tGhF7i5G1ra+J18xXLZKLrlfmhpzro/FRs8WhuRc7X2bbS+n1/caE4lEbgFtATsw0Clj8NAfKljaQf7Ki9ybEHXf766DylT8mqk2tqPeAN/qvT3CGr+yFpy4QxHxeEgE5lPcQfey8vGl9awHZmO+yvuBe22+3mK6Z5h/tI1u6wva9rfX+NBmmv+xXu3H1m9/wDiiyIav7Iqs+EInEYyHID9gXsRa+oGmviPOuDxaEC/ava9gCfjY7Hzp12kt7CjtG9gD2Mu/wBZoEsp3iGviPDx8fuqZMO2n9iVl2f8ETHxFQxzAFsguDvoRt3gg/XXS42IhiDooud++341z6RL9COXMD/v/wBVKjTQXAvYXsBa/wD+0uajHtWIUW3/AIcQuri63ttzHIH8CKc6sV1RSG8+YalrL016D0YPzSH4N/m1eek1v+jJ+aw/Bv8ANq5LB0kc9/7i9y9Q1IQ1DQ1IRq2bGZgTQ/RSA0tdyYkWikpaYmUFLSUUSZQtFJS0VSBRSUVKkFpKKKGpAoNF6Q0LZZw9RpakPUSdqVKQyJCxLV5Z0j/e5/7h/AV6diWrzDpEfnU/9Z/AVmXiVTXuKpJ+xX3qAUYs1pgBmYEcxcnQH/u1Tqq5jAC9w27Zjfnc3G/ffy+FBYaf1U0LTQPRh8w+WVhci2mp10+4+VGUl7ibQP2lsObHsjyt9RplJoFYEBwb3G53G515jv8AzrsTQrawa7ASafD2jrva9PadezBC01rxOjHJcgTre7aZQLcgPqNK6OTcTKAbDkdQMt/O/n4U0ZILq5Ug5mKm17kHMWNvFudcWgILhWJGUHUjfY78gCfqq0nqwRVVrxZKyMRpLucwPZ2tYDzpZob3+UttbtEWIVgNj3m//rTGSFjHdTqVRL3/AIRba+wvvTIOHsTkcAjW1ztbnff/AL31Sjn07EW37bWSkhcKbTC5ygE62C3Btr38/CpETAAAuCQBc3GumpNV87QDQhzZEsNRYEXC0sPUHXK2l2N7nQXNzr/29VKGUquuxEUqPNTaWQcHYg23pajYEIA2QELm3JvmNhc1JrlnHJlQfF1VS7re9Gm+aw/Bv82rAE1vOjjfNYfgf82rgi6MRfV1F7l4jU+jVDRqfRq0bKZiyiS0anAajK1Oq9aNnM5pRHaKQGlroTFi3ovSCiiqQWikvRerqQWi9JeipUgtJRRVNkCkoJpt3pcp0CSqcyvUKdqeleocz1yWloPhEh4hq8z6QH51P/WfwFej4hq834+fnM39Z/AVwSlVmtdFRkComabN7KlS/fay3331NqlVEfBHUiRgTmv3aknbwGlMs2lWp2zroOAZQzWQXYk7INAbLqDqbd/3V0ZprX6tb220Pd/N4ny+scnAyafLMLHSw20tbfupVwUltZTubaX0J5691OrDWtjFUl54HSvMb9lV0sNQbm4FzvoBmNIsk/NF2Gtwb6C+lx4+XjcSIEYLZmzHXW1udOUp2iWaiGKD1shtJPcWRLc9fG296czSZlGVcthnPjzAF6kUULtPJF5HmFqKKKXUMKKKKosuK3PR0/Novgf82rC1tuj7fNovgf8AI1nzdEJvarFF2rU8rVDVqeR6dZ2hkyiS1anVeoitTqvWhZ2pzyiS1euw9RVeuw9dkLUS4Em9LTAeuhJT1aIDJHaKb6yjPRZaKoOXpL02ZK5L0LtEXkjpauS9NGSuDJSpWwSgOM9NM9cM9NM9ck7YdGAsj1DmenZHqJM9ck7U6IRIuIavOuOn5zN/WfwFegTtXn3Gz84m/r/4FKs5VkzRu6oyFRRRTzsCiiioQKKKKhAoooqECiiioQKKKKhC3se4+RrUcI4tCkMas9mANxlbTtE91eE0ldM+SVJUc8N5lTvymqOOO4+hl4/h/pB9l/ypxekWG+lH2X/KvnakqR5IS8eG8S7aL0Y7j6NHSXC/TD7Mn6a7HSjC/TD7Mn6a+b6SnLk1rx4bwHaQ1PbuPpQdKsJ9MPsyfprodK8H9Ov2JP0181UlMVxa8WG8W5w1PbuPpj/VuD+nX7Ev6aX/AFfg/p1+xL+mvmalo+aSXiw3lOVmtD27j6Y/1hgvp1+xL+mj/WGC+nX7Ev6a+ZaKLmsvuw3lKVm9D27j6Z/1hgvp1+xL+muT0wwX06/Yl/TXzQaSqdzk/FhvGZMNT27j6WPS/B/Tr9iX9NcN0uwf06/Yl/TXzXRQO4t+LDeF1NT27j6RPS3B/Tr9mX9NcHpXhPp1+zJ+mvnGigfJtfHhvJlxWh7dx9Ev0pwn0y/Zk/TUeTpLhT/vL9mT9NfP1FA+Sk/HgEreK8OO492m49hz/uj7L/lWP4pIHmkZdQWuDY6i1ec0VcOSlB1U8N42N9UeyOO43mU9x8qXKe4+VYGim9H+rDeH0h6cdxvsp7j5UZT3HyrA0VOj/VhvJ0h6cdxvsp7j5UZT3HyrA0VOj/VhvJ0h6cdxvsp7j5UZT3HyrA0VOj/VhvJ0h6cdxvsp7j5UZT3HyrA0VOj/AFYbydIenHcb7Ke4+VGU9x8qwNFTo/1YbydIenH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MY" dirty="0"/>
          </a:p>
        </p:txBody>
      </p:sp>
      <p:sp>
        <p:nvSpPr>
          <p:cNvPr id="41992" name="AutoShape 8" descr="data:image/jpeg;base64,/9j/4AAQSkZJRgABAQAAAQABAAD/2wCEAAkGBhAQDw8QEBAPEBAQEBAQEBQQDw8PFhAQFRAVFBQQEhUYGyceGBkjGRgVHy8gIygrOCwsFR8xNTA2NSYrLCoBCQoKDgwOGg8PGiwkHCQsLCksKSksLSwsKSwsLCwpLSksLCwsKSwsKSwpLCwsLCwsLCwsKSwsKSwsLCwpLCwsLP/AABEIALkBEAMBIgACEQEDEQH/xAAcAAABBQEBAQAAAAAAAAAAAAAAAQMEBQYCBwj/xABCEAACAQIEAgYFCQcEAgMAAAABAgMAEQQSITEFQQYTIlFhkRQVMlJxIyRTgZKhsdHSMzRCYnJzshZDwfAHgqLh8f/EABsBAAIDAQEBAAAAAAAAAAAAAAIDAAEFBAYH/8QANREAAgEBAwcLBAMBAQAAAAAAAAECEQMEoRIhQVGR4fAFFBUiMTJCYWJxgRNSsdEzovHBI//aAAwDAQACEQMRAD8AuSa5JoJpK+YnvQpDQaSiIFJRSVZQUlFJRIglJVikaoq/IGYsFJYmUAFgGCqEI5Eam+t6kYLhCvPbZPaAPasoUFy1t1U3X+Yi3fbrjdpSaSOaV4jFNsr04dIVVgP2jZYx/FIeeQdw76YxEWRmUkEqbEqbi/Ox566fVWlxGJIV5UBM0pOGw6jUxoB28tuYGhPvMeQ1qZOj8oJUFWYOsQC3OaUi7IDt2R7R2FOtbrTNBV4/L/FBNlea55unH/PzUreqbKXscoIUm2mYgkC/fYGuK0HEuDPaGGNkKJ1hY3IGZbdbO52C37I/o77ioK8CZmiVXVutAI7LCyn2SRb+KxIHcLmwoJ3ScXkpf6HC8waq3/hV0lW8nRuQIXzoQELDLmOY58iqumuY6Dv5d9JH0akZQ2eMXR3sSdAptqe4nS/fteq5ra9mSFzmypXKKgmkJq1fo7IHKllsHWIMAxzysB8mg3JGt+6x+FInR5ywXOlmcxxN2rSsouxXT2F1u+1Xza1+0nOLPWVhibKHIOUkqDyJABIHmPOmyasMfJnkSKMMY4wEjFrFge00mvNiS3wI7qjNg3ILBTlu3iQBvelzSjKlQ4yqqsj0hqXhALSAorELpfNfMWVQuh8a7xWDPsqABGPaI/aMdLL33INqDKSdGRzo6EC9JUmTBt2iFtl0IZhm5AkDnqRt3ijBxizMclwVUdYbLc3JJ79B99FVUqTKRFpCakLgpGNwlgbEchZjYW+/6heuZMEwUtdSobLcG+bftAe7odauqJlIjmkoNJRlhSUUhqyATXJNBNJV0KCkJoJpKIhd+tYfpF8m/KuDxiD6VPv/ACqXkHcPKu04YG7Vhr4Vx2cLOTpn4+ALe1nZRrm4+SB65w/0qff+VHriD6Vfv/KrReDj3R5U4vBh7o8hXXG62b0vD9HE7/NaFiU3reD6Vfv/ACpPW0H0i/f+VX68FX3R5CnF4IvujyFPjcLN6Xh+hb5RnqRm/WsP0i//AC/Kk9aw/SL/APL8q0/qVfdHkKPUq+6PIU3o6z1vD9FdJT1LEz8fSFFFhIhA0GZA1hvYXXa/Kki6RhSzLPZnUoxF7lTbs7abDburQ+pV90eQo9Sr7o8hTVcl9z2i+fP7UZ5OkgVVRZgAhLLZdQSwYi9r2uAbbaU5/q1uU4Fs1rKBbNvbs6d/x131q+9Sr7o8hR6lX3R5CiVzp2TltKd9r2xjsM6nSa2UCYWVDGAVuChv2WBFiNedLJ0pLEsZxcoYyctjlIAOy7kAC+9hatD6kX3R5Cj1KvujyFFzPRly2lc89Mdhm5Ok+bODMLOFB7NrBVKqFsOyACRpbc0rdKj9PbWNtFt+y/ZgWX2V5DbnWj9Sr7o8hR6lX3R5CpzP1S2k576Y7DOR9K2U3EwvmLD5MGxIsct10BGlhSR9KmXQTL/GNY1bRxZl1X2dBptpWk9Sr7o8hR6kX3R5CpzX1y2k52vsjsMe3FUJLGTU6k9q5N73JtQ3GlP+8dCT/FudCb99a08FX3R5Cm24MvujyFKdwhreH6Gc/lqRlE4vGt7SAXtybkbjlSP0iTtA4ga3uMxH3cq0r8IHujyrL8RwIEsgsPa7vClWl0s458+H6HWd6naPsR0ONpqeuvdct7sez3XttRHxqNQVDRkEg9pC1iARcXHjXBZURc1gLqu3NiFA8yKshwWQojqEYPsL2IBzWLFgAPZPPu765MiOp8fB1uTSVWuPkiN0gQKoWY33Y9rSxNlHhqT4k+FMvxtSpUy3BbMd9TYC508BU8cEnP8AtHYN/DoDsTrpz8qROCSn+BRpe7PGNr3G+pGVhblY1FCGp8fBWWl4o8fJV+sYvfHk35Uh4jF748j+VWi8HctInYDRrmIvfMLEjJlBvoPzpfUU1yCirYE6uluyQCLg2G/OipHU+PgjtaeJcfJU+sYvfHkfyrk8Ri98eR/Kp2NwTRPkcLfW1iGBGYrcEeII+qmLDuFX1dT4+A05NVTXHyR/WEXvj7/ypPWEXvjyP5U/YeFJYeFX1dT4+Cdfy4+Rj1hF748j+VIeIRe+PI/lT9h3CksPCr6up8fBXX8uPk01aHheGvEh8D/kazta/ga/N4/gf8jWdYrrAX59Re50mDp9cF4VWcK49M8kUcuEkTrApzC+VPm8chvf+ZmFuVu+9TMbx9opZIxhJ3CLmzgHIwyg7hTzIHmdhW1Z2TToYkqk1MDTowIpng/GWnEp9HliMYQhZNC+ZMwUaWB5Ecri+9V46WSJGhbDPMziRj1MWIjCFYg+Rs662a6kg8tr3A0IQohDjJuhbeheFL6F4VWjpc1wDg8QLvAuzNpIty1wuXs9xO2tTsVxlo8PDM2HkLSmMGJMzMmcFtSF3AHO2ul6aoAuMkOehUeheFQcP0jleWCP0SSMSOM7PnIVDFnBFl3F1BvaxNta6x3GsRFLP82z4eLKqsMwLMyREHTMSvae5C6ZRqSSAagVky7Cb6D4Ueg+FV+G6WF5EQYSezTdSW5J8o6Nn0sGGS5W50O99Km4vi0iYkQjDu6Hqu2AQFzyBCb2INswNtNAxo1ApqSzM79B8KPQvCm+I8baKbqlw0kt1QhhmC3ZwupykBRzO4005jnhPSAzuUbDyQezbrSQWvEXIAtuLeRB8KLIKpKlR70Lwo9C8KhTdJXjlljbCysEkKoyCQhhkZlv2dyVsLEjXlT03GZhhYJxh8zuflYgXugEcjMAct73UDUbm3O9TILyZD/oPhQcF4VxheMs8OIl9GlUwPKoQ+1KEF7qLbnXTvqtk6YuAD6BiblWaxupGU2N+za1ww35A2swoXAtRk8yLFsFTD4MU5xTH4gDDejwBzMbuJAV6tcmbtEkZddNif5TVRN0wO3oc5azNlF82UKTtl5EZW7iCBmtqEohxjJ9hKlwlYbjMdsRKP5/+BXoUM3WRpIVKF1DZW1K3GxrzzpBLbFT/wBZ/AVm3vNFGhclWTRXuo2IB15i+o2NT0lYRoVxLKVVjkDt2TqQo15gn4E+NV96S9ZVTYcapFmS1gPSrdgKRnaw5FTrtrvrfWhw2b96zMNL5yNDddCW7ib/ABqrvRV1A+n54IskGWS3pJswZXZXtoALAm+u/wCNDZhYjFG5Nx2/G5v2t7gfX51Dw2CeQ2VSat4eich9ogUSqwJKK7Xgiqx+YZQ0vWX7W97X1vud8x+/4mETWik6IvbssDVRjOFyRe0pt31bTDhKNKVIdJelNc1QwSkopKshpr1suBA+jR2sDla19dcx3rGXrbcAHzaK29mtf+pq5LsqyOblB/8AmvcrhLxVgp6uGM3IIRke4LRm/aa2xcf+hPMCp0OI4muQNDE4AXORlUv8pZiLy6NktZbW1JzC2UucD4fiVfrMRMJbxKihDdQS2Yvoig30sbbWGtrlzHcPxLytLBItmjAjJmlURmzA2jClHuSDma9rbaC3orKJhTkq0zHBj4lJAozLDOZzmYCIqkJiJFh2s1nIHebd2tcPjuJh8ogiYZnsSAAVV0AzMJOyCpLA2uSCMgAuSHh/FQVL4qFrPGWAQAFAlnH7O+p8fLapfBcJjFI9JnSQiwKpkAAvKQT8mCTrGOXsk+B7ELdFqOMDLxDNhjKkeWTP6SoyDqbA5ClnJN9LjtancUwcbxRhKUhhAVpRHnXKz2myLp1vuXe5tci1gLEz+NxYljH6PiIoQMxl6xVa6dntLcG1tfDUVWQcD4ihLDFi4DhQxLr2o4wAVKaWZXO/8XiRTEik08+Ychn4rmymPD5SfaNjlvNbQCQXCxm4vqTfuF09L4rqTBCCCvslDcFBn0MgzFTe3aW/fTkfD+Ikx58RGUWRHbK1mZRLGTExEQB7AcE6Zi2yjaz41FiWRRhpEjcSKXZ9urANx7J527vjTEim1WmYrUxPEwUJgw9jJHnVCLrGWfrLMZNTYI17fxEWqRj5cWZEeJZcnUhljBwyjrbOWXEZzmt+zAyHfNc21qZxiKeSG2FkVJCVZWaxUre5B7J0I7qpxwridyBikCWksTldiTKzIdYtOyQttdLd16ZQpUefMhI8dxf+LD4fQx6Bhcrezn9pofO2m99JvDpuIP1pmjhjsj9SLZszm+XOVkNgNARzvuKgrwriHWuxxkYLEqMrA27YcBEMeVTkB0IY87nlYcBXGB8R6UbqCoiPyVj2pCzKFFwuXq9GudD8BaXuXJqmahWTS8YdQRHFESJRlQxvYmI9WSWa185UEj3TprUmTGcUBa0ELhQbEFVznMApF5dLi5Km1gB2iTYO43A8QeWUx4mOKIj5EZVYhhCwGa8Z06wqTqdF8bUxh4uIB0KzpiYrzMSOpAKqo6qPOqizFtCQDoWPICpT3JVPVidzniRhiylFlM8wkIWIgQ536pgC+wXJ4nw1NdxTcRZMSHjijcQr6OYyNZTH2r3Yi2a++3ed6suKxzPE6YeVYpuyVZgGCgtqStjuA1vEVQScC4kzBjjACQWOQlQHyw2spQggFZBrybvJoZIqLTWeg1PxPit0jMEas4kN0VmVQEkIJkz5V7QjAve4fUDSnGxPEzmPU4dTZgNiSchK7S7B7DxGtlOgkPgOJHN84iszHYWKoXBzL8n7oK5STqSc2wEuSOZcKFLr16wBS7tp1oQDOWK9+t8v1UmSGJrUhiB5DEhlULKVBkUEEBragG5rzfpH+9z/ANw/gK9GwgfqYxK6ySBbO6WszA2JFgPwrzjpH+9z/wBw/gKyb93V7mlcO+yEuwopF2FFZJsi1YcH4UZ2HujeoEaZiAOZtW/4PgRFEotqRrRRQi1tMlZjuDCJEllAvbT40ZmYApl1A7TXsR/SPCmMVxSNZ0hZirFS4JVspsCcua1r2DNbuU+NM4bpXg5JDFHiYmkAYhQ182XfKdmtzANxzoZZbz0dDOc1pZKh6xRZgjEWuQWG5PI38OdOmHrFtIFNxy21qtm6TxKSpzFw6oyqkhILLmAUZe19VYvEf+WHSYq8aJGJIcoZXzdS7G7t3ZVsdt9Lc6dd7K0m+qmDK2jHtZbdIOBGI5l9k/dVFXpckQmhF7HMgOmo1UHQ91edcQwxjkZe40U4Uzo0bG0ylRkakopCaEcaWt10eW+Fi+Df5tWEvW86OqDhIgdirA/DO1c10XXOXlF/+a9ytw3RSNUUDGuERQos6hQAuW2jaKd2H8RAsRakfoiyoUjxYVVkijTNKwCWiKPoP4yxVgveg11NRjguDiEjOcqxECzEl0W2JDKLWY2GhI1FxrrVtiE4c+GkQuRBDN1j5M63le75du2Tn25acxXpLNZjFlKWt7DkdFlcp8+lYLmWyuO0DGI8hIN9lue866VKwHB4oTiR6SGWcOsl2UMpJyrZ81wQGI+JXa1V+CXh0bw4hJAgiEihSRfNljhMj67Kqebk76U4nAeGYlnjjfM7q7uEkIYq8gz5hb3gAQdr/CnoW29LdPYaxPRCDqyZcbK4UujvK6vZpU6kg8lN3Nu4t3U/ieAxLmb0+SMEiNe2DkLuCse+otoo5Zidb2D2HHDhFiBmyxpMnXlyQBKkvWrc7HtDXyPdUKPhfCRItp+3mhRR1pN8jWjRdNRmTl7tr20piLypaW9hNXhUIMUC4zK8GJlxJUMoZiZROyPr3OAe9X2503jOjgZjK+NdFknWRAh0ZRI7KouddHA00tpbnTPFPVj4qaKYyda7usl8ygH0aJ2ZSBoCiIL8yCBrenlbhjxpEZFywWiUkkftTHJmBAtqQuota5GlNSQNWqduwjJ0fgQsPWTALHcjrEURx5TGJFsbBhltm5AEW1vVn6nQwehti2BRowCkmSVcwJKHtE9pesAHIHTYGqXA8O4UkZV8UkhYhc4OSw6l1UKLH+Asb630J0tU/iM/C3lOIecM6mFyqOWJIAkTsgX2VSe7JyubmqFyrXTsEk6HQZ7vi3LjKGLuufrOpZFa9wQSWd7d+2gpMb0eiRHMuPkEcnXq+Z1swZFdhvqwWMsSNxm0FOcZ4bw9cQxnZ0eTq8S3aIjJiORSwAsTqT32Qm4ArkYPALhsNhnlLR9ZMiOLqHlyvDIC3IWlZR9QvoKuiKynmdXsJw4fEJ43OKBzYcYVYwyBXzKSGAvqSFJA12NVkXROFk6uLHSBVBw4VXAAdJblSoI7QKFdLdksPGnIcJwxZMPikkJ62UiF1csgcZgV27INyPr0tvXUeE4ZLiISjZ5jM8q5Sx+UEk0xL6adrPa+vZAGgqNVKTa7G9g8nAoIVxRkxTMHMTzFn7SxxSvNZze5uGKn+W2nfFbozEqCM4+a8jPGvyt88mYEAi+pA6wEC1+ta9tLdTQ8NxMzKGdnkErOYywDZkKsHNr3AhNhy076j8Mi4SrpLHLkZZVZOsZkzPKodNGFyLH89hQOhayu3PsJUXAIybx42UlZLP8AKZiWR3Vla50N2C3/AJRTeF4fCiS4X0vrGyEMWcGRLMzMSS2m4uO+50vS4rAcPTE9Y06rJHP1sis17uTI4TwUPIZDv7KEkBRUbHYfhUzuWmQtM4BtLbtshAC6aXDX15n6qTIOLb17CzwmDWGGOJDdUUBTpqN76V5x0j/e5/7h/AV6PhBGIYhCbxBFEZHNLaHburzfpH+9z/3D+ArKvvdRoXHvvjSQRtSXpBRWSbBZ8BhzzoO7WvQAKwnRc/Lit3TKdU4bw+sUPSPii4ZopJMPLKguvWRJ1ohz9li6hs1iLDQHnVbF0T4c0UMyYRoiLTRoqyxsrnW7rfS34Ve8cVSi5pep7QAcyvCAe4urqdbHS9VZ6T4eJHjXEelMq3umSXL2QMruuhN9dTfWgUpKPUqnppXjScUkq9ahmek+ImswMDlpCyZY3kZnvEwylADe2lraXbW9U2JwQxDYPBQKkspaI4oyQpmRZIg8q3UABV1J1GrJY31rRJE0+IV1M2aK6pHHdWkzqoYya9lR36WIJ7qsP/HnR3Dw+lYmKXr5JsRKjPb2AkrAxKbksM2ua/aGU13XeahDzX5f6XGYTKGVLyZrcFhEijSNBlRFCqO5QLAVjOmMGWUHvFbqsZ03PaSpNdQ0bDvGWJpKKK5juNJW+6OH5pFoT2W0G57baCsATXoPRj91h+Df5tXPc++cnKX8a9zNz8U4fI0UiYeVlAKEdmFG7EcKhwfaAjkS2uzrob6WS8cwDDJJA6dcUeVWygLJ1pTMxD997uNLaE3IWtWiA8h5U51Y7h3fVXpIdhgytFqe0x54jgeoWUYNSkk3o1j1anKS02Y62C3dmsSPaJ7qej4rggI8THA4aWdojlsj9YCWswzZTdiNyNxfa1arIO4a76b0oQdwpyAc1wzHjpBgGzRrhXZZZIzIpWIZ3I62NsrPYksPDVddBTUnEeFrthGOUDNkRLIIVSyMOsA0AUW/l1raiMdw8udrX8qUIO4UxIn1F57TGYzjvDnM0xwjySL12ZurRCTCuW+YsCL5rA7i9za16clx3DBBJK2H7GHn6orlS+cJ7SgPZhlHfqBtWwEY7hrQIhtYW32599NSJ9RaK7THpxTAGSGNcIc7yLEuYRplXKkecdokjIwFgL2Gtt6Yl4tw0FguDYlZVSQFRGFYK6blrfwSKeR6tr7C+4yDu22oKA7jejUSvqLz2mMfpDgHjj6/DyXEZ0bK7KgiEujZ7sCrcuROYAGpGJ49hOolkGGzx4WTIgvH28wEpZBc2BZedgbVqyg7h5UdWO4eVFRlZa1YmUXi3D1wzHqGEWGn6jLlQ5GbXOO3bJbnfYVHi41wvDsGjgKsnWC6hLqVUBgQXuW+VtsSAWvYXrZdUu1hbfbn303Jg42vmRGurIbqDdG9pfgbC451TTLU157TKcP4vw5HUQYVusHZUIsRObrepyg9Za139q+UgmzXBFO8Bm4fisiphxG8aYeVVcqSM8WZQhDEtZQQfga1WQDkBy07u6kEYGwA+qltEc/faVc/R3DM8jvEHaRs7Fix1yhSBroCBYjnzvTEnR7Cg3EEQOfrLhbXe7HMbb6s3nVy9RpaTIuMpayBIgUBQLBQFAHIAWA8q8v6SfveI/uH8BXqM9eW9JP3vEf3D+ArKvvdXuavJ/efsQAaL1zSVlmyWHB8TkmQ+NegtikCF2ZVUDMSxAAFrkknYV5eGsb1ruF4hMTDkfUgWtfcf950yHZQ5beFc5G4509w6rKsMXpmSIvJqqxBToodmBvmOgABvvtrVFi+McKws0keIie4SNlEOd4HQjNpGDaMhrra3IHma0EPC8NhoZ0kS6WabEO4BEpIu2a57RsPgLgeFYOHo4eIucZiHkAxLE4eMMWYx5jZm93S1rX01O+vVZRss7lVRxb0Ztpm2lnOqUaN4LjMUPFf/IWNxS+jYdVw0LDKIcKhDMvus/tN9Vr91XfQLieP4ZmWTCSSYeVgzKGAkjIFjIi35ggEG18o1BracD6Ow4KM+joqve0jN7TmwNs24Ud17eFWuFgZQZ5GN21KjRUQDzJ0577V0SvkGvp2cFk+ZcLnJdacs/kXWC4jHNGJI2zKfAggjdWB1VgdCDsaxHSzGB5yAdF0rUcTxywxE7G2gtblXn08xdix3JrmtZZqHdYQz1OKKSiuY6jR16D0ZPzSH+lv82rz2vQui/7pD8G/zakXPvnJyl/Gvci4ROLKmpw8jkE9s7HKBl7IAtm1G+hPgKlyHid2sMGRmYL+01XkW7r2O3MjkCaZh6KHOGbEOy2HZYMdeuaYtcsdcxA15XHOpEfBMQsUUS4o9iV5HkKsXkDZmytY29pie6yqLV6ODzGHJqujYdYSHHh5TI8TKUlEQACEOGPVtsbAqdQb2yjxuxDDxTKql8Odgxb27c2uoy38LHbc709jej8kkxlGIKg9TdMr2+TbMbWcEXIHwBbmbi8HjTkLcqathSYGPHiKVZWjMrRkxOuUBJLEAMLaj2W294d1Q48FxawzTxBjzAQqlwykZcgLEdhhqNmvuBWoFLTEDl+SMy2G4tYkS4fMSlhpYAOzN/BfUMF3Ngg5kk8QYLi40aeFrZbE5ASAVZr2j3Nsvwdjva2ppaNIv6nkthnxh+I9TIA8YmZwVLMp6tMt2taOxBbsgEGwNyb6VxHheJ9apaWPq+szWXJpH1qvkYFLtZC8ehHsIb6mtHS0wHL8kZibCcVLSETRhC7iMLkuqsXKsSYz7JyAjW4B5mulw3Fbi8sBAJOgC3uhsnsnZm30uIk72vpaKsvL8lsMnDg+MAqWmgYWGZeyASoGlxHezEanxNtxZz0TiuVl66LN1eQOWS2ay2mCiLR9H301Xs6GtPRQsn1PJbDL4jC8VJkKyxAHMYwuS63c2Qlk1sttf+mVw6LiCvMZmR1Kv1IUpZWzFlznIDzC6clJOpq+pKBky/JbDOt6ysoAw4siglyWLOF7ROWw1YHYaBhbYiopHE+1c4XXUXzHJsCotvsT/wCx7gK1D1GlpMg4y8kV2ZioLDKxAzC4Njzry/pJ+94j+4fwFepzV5Z0lPzvEf3D+ArLvnYjUuHefsVwpCaTNSFqzaGxU6p/B41omDKajZqTNVop0Zo+JTenwdSsixZ7iS4v2SNSo2LfHberjhXCBEIwGXLGgjVUW1kAsAWJJPLUW2rCCS2xtUuLjMq7OafGehnPKy1G/kwykEE2BFrg2I+B/wC71Fx/FooVtcGw0Hw2rFy8dmbdzUJ5i2pN6L6iXYilZa2TeK8VadrnbkKgUl6L0p1Z0KiFopL0XqiGhr0PowfmkPwb/Nq87r0LowfmkPwb/Nq57rmkcvKP8a9y9jp0UxGafU1v2TzHnZC0tJRXQmALS0lFMTKFpaSimJkFopKKKpQtFJRV1ILRSUULZYUGikNA2Qbeo0tSXqNLSZMYiFPXlfSX97xH9w/gK9TnryvpIfneI/uH8BWbe+xGtcO8/Yrcgqvbi8IZlbMMpK3sTexYG1vFTViKhs0t2tGhF7i5G1ra+J18xXLZKLrlfmhpzro/FRs8WhuRc7X2bbS+n1/caE4lEbgFtATsw0Clj8NAfKljaQf7Ki9ybEHXf766DylT8mqk2tqPeAN/qvT3CGr+yFpy4QxHxeEgE5lPcQfey8vGl9awHZmO+yvuBe22+3mK6Z5h/tI1u6wva9rfX+NBmmv+xXu3H1m9/wDiiyIav7Iqs+EInEYyHID9gXsRa+oGmviPOuDxaEC/ava9gCfjY7Hzp12kt7CjtG9gD2Mu/wBZoEsp3iGviPDx8fuqZMO2n9iVl2f8ETHxFQxzAFsguDvoRt3gg/XXS42IhiDooud++341z6RL9COXMD/v/wBVKjTQXAvYXsBa/wD+0uajHtWIUW3/AIcQuri63ttzHIH8CKc6sV1RSG8+YalrL016D0YPzSH4N/m1eek1v+jJ+aw/Bv8ANq5LB0kc9/7i9y9Q1IQ1DQ1IRq2bGZgTQ/RSA0tdyYkWikpaYmUFLSUUSZQtFJS0VSBRSUVKkFpKKKGpAoNF6Q0LZZw9RpakPUSdqVKQyJCxLV5Z0j/e5/7h/AV6diWrzDpEfnU/9Z/AVmXiVTXuKpJ+xX3qAUYs1pgBmYEcxcnQH/u1Tqq5jAC9w27Zjfnc3G/ffy+FBYaf1U0LTQPRh8w+WVhci2mp10+4+VGUl7ibQP2lsObHsjyt9RplJoFYEBwb3G53G515jv8AzrsTQrawa7ASafD2jrva9PadezBC01rxOjHJcgTre7aZQLcgPqNK6OTcTKAbDkdQMt/O/n4U0ZILq5Ug5mKm17kHMWNvFudcWgILhWJGUHUjfY78gCfqq0nqwRVVrxZKyMRpLucwPZ2tYDzpZob3+UttbtEWIVgNj3m//rTGSFjHdTqVRL3/AIRba+wvvTIOHsTkcAjW1ztbnff/AL31Sjn07EW37bWSkhcKbTC5ygE62C3Btr38/CpETAAAuCQBc3GumpNV87QDQhzZEsNRYEXC0sPUHXK2l2N7nQXNzr/29VKGUquuxEUqPNTaWQcHYg23pajYEIA2QELm3JvmNhc1JrlnHJlQfF1VS7re9Gm+aw/Bv82rAE1vOjjfNYfgf82rgi6MRfV1F7l4jU+jVDRqfRq0bKZiyiS0anAajK1Oq9aNnM5pRHaKQGlroTFi3ovSCiiqQWikvRerqQWi9JeipUgtJRRVNkCkoJpt3pcp0CSqcyvUKdqeleocz1yWloPhEh4hq8z6QH51P/WfwFej4hq834+fnM39Z/AVwSlVmtdFRkComabN7KlS/fay3331NqlVEfBHUiRgTmv3aknbwGlMs2lWp2zroOAZQzWQXYk7INAbLqDqbd/3V0ZprX6tb220Pd/N4ny+scnAyafLMLHSw20tbfupVwUltZTubaX0J5691OrDWtjFUl54HSvMb9lV0sNQbm4FzvoBmNIsk/NF2Gtwb6C+lx4+XjcSIEYLZmzHXW1udOUp2iWaiGKD1shtJPcWRLc9fG296czSZlGVcthnPjzAF6kUULtPJF5HmFqKKKXUMKKKKosuK3PR0/Novgf82rC1tuj7fNovgf8AI1nzdEJvarFF2rU8rVDVqeR6dZ2hkyiS1anVeoitTqvWhZ2pzyiS1euw9RVeuw9dkLUS4Em9LTAeuhJT1aIDJHaKb6yjPRZaKoOXpL02ZK5L0LtEXkjpauS9NGSuDJSpWwSgOM9NM9cM9NM9ck7YdGAsj1DmenZHqJM9ck7U6IRIuIavOuOn5zN/WfwFegTtXn3Gz84m/r/4FKs5VkzRu6oyFRRRTzsCiiioQKKKKhAoooqECiiioQKKKKhC3se4+RrUcI4tCkMas9mANxlbTtE91eE0ldM+SVJUc8N5lTvymqOOO4+hl4/h/pB9l/ypxekWG+lH2X/KvnakqR5IS8eG8S7aL0Y7j6NHSXC/TD7Mn6a7HSjC/TD7Mn6a+b6SnLk1rx4bwHaQ1PbuPpQdKsJ9MPsyfprodK8H9Ov2JP0181UlMVxa8WG8W5w1PbuPpj/VuD+nX7Ev6aX/AFfg/p1+xL+mvmalo+aSXiw3lOVmtD27j6Y/1hgvp1+xL+mj/WGC+nX7Ev6a+ZaKLmsvuw3lKVm9D27j6Z/1hgvp1+xL+muT0wwX06/Yl/TXzQaSqdzk/FhvGZMNT27j6WPS/B/Tr9iX9NcN0uwf06/Yl/TXzXRQO4t+LDeF1NT27j6RPS3B/Tr9mX9NcHpXhPp1+zJ+mvnGigfJtfHhvJlxWh7dx9Ev0pwn0y/Zk/TUeTpLhT/vL9mT9NfP1FA+Sk/HgEreK8OO492m49hz/uj7L/lWP4pIHmkZdQWuDY6i1ec0VcOSlB1U8N42N9UeyOO43mU9x8qXKe4+VYGim9H+rDeH0h6cdxvsp7j5UZT3HyrA0VOj/VhvJ0h6cdxvsp7j5UZT3HyrA0VOj/VhvJ0h6cdxvsp7j5UZT3HyrA0VOj/VhvJ0h6cdxvsp7j5UZT3HyrA0VOj/AFYbydIenHcb7Ke4+VGU9x8qwNFTo/1YbydIenH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MY" dirty="0"/>
          </a:p>
        </p:txBody>
      </p:sp>
      <p:pic>
        <p:nvPicPr>
          <p:cNvPr id="41994" name="Picture 10" descr="https://encrypted-tbn3.gstatic.com/images?q=tbn:ANd9GcQx4B-Kj5nRA9neq8DvH6mYuhxhyMOfqvqGBZ-cpfv5V8krCMXzHw"/>
          <p:cNvPicPr>
            <a:picLocks noChangeAspect="1" noChangeArrowheads="1"/>
          </p:cNvPicPr>
          <p:nvPr/>
        </p:nvPicPr>
        <p:blipFill>
          <a:blip r:embed="rId3"/>
          <a:srcRect/>
          <a:stretch>
            <a:fillRect/>
          </a:stretch>
        </p:blipFill>
        <p:spPr bwMode="auto">
          <a:xfrm>
            <a:off x="6934200" y="0"/>
            <a:ext cx="2209800" cy="2209800"/>
          </a:xfrm>
          <a:prstGeom prst="rect">
            <a:avLst/>
          </a:prstGeom>
          <a:noFill/>
        </p:spPr>
      </p:pic>
      <p:sp>
        <p:nvSpPr>
          <p:cNvPr id="41995" name="Rectangle 11"/>
          <p:cNvSpPr>
            <a:spLocks noChangeArrowheads="1"/>
          </p:cNvSpPr>
          <p:nvPr/>
        </p:nvSpPr>
        <p:spPr bwMode="auto">
          <a:xfrm>
            <a:off x="0" y="0"/>
            <a:ext cx="9374682" cy="68018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Reverend Bosworth Smith</a:t>
            </a:r>
            <a:r>
              <a:rPr kumimoji="0" lang="en-GB" sz="2800" b="0" i="1"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 </a:t>
            </a:r>
            <a:r>
              <a:rPr kumimoji="0" lang="en-GB"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(1794-1884)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 Late Fellow of Trinity College, Oxford,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Praised Prophet Muhammad SAW:</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dirty="0" smtClean="0">
              <a:solidFill>
                <a:srgbClr val="000000"/>
              </a:solidFill>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 he was Caesar and Pope in one;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but he was Pope without the Pope's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pretensions and Caesar without the legions of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Caesar.  Without a standing army, without 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bodyguard, without a palace, without fixed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revenue, if ever any man had the right to say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that he ruled by a right Divine, it was Mohammed;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for he had all the power without its instruments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rgbClr val="00B050"/>
                </a:solidFill>
                <a:effectLst/>
                <a:latin typeface="Britannic Bold" pitchFamily="34" charset="0"/>
                <a:ea typeface="Times New Roman" pitchFamily="18" charset="0"/>
                <a:cs typeface="Times New Roman" pitchFamily="18" charset="0"/>
              </a:rPr>
              <a:t>&amp; without its supports.“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Britannic Bold"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00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Mohammed and Mohammedanism, London, 1874, p. 235]</a:t>
            </a:r>
            <a:endParaRPr kumimoji="0" lang="en-US" sz="2000" u="none" strike="noStrike" cap="none" normalizeH="0" baseline="0" dirty="0" smtClean="0">
              <a:ln>
                <a:noFill/>
              </a:ln>
              <a:solidFill>
                <a:schemeClr val="tx1"/>
              </a:solidFill>
              <a:effectLst/>
              <a:latin typeface="Britannic Bold" pitchFamily="34" charset="0"/>
              <a:cs typeface="Arial" pitchFamily="34" charset="0"/>
            </a:endParaRP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0.gstatic.com/images?q=tbn:ANd9GcT13558j7IgWKwTaIhOozi7hTn_imHckiPbUkrdOsBZ_o1vRj7i6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a:spLocks noChangeArrowheads="1"/>
          </p:cNvSpPr>
          <p:nvPr/>
        </p:nvSpPr>
        <p:spPr bwMode="auto">
          <a:xfrm>
            <a:off x="0" y="0"/>
            <a:ext cx="9144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William Montgomery Watt </a:t>
            </a:r>
            <a:r>
              <a:rPr kumimoji="0" lang="en-GB" sz="2800" i="1"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a:t>
            </a:r>
            <a:r>
              <a:rPr kumimoji="0" lang="en-GB" sz="280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1909- )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Professor (Emeritus) of Arabic &amp;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Islamic Studies at the University of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bg2"/>
                </a:solidFill>
                <a:effectLst/>
                <a:latin typeface="Britannic Bold" pitchFamily="34" charset="0"/>
                <a:ea typeface="Times New Roman" pitchFamily="18" charset="0"/>
                <a:cs typeface="Times New Roman" pitchFamily="18" charset="0"/>
              </a:rPr>
              <a:t>Edinburgh said of the Prophet: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2800" dirty="0" smtClean="0">
              <a:solidFill>
                <a:srgbClr val="000000"/>
              </a:solidFill>
              <a:latin typeface="Britannic Bold"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tx2">
                    <a:lumMod val="10000"/>
                  </a:schemeClr>
                </a:solidFill>
                <a:effectLst/>
                <a:latin typeface="Britannic Bold" pitchFamily="34" charset="0"/>
                <a:ea typeface="Times New Roman" pitchFamily="18" charset="0"/>
                <a:cs typeface="Times New Roman" pitchFamily="18" charset="0"/>
              </a:rPr>
              <a:t>"His readiness to undergo  persecutions  for his beliefs,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tx2">
                    <a:lumMod val="10000"/>
                  </a:schemeClr>
                </a:solidFill>
                <a:effectLst/>
                <a:latin typeface="Britannic Bold" pitchFamily="34" charset="0"/>
                <a:ea typeface="Times New Roman" pitchFamily="18" charset="0"/>
                <a:cs typeface="Times New Roman" pitchFamily="18" charset="0"/>
              </a:rPr>
              <a:t>the high moral character of the men who believed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tx2">
                    <a:lumMod val="10000"/>
                  </a:schemeClr>
                </a:solidFill>
                <a:effectLst/>
                <a:latin typeface="Britannic Bold" pitchFamily="34" charset="0"/>
                <a:ea typeface="Times New Roman" pitchFamily="18" charset="0"/>
                <a:cs typeface="Times New Roman" pitchFamily="18" charset="0"/>
              </a:rPr>
              <a:t>Him &amp; looked up to him as leader, &amp; the  greatness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chemeClr val="tx2">
                    <a:lumMod val="10000"/>
                  </a:schemeClr>
                </a:solidFill>
                <a:effectLst/>
                <a:latin typeface="Britannic Bold" pitchFamily="34" charset="0"/>
                <a:ea typeface="Times New Roman" pitchFamily="18" charset="0"/>
                <a:cs typeface="Times New Roman" pitchFamily="18" charset="0"/>
              </a:rPr>
              <a:t> of  his  ultimate achievement - all argue his fundamental integrity.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2800" dirty="0" smtClean="0">
              <a:solidFill>
                <a:srgbClr val="000000"/>
              </a:solidFill>
              <a:latin typeface="Britannic Bold"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 </a:t>
            </a:r>
            <a:r>
              <a:rPr kumimoji="0" lang="en-GB" sz="2800" i="0" u="none" strike="noStrike" cap="none" normalizeH="0" baseline="0" dirty="0" smtClean="0">
                <a:ln>
                  <a:noFill/>
                </a:ln>
                <a:solidFill>
                  <a:srgbClr val="FF0000"/>
                </a:solidFill>
                <a:effectLst/>
                <a:latin typeface="Britannic Bold" pitchFamily="34" charset="0"/>
                <a:ea typeface="Times New Roman" pitchFamily="18" charset="0"/>
                <a:cs typeface="Times New Roman" pitchFamily="18" charset="0"/>
              </a:rPr>
              <a:t>To suppose Muhammad an impostor raises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rgbClr val="FF0000"/>
                </a:solidFill>
                <a:effectLst/>
                <a:latin typeface="Britannic Bold" pitchFamily="34" charset="0"/>
                <a:ea typeface="Times New Roman" pitchFamily="18" charset="0"/>
                <a:cs typeface="Times New Roman" pitchFamily="18" charset="0"/>
              </a:rPr>
              <a:t>more problems than it solves. Moreover, none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rgbClr val="FF0000"/>
                </a:solidFill>
                <a:effectLst/>
                <a:latin typeface="Britannic Bold" pitchFamily="34" charset="0"/>
                <a:ea typeface="Times New Roman" pitchFamily="18" charset="0"/>
                <a:cs typeface="Times New Roman" pitchFamily="18" charset="0"/>
              </a:rPr>
              <a:t>the great figures of history is so poorly appreciated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smtClean="0">
                <a:ln>
                  <a:noFill/>
                </a:ln>
                <a:solidFill>
                  <a:srgbClr val="FF0000"/>
                </a:solidFill>
                <a:effectLst/>
                <a:latin typeface="Britannic Bold" pitchFamily="34" charset="0"/>
                <a:ea typeface="Times New Roman" pitchFamily="18" charset="0"/>
                <a:cs typeface="Times New Roman" pitchFamily="18" charset="0"/>
              </a:rPr>
              <a:t>In the West as Muhammad.“</a:t>
            </a:r>
            <a:endParaRPr lang="en-GB" sz="1200" dirty="0" smtClean="0">
              <a:solidFill>
                <a:srgbClr val="0000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GB" sz="20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Mohammad At Mecca</a:t>
            </a:r>
            <a:r>
              <a:rPr kumimoji="0" lang="en-GB"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Oxford, 1953, p. 52]</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5" descr="https://encrypted-tbn2.gstatic.com/images?q=tbn:ANd9GcTt5qiEjgBuDb-T0IQAeeI3eKe_EVWYM7zB2kqEd1TJxO8mTxzGHw"/>
          <p:cNvPicPr>
            <a:picLocks noChangeAspect="1" noChangeArrowheads="1"/>
          </p:cNvPicPr>
          <p:nvPr/>
        </p:nvPicPr>
        <p:blipFill>
          <a:blip r:embed="rId3"/>
          <a:srcRect/>
          <a:stretch>
            <a:fillRect/>
          </a:stretch>
        </p:blipFill>
        <p:spPr bwMode="auto">
          <a:xfrm>
            <a:off x="0" y="0"/>
            <a:ext cx="3352800" cy="2143125"/>
          </a:xfrm>
          <a:prstGeom prst="rect">
            <a:avLst/>
          </a:prstGeom>
          <a:noFill/>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http://www.velayattv.org/assets/img-gall/main-prophet/big/12.jpg"/>
          <p:cNvPicPr>
            <a:picLocks noChangeAspect="1" noChangeArrowheads="1"/>
          </p:cNvPicPr>
          <p:nvPr/>
        </p:nvPicPr>
        <p:blipFill>
          <a:blip r:embed="rId2" cstate="print"/>
          <a:srcRect/>
          <a:stretch>
            <a:fillRect/>
          </a:stretch>
        </p:blipFill>
        <p:spPr bwMode="auto">
          <a:xfrm>
            <a:off x="7391400" y="0"/>
            <a:ext cx="1752599" cy="2057400"/>
          </a:xfrm>
          <a:prstGeom prst="rect">
            <a:avLst/>
          </a:prstGeom>
          <a:noFill/>
        </p:spPr>
      </p:pic>
      <p:sp>
        <p:nvSpPr>
          <p:cNvPr id="7" name="Rectangle 6"/>
          <p:cNvSpPr/>
          <p:nvPr/>
        </p:nvSpPr>
        <p:spPr>
          <a:xfrm>
            <a:off x="0" y="0"/>
            <a:ext cx="7696200" cy="67095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2800" dirty="0" smtClean="0">
                <a:latin typeface="Britannic Bold" pitchFamily="34" charset="0"/>
                <a:ea typeface="Times New Roman" pitchFamily="18" charset="0"/>
                <a:cs typeface="Times New Roman" pitchFamily="18" charset="0"/>
              </a:rPr>
              <a:t>Another English, man David George Hogarth</a:t>
            </a:r>
          </a:p>
          <a:p>
            <a:pPr lvl="0" fontAlgn="base">
              <a:spcBef>
                <a:spcPct val="0"/>
              </a:spcBef>
              <a:spcAft>
                <a:spcPct val="0"/>
              </a:spcAft>
            </a:pPr>
            <a:r>
              <a:rPr lang="en-US" sz="2800" dirty="0" smtClean="0">
                <a:latin typeface="Britannic Bold" pitchFamily="34" charset="0"/>
                <a:ea typeface="Times New Roman" pitchFamily="18" charset="0"/>
                <a:cs typeface="Times New Roman" pitchFamily="18" charset="0"/>
              </a:rPr>
              <a:t>(1862-1927) archaeologist, author, &amp; keeper</a:t>
            </a:r>
          </a:p>
          <a:p>
            <a:pPr lvl="0" fontAlgn="base">
              <a:spcBef>
                <a:spcPct val="0"/>
              </a:spcBef>
              <a:spcAft>
                <a:spcPct val="0"/>
              </a:spcAft>
            </a:pPr>
            <a:r>
              <a:rPr lang="en-US" sz="2800" dirty="0" smtClean="0">
                <a:latin typeface="Britannic Bold" pitchFamily="34" charset="0"/>
                <a:ea typeface="Times New Roman" pitchFamily="18" charset="0"/>
                <a:cs typeface="Times New Roman" pitchFamily="18" charset="0"/>
              </a:rPr>
              <a:t>of the Ashmolean Museum, Oxford, said of the </a:t>
            </a:r>
          </a:p>
          <a:p>
            <a:pPr lvl="0" fontAlgn="base">
              <a:spcBef>
                <a:spcPct val="0"/>
              </a:spcBef>
              <a:spcAft>
                <a:spcPct val="0"/>
              </a:spcAft>
            </a:pPr>
            <a:r>
              <a:rPr lang="en-US" sz="2800" dirty="0" smtClean="0">
                <a:latin typeface="Britannic Bold" pitchFamily="34" charset="0"/>
                <a:ea typeface="Times New Roman" pitchFamily="18" charset="0"/>
                <a:cs typeface="Times New Roman" pitchFamily="18" charset="0"/>
              </a:rPr>
              <a:t>Prophet Muhammad:</a:t>
            </a:r>
          </a:p>
          <a:p>
            <a:pPr lvl="0" algn="just" fontAlgn="base">
              <a:spcBef>
                <a:spcPct val="0"/>
              </a:spcBef>
              <a:spcAft>
                <a:spcPct val="0"/>
              </a:spcAft>
            </a:pPr>
            <a:endParaRPr lang="en-US" sz="1000" dirty="0" smtClean="0">
              <a:solidFill>
                <a:srgbClr val="000000"/>
              </a:solidFill>
              <a:latin typeface="Calibri" pitchFamily="34" charset="0"/>
              <a:ea typeface="Times New Roman" pitchFamily="18" charset="0"/>
              <a:cs typeface="Times New Roman" pitchFamily="18" charset="0"/>
            </a:endParaRPr>
          </a:p>
          <a:p>
            <a:pPr lvl="0" algn="ctr" fontAlgn="base">
              <a:spcBef>
                <a:spcPct val="0"/>
              </a:spcBef>
              <a:spcAft>
                <a:spcPct val="0"/>
              </a:spcAft>
            </a:pPr>
            <a:r>
              <a:rPr lang="en-US" sz="2800" dirty="0" smtClean="0">
                <a:solidFill>
                  <a:srgbClr val="000000"/>
                </a:solidFill>
                <a:latin typeface="Calibri" pitchFamily="34" charset="0"/>
                <a:ea typeface="Times New Roman" pitchFamily="18" charset="0"/>
                <a:cs typeface="Times New Roman" pitchFamily="18" charset="0"/>
              </a:rPr>
              <a:t> </a:t>
            </a:r>
            <a:r>
              <a:rPr lang="en-US" sz="2800" dirty="0" smtClean="0">
                <a:solidFill>
                  <a:srgbClr val="00B050"/>
                </a:solidFill>
                <a:latin typeface="Britannic Bold" pitchFamily="34" charset="0"/>
                <a:ea typeface="Times New Roman" pitchFamily="18" charset="0"/>
                <a:cs typeface="Times New Roman" pitchFamily="18" charset="0"/>
              </a:rPr>
              <a:t>“Serious or trivial, his daily </a:t>
            </a:r>
            <a:r>
              <a:rPr lang="en-MY" sz="2800" dirty="0" smtClean="0">
                <a:solidFill>
                  <a:srgbClr val="00B050"/>
                </a:solidFill>
                <a:latin typeface="Britannic Bold" pitchFamily="34" charset="0"/>
                <a:ea typeface="Times New Roman" pitchFamily="18" charset="0"/>
                <a:cs typeface="Times New Roman" pitchFamily="18" charset="0"/>
              </a:rPr>
              <a:t>behaviour has instituted </a:t>
            </a:r>
            <a:r>
              <a:rPr lang="en-US" sz="2800" dirty="0" smtClean="0">
                <a:solidFill>
                  <a:srgbClr val="00B050"/>
                </a:solidFill>
                <a:latin typeface="Britannic Bold" pitchFamily="34" charset="0"/>
                <a:ea typeface="Times New Roman" pitchFamily="18" charset="0"/>
                <a:cs typeface="Times New Roman" pitchFamily="18" charset="0"/>
              </a:rPr>
              <a:t>a canon which millions observe this day (billions) with conscious mimicry.  No one regarded by any section of the human race as Perfect Man has been imitated so minutely. The conduct of the Founder of Christianity has not so governed the ordinary life of His followers. </a:t>
            </a:r>
          </a:p>
          <a:p>
            <a:pPr lvl="0" algn="ctr" fontAlgn="base">
              <a:spcBef>
                <a:spcPct val="0"/>
              </a:spcBef>
              <a:spcAft>
                <a:spcPct val="0"/>
              </a:spcAft>
            </a:pPr>
            <a:r>
              <a:rPr lang="en-US" sz="2800" dirty="0" smtClean="0">
                <a:solidFill>
                  <a:srgbClr val="00B050"/>
                </a:solidFill>
                <a:latin typeface="Britannic Bold" pitchFamily="34" charset="0"/>
                <a:ea typeface="Times New Roman" pitchFamily="18" charset="0"/>
                <a:cs typeface="Times New Roman" pitchFamily="18" charset="0"/>
              </a:rPr>
              <a:t>Moreover, no Founder of a religion has been left on so solitary an eminence as the Muslim Apostle.</a:t>
            </a:r>
          </a:p>
          <a:p>
            <a:pPr lvl="0" algn="just" fontAlgn="base">
              <a:spcBef>
                <a:spcPct val="0"/>
              </a:spcBef>
              <a:spcAft>
                <a:spcPct val="0"/>
              </a:spcAft>
            </a:pPr>
            <a:endParaRPr lang="en-US" sz="1000" dirty="0" smtClean="0">
              <a:solidFill>
                <a:srgbClr val="000000"/>
              </a:solidFill>
              <a:latin typeface="Calibri" pitchFamily="34" charset="0"/>
              <a:ea typeface="Times New Roman" pitchFamily="18" charset="0"/>
              <a:cs typeface="Times New Roman" pitchFamily="18" charset="0"/>
            </a:endParaRPr>
          </a:p>
          <a:p>
            <a:pPr lvl="0" algn="just" fontAlgn="base">
              <a:spcBef>
                <a:spcPct val="0"/>
              </a:spcBef>
              <a:spcAft>
                <a:spcPct val="0"/>
              </a:spcAft>
            </a:pPr>
            <a:r>
              <a:rPr lang="en-US" dirty="0" smtClean="0">
                <a:solidFill>
                  <a:srgbClr val="000000"/>
                </a:solidFill>
                <a:latin typeface="Britannic Bold" pitchFamily="34" charset="0"/>
                <a:ea typeface="Times New Roman" pitchFamily="18" charset="0"/>
                <a:cs typeface="Times New Roman" pitchFamily="18" charset="0"/>
              </a:rPr>
              <a:t>”</a:t>
            </a:r>
            <a:r>
              <a:rPr lang="en-GB" dirty="0" smtClean="0">
                <a:solidFill>
                  <a:srgbClr val="000000"/>
                </a:solidFill>
                <a:latin typeface="Britannic Bold" pitchFamily="34" charset="0"/>
                <a:ea typeface="Times New Roman" pitchFamily="18" charset="0"/>
                <a:cs typeface="Times New Roman" pitchFamily="18" charset="0"/>
              </a:rPr>
              <a:t>[</a:t>
            </a:r>
            <a:r>
              <a:rPr lang="en-GB" i="1" dirty="0" smtClean="0">
                <a:solidFill>
                  <a:srgbClr val="000000"/>
                </a:solidFill>
                <a:latin typeface="Britannic Bold" pitchFamily="34" charset="0"/>
                <a:ea typeface="Times New Roman" pitchFamily="18" charset="0"/>
                <a:cs typeface="Times New Roman" pitchFamily="18" charset="0"/>
              </a:rPr>
              <a:t>Arabia</a:t>
            </a:r>
            <a:r>
              <a:rPr lang="en-GB" dirty="0" smtClean="0">
                <a:solidFill>
                  <a:srgbClr val="000000"/>
                </a:solidFill>
                <a:latin typeface="Britannic Bold" pitchFamily="34" charset="0"/>
                <a:ea typeface="Times New Roman" pitchFamily="18" charset="0"/>
                <a:cs typeface="Times New Roman" pitchFamily="18" charset="0"/>
              </a:rPr>
              <a:t>, Oxford, 1922, p. 52]</a:t>
            </a:r>
            <a:endParaRPr lang="en-GB" dirty="0"/>
          </a:p>
        </p:txBody>
      </p:sp>
      <p:pic>
        <p:nvPicPr>
          <p:cNvPr id="13317" name="Picture 5" descr="https://encrypted-tbn1.gstatic.com/images?q=tbn:ANd9GcQ_UrbbkGO2yTfUsTWYZyX0ZVDyVW9SM100Xq6zuuAh_-hAZ9VI"/>
          <p:cNvPicPr>
            <a:picLocks noChangeAspect="1" noChangeArrowheads="1"/>
          </p:cNvPicPr>
          <p:nvPr/>
        </p:nvPicPr>
        <p:blipFill>
          <a:blip r:embed="rId3"/>
          <a:srcRect/>
          <a:stretch>
            <a:fillRect/>
          </a:stretch>
        </p:blipFill>
        <p:spPr bwMode="auto">
          <a:xfrm>
            <a:off x="7620000" y="2057400"/>
            <a:ext cx="1524000" cy="2438400"/>
          </a:xfrm>
          <a:prstGeom prst="rect">
            <a:avLst/>
          </a:prstGeom>
          <a:noFill/>
        </p:spPr>
      </p:pic>
      <p:pic>
        <p:nvPicPr>
          <p:cNvPr id="13319" name="Picture 7" descr="https://encrypted-tbn1.gstatic.com/images?q=tbn:ANd9GcS65lrxaLYD83Kiat87qLcPaVmPpSr41QVldoQdIi8pwrcYB9mEFQ"/>
          <p:cNvPicPr>
            <a:picLocks noChangeAspect="1" noChangeArrowheads="1"/>
          </p:cNvPicPr>
          <p:nvPr/>
        </p:nvPicPr>
        <p:blipFill>
          <a:blip r:embed="rId4"/>
          <a:srcRect/>
          <a:stretch>
            <a:fillRect/>
          </a:stretch>
        </p:blipFill>
        <p:spPr bwMode="auto">
          <a:xfrm>
            <a:off x="7620000" y="4495801"/>
            <a:ext cx="1524000" cy="2362200"/>
          </a:xfrm>
          <a:prstGeom prst="rect">
            <a:avLst/>
          </a:prstGeom>
          <a:noFill/>
        </p:spPr>
      </p:pic>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
          <p:cNvSpPr>
            <a:spLocks noChangeArrowheads="1"/>
          </p:cNvSpPr>
          <p:nvPr/>
        </p:nvSpPr>
        <p:spPr bwMode="auto">
          <a:xfrm>
            <a:off x="0" y="0"/>
            <a:ext cx="9144000" cy="6858000"/>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lang="en-GB" sz="2400" dirty="0" smtClean="0">
                <a:solidFill>
                  <a:srgbClr val="FFC000"/>
                </a:solidFill>
                <a:latin typeface="Britannic Bold" pitchFamily="34" charset="0"/>
                <a:ea typeface="Times New Roman" pitchFamily="18" charset="0"/>
                <a:cs typeface="Times New Roman" pitchFamily="18" charset="0"/>
              </a:rPr>
              <a:t>Similarly, Annie Besant</a:t>
            </a:r>
            <a:r>
              <a:rPr lang="en-GB" sz="2400" i="1" dirty="0" smtClean="0">
                <a:solidFill>
                  <a:srgbClr val="FFC000"/>
                </a:solidFill>
                <a:latin typeface="Britannic Bold" pitchFamily="34" charset="0"/>
                <a:ea typeface="Times New Roman" pitchFamily="18" charset="0"/>
                <a:cs typeface="Times New Roman" pitchFamily="18" charset="0"/>
              </a:rPr>
              <a:t> </a:t>
            </a:r>
            <a:r>
              <a:rPr lang="en-GB" sz="2400" dirty="0" smtClean="0">
                <a:solidFill>
                  <a:srgbClr val="FFC000"/>
                </a:solidFill>
                <a:latin typeface="Britannic Bold" pitchFamily="34" charset="0"/>
                <a:ea typeface="Times New Roman" pitchFamily="18" charset="0"/>
                <a:cs typeface="Times New Roman" pitchFamily="18" charset="0"/>
              </a:rPr>
              <a:t>(1847-1933) British </a:t>
            </a:r>
          </a:p>
          <a:p>
            <a:pPr lvl="0" algn="just" fontAlgn="base">
              <a:spcBef>
                <a:spcPct val="0"/>
              </a:spcBef>
              <a:spcAft>
                <a:spcPct val="0"/>
              </a:spcAft>
            </a:pPr>
            <a:r>
              <a:rPr lang="en-GB" sz="2400" dirty="0" smtClean="0">
                <a:solidFill>
                  <a:srgbClr val="FFC000"/>
                </a:solidFill>
                <a:latin typeface="Britannic Bold" pitchFamily="34" charset="0"/>
                <a:ea typeface="Times New Roman" pitchFamily="18" charset="0"/>
                <a:cs typeface="Times New Roman" pitchFamily="18" charset="0"/>
              </a:rPr>
              <a:t>Theosophist &amp; nationalist leader in India, </a:t>
            </a:r>
          </a:p>
          <a:p>
            <a:pPr lvl="0" algn="just" fontAlgn="base">
              <a:spcBef>
                <a:spcPct val="0"/>
              </a:spcBef>
              <a:spcAft>
                <a:spcPct val="0"/>
              </a:spcAft>
            </a:pPr>
            <a:r>
              <a:rPr lang="en-GB" sz="2400" dirty="0" smtClean="0">
                <a:solidFill>
                  <a:srgbClr val="FFC000"/>
                </a:solidFill>
                <a:latin typeface="Britannic Bold" pitchFamily="34" charset="0"/>
                <a:ea typeface="Times New Roman" pitchFamily="18" charset="0"/>
                <a:cs typeface="Times New Roman" pitchFamily="18" charset="0"/>
              </a:rPr>
              <a:t>President of the Indian National Congress</a:t>
            </a:r>
          </a:p>
          <a:p>
            <a:pPr lvl="0" algn="just" fontAlgn="base">
              <a:spcBef>
                <a:spcPct val="0"/>
              </a:spcBef>
              <a:spcAft>
                <a:spcPct val="0"/>
              </a:spcAft>
            </a:pPr>
            <a:r>
              <a:rPr lang="en-GB" sz="2400" dirty="0" smtClean="0">
                <a:solidFill>
                  <a:srgbClr val="FFC000"/>
                </a:solidFill>
                <a:latin typeface="Britannic Bold" pitchFamily="34" charset="0"/>
                <a:ea typeface="Times New Roman" pitchFamily="18" charset="0"/>
                <a:cs typeface="Times New Roman" pitchFamily="18" charset="0"/>
              </a:rPr>
              <a:t> in 1917 admitted:</a:t>
            </a:r>
          </a:p>
          <a:p>
            <a:pPr lvl="0" algn="just" fontAlgn="base">
              <a:spcBef>
                <a:spcPct val="0"/>
              </a:spcBef>
              <a:spcAft>
                <a:spcPct val="0"/>
              </a:spcAft>
            </a:pPr>
            <a:endParaRPr lang="en-GB" sz="1000" dirty="0" smtClean="0">
              <a:solidFill>
                <a:srgbClr val="000000"/>
              </a:solidFill>
              <a:latin typeface="Calibri" pitchFamily="34" charset="0"/>
              <a:ea typeface="Times New Roman" pitchFamily="18" charset="0"/>
              <a:cs typeface="Times New Roman" pitchFamily="18" charset="0"/>
            </a:endParaRP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"It is impossible for anyone who studies the life </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&amp; character of the great Prophet of Arabia, </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who knows how he taught and how he lived,</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 to feel anything but reverence for that mighty </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Prophet, one of the great messengers of the </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Supreme. And although in what I put to you I </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shall say many things which may be familiar to</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 many, yet I myself feel whenever I re-read them, </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a new way of admiration, a new sense of reverence </a:t>
            </a:r>
          </a:p>
          <a:p>
            <a:pPr lvl="0" algn="ctr" fontAlgn="base">
              <a:spcBef>
                <a:spcPct val="0"/>
              </a:spcBef>
              <a:spcAft>
                <a:spcPct val="0"/>
              </a:spcAft>
            </a:pPr>
            <a:r>
              <a:rPr lang="en-GB" sz="2800" dirty="0" smtClean="0">
                <a:solidFill>
                  <a:srgbClr val="FFFF00"/>
                </a:solidFill>
                <a:latin typeface="Britannic Bold" pitchFamily="34" charset="0"/>
                <a:ea typeface="Times New Roman" pitchFamily="18" charset="0"/>
                <a:cs typeface="Times New Roman" pitchFamily="18" charset="0"/>
              </a:rPr>
              <a:t>for that mighty Arabian teacher." </a:t>
            </a:r>
          </a:p>
          <a:p>
            <a:pPr lvl="0" algn="just" fontAlgn="base">
              <a:spcBef>
                <a:spcPct val="0"/>
              </a:spcBef>
              <a:spcAft>
                <a:spcPct val="0"/>
              </a:spcAft>
            </a:pPr>
            <a:endParaRPr lang="en-GB" sz="1000" dirty="0" smtClean="0">
              <a:solidFill>
                <a:srgbClr val="000000"/>
              </a:solidFill>
              <a:latin typeface="Calibri" pitchFamily="34" charset="0"/>
              <a:ea typeface="Times New Roman" pitchFamily="18" charset="0"/>
              <a:cs typeface="Times New Roman" pitchFamily="18" charset="0"/>
            </a:endParaRPr>
          </a:p>
          <a:p>
            <a:pPr lvl="0" algn="ctr" fontAlgn="base">
              <a:spcBef>
                <a:spcPct val="0"/>
              </a:spcBef>
              <a:spcAft>
                <a:spcPct val="0"/>
              </a:spcAft>
            </a:pPr>
            <a:r>
              <a:rPr lang="en-GB" dirty="0" smtClean="0">
                <a:solidFill>
                  <a:srgbClr val="000000"/>
                </a:solidFill>
                <a:latin typeface="Britannic Bold" pitchFamily="34" charset="0"/>
                <a:ea typeface="Times New Roman" pitchFamily="18" charset="0"/>
                <a:cs typeface="Times New Roman" pitchFamily="18" charset="0"/>
              </a:rPr>
              <a:t>[</a:t>
            </a:r>
            <a:r>
              <a:rPr lang="en-GB" i="1" dirty="0" smtClean="0">
                <a:solidFill>
                  <a:srgbClr val="000000"/>
                </a:solidFill>
                <a:latin typeface="Britannic Bold" pitchFamily="34" charset="0"/>
                <a:ea typeface="Times New Roman" pitchFamily="18" charset="0"/>
                <a:cs typeface="Times New Roman" pitchFamily="18" charset="0"/>
              </a:rPr>
              <a:t>The Life and Teachings of Muhammad</a:t>
            </a:r>
            <a:r>
              <a:rPr lang="en-GB" dirty="0" smtClean="0">
                <a:solidFill>
                  <a:srgbClr val="000000"/>
                </a:solidFill>
                <a:latin typeface="Britannic Bold" pitchFamily="34" charset="0"/>
                <a:ea typeface="Times New Roman" pitchFamily="18" charset="0"/>
                <a:cs typeface="Times New Roman" pitchFamily="18" charset="0"/>
              </a:rPr>
              <a:t>, Madras, 1932, p. 4] MHA</a:t>
            </a:r>
            <a:endParaRPr lang="en-GB" dirty="0" smtClean="0">
              <a:latin typeface="Britannic Bold"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Britannic Bold" pitchFamily="34" charset="0"/>
              <a:cs typeface="Arial" pitchFamily="34" charset="0"/>
            </a:endParaRPr>
          </a:p>
        </p:txBody>
      </p:sp>
      <p:pic>
        <p:nvPicPr>
          <p:cNvPr id="215045" name="Picture 5" descr="https://encrypted-tbn2.gstatic.com/images?q=tbn:ANd9GcS8B5amJ4n6Oub8chZY9ORSqQqrU5E-Q6wednJDYsKA4vDH9F1G"/>
          <p:cNvPicPr>
            <a:picLocks noChangeAspect="1" noChangeArrowheads="1"/>
          </p:cNvPicPr>
          <p:nvPr/>
        </p:nvPicPr>
        <p:blipFill>
          <a:blip r:embed="rId2"/>
          <a:srcRect/>
          <a:stretch>
            <a:fillRect/>
          </a:stretch>
        </p:blipFill>
        <p:spPr bwMode="auto">
          <a:xfrm>
            <a:off x="6172201" y="0"/>
            <a:ext cx="2971800" cy="18097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9144000" cy="6858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smtClean="0">
              <a:solidFill>
                <a:srgbClr val="002060"/>
              </a:solidFill>
              <a:latin typeface="Rockwell Extra Bold" pitchFamily="18" charset="0"/>
            </a:endParaRPr>
          </a:p>
          <a:p>
            <a:pPr algn="ctr"/>
            <a:r>
              <a:rPr lang="en-US" sz="2400" dirty="0" smtClean="0">
                <a:solidFill>
                  <a:srgbClr val="C00000"/>
                </a:solidFill>
                <a:latin typeface="Rockwell Extra Bold" pitchFamily="18" charset="0"/>
              </a:rPr>
              <a:t> </a:t>
            </a:r>
            <a:r>
              <a:rPr lang="en-US" sz="2400" dirty="0">
                <a:solidFill>
                  <a:srgbClr val="C00000"/>
                </a:solidFill>
                <a:latin typeface="Rockwell Extra Bold" pitchFamily="18" charset="0"/>
              </a:rPr>
              <a:t>I am positive the outcome of the 2</a:t>
            </a:r>
            <a:r>
              <a:rPr lang="en-US" sz="2400" baseline="30000" dirty="0">
                <a:solidFill>
                  <a:srgbClr val="C00000"/>
                </a:solidFill>
                <a:latin typeface="Rockwell Extra Bold" pitchFamily="18" charset="0"/>
              </a:rPr>
              <a:t>nd </a:t>
            </a:r>
            <a:r>
              <a:rPr lang="en-US" sz="2400" dirty="0">
                <a:solidFill>
                  <a:srgbClr val="C00000"/>
                </a:solidFill>
                <a:latin typeface="Rockwell Extra Bold" pitchFamily="18" charset="0"/>
              </a:rPr>
              <a:t>IAMPRC Global Congress will be useful to Muslims Public Relations and Communication practitioners and scholars globally as it was for the </a:t>
            </a:r>
            <a:r>
              <a:rPr lang="en-MY" sz="2400" dirty="0">
                <a:solidFill>
                  <a:srgbClr val="C00000"/>
                </a:solidFill>
                <a:latin typeface="Rockwell Extra Bold" pitchFamily="18" charset="0"/>
              </a:rPr>
              <a:t>1</a:t>
            </a:r>
            <a:r>
              <a:rPr lang="en-MY" sz="2400" baseline="30000" dirty="0">
                <a:solidFill>
                  <a:srgbClr val="C00000"/>
                </a:solidFill>
                <a:latin typeface="Rockwell Extra Bold" pitchFamily="18" charset="0"/>
              </a:rPr>
              <a:t>st</a:t>
            </a:r>
            <a:r>
              <a:rPr lang="en-MY" sz="2400" dirty="0">
                <a:solidFill>
                  <a:srgbClr val="C00000"/>
                </a:solidFill>
                <a:latin typeface="Rockwell Extra Bold" pitchFamily="18" charset="0"/>
              </a:rPr>
              <a:t> IAMPRC</a:t>
            </a:r>
            <a:r>
              <a:rPr lang="en-US" sz="2400" dirty="0">
                <a:solidFill>
                  <a:srgbClr val="C00000"/>
                </a:solidFill>
                <a:latin typeface="Rockwell Extra Bold" pitchFamily="18" charset="0"/>
              </a:rPr>
              <a:t> Congress.  Maybe, it will even be useful for non-Muslim Public Relations and Communication practitioners and scholars or organizations who want to know Muslims experts better and work with us to make the world a peaceful and prosperous place.</a:t>
            </a:r>
            <a:endParaRPr lang="en-MY" sz="2400" dirty="0">
              <a:solidFill>
                <a:srgbClr val="C00000"/>
              </a:solidFill>
              <a:latin typeface="Rockwell Extra Bold"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sz="2400" b="0" i="0" u="none" strike="noStrike" cap="none" normalizeH="0" baseline="0" dirty="0" smtClean="0">
                <a:ln>
                  <a:noFill/>
                </a:ln>
                <a:effectLst/>
                <a:latin typeface="Arial Rounded MT Bold" pitchFamily="34" charset="0"/>
                <a:ea typeface="Times New Roman" pitchFamily="18" charset="0"/>
                <a:cs typeface="Arial" pitchFamily="34" charset="0"/>
              </a:rPr>
              <a:t>Alphonse de Lamartine (1790-1869)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Rounded MT Bold" pitchFamily="34" charset="0"/>
                <a:ea typeface="Times New Roman" pitchFamily="18" charset="0"/>
                <a:cs typeface="Arial" pitchFamily="34" charset="0"/>
              </a:rPr>
              <a:t>French  poet &amp; statesman said this of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Rounded MT Bold" pitchFamily="34" charset="0"/>
                <a:ea typeface="Times New Roman" pitchFamily="18" charset="0"/>
                <a:cs typeface="Arial" pitchFamily="34" charset="0"/>
              </a:rPr>
              <a:t>Prophet  </a:t>
            </a:r>
            <a:r>
              <a:rPr lang="en-GB" sz="2400" dirty="0" smtClean="0">
                <a:latin typeface="Arial Rounded MT Bold" pitchFamily="34" charset="0"/>
                <a:ea typeface="Times New Roman" pitchFamily="18" charset="0"/>
                <a:cs typeface="Arial" pitchFamily="34" charset="0"/>
              </a:rPr>
              <a:t>Muhammad SAW:</a:t>
            </a:r>
            <a:endParaRPr kumimoji="0" lang="en-GB" sz="2400" b="0" i="0" u="none" strike="noStrike" cap="none" normalizeH="0" baseline="0" dirty="0" smtClean="0">
              <a:ln>
                <a:noFill/>
              </a:ln>
              <a:effectLst/>
              <a:latin typeface="Arial Rounded MT Bold"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"If greatness of purpose, smallness of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means  &amp;  astounding  results are the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three criteria of human genius, which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could dare to compare a great man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in modern history with Muhammad?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Philosopher, orator, apostle, legislator, warrior,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 conqueror of ideas, restorer of spiritual empire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that is Muhammad. As regards all standards by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 which human greatness may be measured, we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B050"/>
                </a:solidFill>
                <a:effectLst/>
                <a:latin typeface="Eras Bold ITC" pitchFamily="34" charset="0"/>
                <a:ea typeface="Times New Roman" pitchFamily="18" charset="0"/>
                <a:cs typeface="Arial" pitchFamily="34" charset="0"/>
              </a:rPr>
              <a:t>may well ask, is there any man greater than he?</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"[Translated from </a:t>
            </a:r>
            <a:r>
              <a:rPr kumimoji="0" lang="en-GB" b="0" i="1"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Histoire De La Turquie</a:t>
            </a:r>
            <a:r>
              <a:rPr kumimoji="0" lang="en-GB"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 Paris, 1854, vol. II, pp. 276-277] MHA</a:t>
            </a:r>
            <a:endParaRPr kumimoji="0" lang="en-GB" b="0" i="0" u="none" strike="noStrike" cap="none" normalizeH="0" baseline="0" dirty="0" smtClean="0">
              <a:ln>
                <a:noFill/>
              </a:ln>
              <a:solidFill>
                <a:schemeClr val="tx1"/>
              </a:solidFill>
              <a:effectLst/>
              <a:latin typeface="Arial Rounded MT Bold" pitchFamily="34" charset="0"/>
              <a:cs typeface="Arial" pitchFamily="34" charset="0"/>
            </a:endParaRPr>
          </a:p>
        </p:txBody>
      </p:sp>
      <p:pic>
        <p:nvPicPr>
          <p:cNvPr id="12291" name="Picture 3" descr="https://encrypted-tbn3.gstatic.com/images?q=tbn:ANd9GcSOfEWgEiRJBybMBC48zI6hR-2NCQtObzNNNzZeooZcWh8M-wSAgw"/>
          <p:cNvPicPr>
            <a:picLocks noChangeAspect="1" noChangeArrowheads="1"/>
          </p:cNvPicPr>
          <p:nvPr/>
        </p:nvPicPr>
        <p:blipFill>
          <a:blip r:embed="rId2"/>
          <a:srcRect/>
          <a:stretch>
            <a:fillRect/>
          </a:stretch>
        </p:blipFill>
        <p:spPr bwMode="auto">
          <a:xfrm>
            <a:off x="6934200" y="0"/>
            <a:ext cx="2209800" cy="304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9144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Washington Irving</a:t>
            </a:r>
            <a:r>
              <a:rPr kumimoji="0" lang="en-GB" sz="2000" b="0" i="1"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 </a:t>
            </a:r>
            <a:r>
              <a:rPr kumimoji="0" lang="en-GB" sz="20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(1783-1859) Well-known as the “first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American man of letters“ praised Prophet Muhammad:</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dirty="0" smtClean="0">
              <a:solidFill>
                <a:srgbClr val="000000"/>
              </a:solidFill>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ritannic Bold" pitchFamily="34" charset="0"/>
                <a:ea typeface="Times New Roman" pitchFamily="18" charset="0"/>
                <a:cs typeface="Times New Roman" pitchFamily="18" charset="0"/>
              </a:rPr>
              <a:t>“He was sober and abstemious in his diet, &amp; 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ritannic Bold" pitchFamily="34" charset="0"/>
                <a:ea typeface="Times New Roman" pitchFamily="18" charset="0"/>
                <a:cs typeface="Times New Roman" pitchFamily="18" charset="0"/>
              </a:rPr>
              <a:t>rigorous observer of fasts. He indulged in no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ritannic Bold" pitchFamily="34" charset="0"/>
                <a:ea typeface="Times New Roman" pitchFamily="18" charset="0"/>
                <a:cs typeface="Times New Roman" pitchFamily="18" charset="0"/>
              </a:rPr>
              <a:t>magnificence of apparel, the ostentation of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ritannic Bold" pitchFamily="34" charset="0"/>
                <a:ea typeface="Times New Roman" pitchFamily="18" charset="0"/>
                <a:cs typeface="Times New Roman" pitchFamily="18" charset="0"/>
              </a:rPr>
              <a:t>a petty mind; neither was his simplicity in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ritannic Bold" pitchFamily="34" charset="0"/>
                <a:ea typeface="Times New Roman" pitchFamily="18" charset="0"/>
                <a:cs typeface="Times New Roman" pitchFamily="18" charset="0"/>
              </a:rPr>
              <a:t>dress affected, but the result of a real disregard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ritannic Bold" pitchFamily="34" charset="0"/>
                <a:ea typeface="Times New Roman" pitchFamily="18" charset="0"/>
                <a:cs typeface="Times New Roman" pitchFamily="18" charset="0"/>
              </a:rPr>
              <a:t>to distinction from so trivial a source ... In his private dealings he was just. He treated friends and strangers, the rich and poor, the powerful and the weak, with equity, &amp; was beloved by the common people for  the affability with which he received them, &amp; listened to their complaints ... His military triumphs awakened no pride nor  vain glory, as they would have done had they  been effected for selfish purposes. In the time of his greatest power he maintained the same simplicity of manners and appearance as in the  days of his adversity. So far from affecting regal  state, he was displeased if, on entering a room, any unusual testimonial of respect were  shown to him.“</a:t>
            </a:r>
            <a:r>
              <a:rPr kumimoji="0" lang="en-GB" sz="16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a:t>
            </a:r>
            <a:r>
              <a:rPr kumimoji="0" lang="en-GB" sz="1600" b="0" i="1"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Life of Mahomet</a:t>
            </a:r>
            <a:r>
              <a:rPr kumimoji="0" lang="en-GB" sz="1600" b="0"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 London, 1889, pp. 192-3, 199]MHA</a:t>
            </a:r>
            <a:endParaRPr kumimoji="0" lang="en-GB" sz="1600" b="0" i="0" u="none" strike="noStrike" cap="none" normalizeH="0" baseline="0" dirty="0" smtClean="0">
              <a:ln>
                <a:noFill/>
              </a:ln>
              <a:solidFill>
                <a:schemeClr val="tx1"/>
              </a:solidFill>
              <a:effectLst/>
              <a:latin typeface="Britannic Bold" pitchFamily="34" charset="0"/>
              <a:cs typeface="Arial" pitchFamily="34" charset="0"/>
            </a:endParaRPr>
          </a:p>
        </p:txBody>
      </p:sp>
      <p:pic>
        <p:nvPicPr>
          <p:cNvPr id="11267" name="Picture 3" descr="http://www.posterenvy.com/catalog/fp112thumb%20-%20Washington%20Irving.jpg"/>
          <p:cNvPicPr>
            <a:picLocks noChangeAspect="1" noChangeArrowheads="1"/>
          </p:cNvPicPr>
          <p:nvPr/>
        </p:nvPicPr>
        <p:blipFill>
          <a:blip r:embed="rId2"/>
          <a:srcRect/>
          <a:stretch>
            <a:fillRect/>
          </a:stretch>
        </p:blipFill>
        <p:spPr bwMode="auto">
          <a:xfrm>
            <a:off x="6781801" y="0"/>
            <a:ext cx="2362199" cy="2743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Mohandas KaramchandGandhi</a:t>
            </a:r>
            <a:r>
              <a:rPr kumimoji="0" lang="en-US" sz="2400" b="0" i="1"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(1869-1948)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Indian thinker, statesman, and nationalist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Leader also had the highest regard for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Prophet Muhammad SAW. He said: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“....I became in the scheme of life. It was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rigid simplicity, the utter self-effacement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the prophet, the scrupulous regard for his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pledges, his intense devotion to his friends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&amp; followers, his intrepidity, his fearlessness,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his absolute trust in God and in his own mission.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These and not the sword carried everything before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them and surmounted every trouble."</a:t>
            </a:r>
            <a:r>
              <a:rPr kumimoji="0" lang="en-US" sz="3200" b="0" i="0" u="none" strike="noStrike" cap="none" normalizeH="0" baseline="0" dirty="0" smtClean="0">
                <a:ln>
                  <a:noFill/>
                </a:ln>
                <a:solidFill>
                  <a:srgbClr val="000000"/>
                </a:solidFill>
                <a:effectLst/>
                <a:latin typeface="Bernard MT Condensed"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a:t>
            </a:r>
            <a:r>
              <a:rPr kumimoji="0" lang="en-US" sz="2400" b="1"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Young India</a:t>
            </a:r>
            <a:r>
              <a:rPr kumimoji="0" lang="en-US" sz="2400" b="1"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(periodical), 1928, Volume X] </a:t>
            </a:r>
            <a:r>
              <a:rPr kumimoji="0" lang="en-US" sz="2400" b="1" i="0" u="none" strike="noStrike" cap="none" normalizeH="0" baseline="0" dirty="0" smtClean="0">
                <a:ln>
                  <a:noFill/>
                </a:ln>
                <a:solidFill>
                  <a:srgbClr val="000000"/>
                </a:solidFill>
                <a:effectLst/>
                <a:latin typeface="Book Antiqua" pitchFamily="18" charset="0"/>
                <a:ea typeface="Times New Roman" pitchFamily="18" charset="0"/>
                <a:cs typeface="Times New Roman" pitchFamily="18" charset="0"/>
              </a:rPr>
              <a:t>MHA</a:t>
            </a:r>
            <a:endParaRPr kumimoji="0" lang="en-US" sz="2400" b="1" i="0" u="none" strike="noStrike" cap="none" normalizeH="0" baseline="0" dirty="0" smtClean="0">
              <a:ln>
                <a:noFill/>
              </a:ln>
              <a:solidFill>
                <a:schemeClr val="tx1"/>
              </a:solidFill>
              <a:effectLst/>
              <a:latin typeface="Book Antiqua" pitchFamily="18" charset="0"/>
              <a:cs typeface="Arial" pitchFamily="34" charset="0"/>
            </a:endParaRPr>
          </a:p>
        </p:txBody>
      </p:sp>
      <p:pic>
        <p:nvPicPr>
          <p:cNvPr id="10243" name="Picture 3" descr="https://encrypted-tbn2.gstatic.com/images?q=tbn:ANd9GcQMPVJWbMVevh8patthV7SWR85ivtrQZG9cBwxnnMwS4H1bfT3G"/>
          <p:cNvPicPr>
            <a:picLocks noChangeAspect="1" noChangeArrowheads="1"/>
          </p:cNvPicPr>
          <p:nvPr/>
        </p:nvPicPr>
        <p:blipFill>
          <a:blip r:embed="rId2"/>
          <a:srcRect/>
          <a:stretch>
            <a:fillRect/>
          </a:stretch>
        </p:blipFill>
        <p:spPr bwMode="auto">
          <a:xfrm>
            <a:off x="6096001" y="1"/>
            <a:ext cx="3048000" cy="2057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0" y="0"/>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B0F0"/>
                </a:solidFill>
                <a:effectLst/>
                <a:latin typeface="Berlin Sans FB Demi" pitchFamily="34" charset="0"/>
                <a:ea typeface="Times New Roman" pitchFamily="18" charset="0"/>
                <a:cs typeface="Times New Roman" pitchFamily="18" charset="0"/>
              </a:rPr>
              <a:t>Afzalur Rahman, a renowned Islamic declared that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B0F0"/>
                </a:solidFill>
                <a:effectLst/>
                <a:latin typeface="Berlin Sans FB Demi" pitchFamily="34" charset="0"/>
                <a:ea typeface="Times New Roman" pitchFamily="18" charset="0"/>
                <a:cs typeface="Times New Roman" pitchFamily="18" charset="0"/>
              </a:rPr>
              <a:t>Prophet Muhammad SAW is the greatest educator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B0F0"/>
                </a:solidFill>
                <a:effectLst/>
                <a:latin typeface="Berlin Sans FB Demi" pitchFamily="34" charset="0"/>
                <a:ea typeface="Times New Roman" pitchFamily="18" charset="0"/>
                <a:cs typeface="Times New Roman" pitchFamily="18" charset="0"/>
              </a:rPr>
              <a:t>of humankind. Rahman (1980) wrote: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“Muhammad was not educated in any school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or university nor did he learn reading or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writing in his boyhood. He was totally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illiterate. But he was able to teach psychology, philosophy &amp; the principles of education to his companions. He taught them the fund fundamental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principles of morality, ethics &amp; religion &amp; the wealth of eternal values and standards which formed the basis of their culture in all its many dimensions, including education, literature, philosophy, economics, architecture, physics, medicine, astronomy, politics,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business science, psychology, physiology,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biology, and scores of other fields of knowledge.” </a:t>
            </a:r>
            <a:r>
              <a:rPr kumimoji="0" lang="en-GB" sz="2800" b="0" i="0" u="none" strike="noStrike" cap="none" normalizeH="0" baseline="0" dirty="0" smtClean="0">
                <a:ln>
                  <a:noFill/>
                </a:ln>
                <a:solidFill>
                  <a:schemeClr val="bg1"/>
                </a:solidFill>
                <a:effectLst/>
                <a:latin typeface="Berlin Sans FB Demi" pitchFamily="34" charset="0"/>
                <a:ea typeface="Times New Roman" pitchFamily="18" charset="0"/>
                <a:cs typeface="Times New Roman" pitchFamily="18" charset="0"/>
              </a:rPr>
              <a:t>MHA</a:t>
            </a:r>
            <a:endParaRPr kumimoji="0" lang="en-GB" sz="2800" b="0" i="0" u="none" strike="noStrike" cap="none" normalizeH="0" baseline="0" dirty="0" smtClean="0">
              <a:ln>
                <a:noFill/>
              </a:ln>
              <a:solidFill>
                <a:schemeClr val="bg1"/>
              </a:solidFill>
              <a:effectLst/>
              <a:latin typeface="Berlin Sans FB Demi" pitchFamily="34" charset="0"/>
              <a:cs typeface="Arial" pitchFamily="34" charset="0"/>
            </a:endParaRPr>
          </a:p>
        </p:txBody>
      </p:sp>
      <p:pic>
        <p:nvPicPr>
          <p:cNvPr id="9223" name="Picture 7" descr="http://upload.wikimedia.org/wikipedia/commons/thumb/3/31/Fazl_ur_Rahman_Dr..jpg/220px-Fazl_ur_Rahman_Dr..jpg"/>
          <p:cNvPicPr>
            <a:picLocks noChangeAspect="1" noChangeArrowheads="1"/>
          </p:cNvPicPr>
          <p:nvPr/>
        </p:nvPicPr>
        <p:blipFill>
          <a:blip r:embed="rId2"/>
          <a:srcRect/>
          <a:stretch>
            <a:fillRect/>
          </a:stretch>
        </p:blipFill>
        <p:spPr bwMode="auto">
          <a:xfrm>
            <a:off x="7239000" y="0"/>
            <a:ext cx="1905000" cy="2514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539978"/>
          </a:xfrm>
          <a:prstGeom prst="rect">
            <a:avLst/>
          </a:prstGeom>
        </p:spPr>
        <p:txBody>
          <a:bodyPr wrap="square">
            <a:spAutoFit/>
          </a:bodyPr>
          <a:lstStyle/>
          <a:p>
            <a:pPr algn="ctr"/>
            <a:r>
              <a:rPr lang="en-GB" dirty="0" smtClean="0">
                <a:solidFill>
                  <a:srgbClr val="00B050"/>
                </a:solidFill>
              </a:rPr>
              <a:t> </a:t>
            </a:r>
            <a:r>
              <a:rPr lang="en-GB" sz="3200" b="1" dirty="0" smtClean="0">
                <a:solidFill>
                  <a:srgbClr val="00B050"/>
                </a:solidFill>
                <a:latin typeface="Adobe Garamond Pro Bold" pitchFamily="18" charset="0"/>
              </a:rPr>
              <a:t>In addition, it must be said Prophet Muhammad SAW is the most quoted person in history. His words &amp; actions have become the guiding lights of Muslims and Islamic nation across the ages. Almost all of his actions  &amp; the words he uttered was recorded and being used as a model to every Muslims. </a:t>
            </a:r>
          </a:p>
          <a:p>
            <a:endParaRPr lang="en-GB" dirty="0" smtClean="0"/>
          </a:p>
          <a:p>
            <a:r>
              <a:rPr lang="en-GB" sz="3200" dirty="0" smtClean="0">
                <a:latin typeface="Adobe Garamond Pro Bold" pitchFamily="18" charset="0"/>
              </a:rPr>
              <a:t>Thus, very rightly so he should be guiding</a:t>
            </a:r>
          </a:p>
          <a:p>
            <a:r>
              <a:rPr lang="en-GB" sz="3200" dirty="0" smtClean="0">
                <a:latin typeface="Adobe Garamond Pro Bold" pitchFamily="18" charset="0"/>
              </a:rPr>
              <a:t> light of every Muslim Public Relations</a:t>
            </a:r>
          </a:p>
          <a:p>
            <a:r>
              <a:rPr lang="en-GB" sz="3200" dirty="0" smtClean="0">
                <a:latin typeface="Adobe Garamond Pro Bold" pitchFamily="18" charset="0"/>
              </a:rPr>
              <a:t> professionals &amp; to IAMPRC. </a:t>
            </a:r>
          </a:p>
          <a:p>
            <a:endParaRPr lang="en-GB" sz="3200" dirty="0" smtClean="0">
              <a:latin typeface="Adobe Garamond Pro Bold" pitchFamily="18" charset="0"/>
            </a:endParaRPr>
          </a:p>
          <a:p>
            <a:r>
              <a:rPr lang="en-GB" sz="1600" dirty="0" smtClean="0">
                <a:solidFill>
                  <a:schemeClr val="bg1"/>
                </a:solidFill>
                <a:latin typeface="Adobe Garamond Pro Bold" pitchFamily="18" charset="0"/>
              </a:rPr>
              <a:t>Mohd Hamdan Adnan</a:t>
            </a:r>
            <a:endParaRPr lang="en-GB" sz="1600" dirty="0">
              <a:solidFill>
                <a:schemeClr val="bg1"/>
              </a:solidFill>
              <a:latin typeface="Adobe Garamond Pro Bold" pitchFamily="18" charset="0"/>
            </a:endParaRPr>
          </a:p>
        </p:txBody>
      </p:sp>
      <p:pic>
        <p:nvPicPr>
          <p:cNvPr id="8194" name="Picture 2" descr="https://encrypted-tbn3.gstatic.com/images?q=tbn:ANd9GcQ8siFZbdGKByjcjCg_YgIuXyWHdEcp5RDECzNlH7I7P-zr7bEp"/>
          <p:cNvPicPr>
            <a:picLocks noChangeAspect="1" noChangeArrowheads="1"/>
          </p:cNvPicPr>
          <p:nvPr/>
        </p:nvPicPr>
        <p:blipFill>
          <a:blip r:embed="rId2"/>
          <a:srcRect/>
          <a:stretch>
            <a:fillRect/>
          </a:stretch>
        </p:blipFill>
        <p:spPr bwMode="auto">
          <a:xfrm>
            <a:off x="0" y="5410200"/>
            <a:ext cx="9144000" cy="1447800"/>
          </a:xfrm>
          <a:prstGeom prst="rect">
            <a:avLst/>
          </a:prstGeom>
          <a:noFill/>
        </p:spPr>
      </p:pic>
      <p:pic>
        <p:nvPicPr>
          <p:cNvPr id="8198" name="Picture 6" descr="https://encrypted-tbn3.gstatic.com/images?q=tbn:ANd9GcTCzLqPC-NdtdgAh-VrZXdcV4Bn5z-1njecYVCHcU9HT-3B-u3O"/>
          <p:cNvPicPr>
            <a:picLocks noChangeAspect="1" noChangeArrowheads="1"/>
          </p:cNvPicPr>
          <p:nvPr/>
        </p:nvPicPr>
        <p:blipFill>
          <a:blip r:embed="rId3"/>
          <a:srcRect/>
          <a:stretch>
            <a:fillRect/>
          </a:stretch>
        </p:blipFill>
        <p:spPr bwMode="auto">
          <a:xfrm>
            <a:off x="7162800" y="2971800"/>
            <a:ext cx="1981200" cy="2438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5791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Six of the Prophet Muhammad SAW sayings that </a:t>
            </a:r>
          </a:p>
          <a:p>
            <a:pPr marL="0" marR="0" lvl="0" indent="0"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I feel useful for PR and communications experts are: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C000"/>
              </a:solidFill>
              <a:effectLst/>
              <a:latin typeface="Berlin Sans FB Dem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n-US" sz="3200" dirty="0" smtClean="0">
                <a:solidFill>
                  <a:srgbClr val="FFC000"/>
                </a:solidFill>
                <a:latin typeface="Bernard MT Condensed" pitchFamily="18" charset="0"/>
                <a:ea typeface="Times New Roman" pitchFamily="18" charset="0"/>
                <a:cs typeface="Times New Roman" pitchFamily="18" charset="0"/>
              </a:rPr>
              <a:t>1. </a:t>
            </a:r>
            <a:r>
              <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Believers are accessible and mild (easy to reach,</a:t>
            </a:r>
          </a:p>
          <a:p>
            <a:pPr marL="0" marR="0" lvl="0" indent="0" algn="just"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  to talk to and ever willing to help (Tirmizi).</a:t>
            </a:r>
          </a:p>
          <a:p>
            <a:pPr marL="0" marR="0" lvl="0" indent="0" algn="just" defTabSz="914400" rtl="0" eaLnBrk="0" fontAlgn="base" latinLnBrk="0" hangingPunct="0">
              <a:lnSpc>
                <a:spcPct val="100000"/>
              </a:lnSpc>
              <a:spcBef>
                <a:spcPct val="0"/>
              </a:spcBef>
              <a:spcAft>
                <a:spcPct val="0"/>
              </a:spcAft>
              <a:buClrTx/>
              <a:buSzTx/>
              <a:tabLst/>
            </a:pPr>
            <a:endParaRPr kumimoji="0" lang="en-US" sz="3200" b="0" i="0" u="none" strike="noStrike" cap="none" normalizeH="0" baseline="0" dirty="0" smtClean="0">
              <a:ln>
                <a:noFill/>
              </a:ln>
              <a:solidFill>
                <a:srgbClr val="FFC000"/>
              </a:solidFill>
              <a:effectLst/>
              <a:latin typeface="Bernard MT Condense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2.Believers are not one who taunts or curses or acts </a:t>
            </a:r>
          </a:p>
          <a:p>
            <a:pPr marL="0" marR="0" lvl="0" indent="0" algn="just"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   indecently or speaks vulgar languages (Tirmizi).</a:t>
            </a:r>
          </a:p>
          <a:p>
            <a:pPr marL="0" marR="0" lvl="0" indent="0" algn="just" defTabSz="914400" rtl="0" eaLnBrk="0" fontAlgn="base" latinLnBrk="0" hangingPunct="0">
              <a:lnSpc>
                <a:spcPct val="100000"/>
              </a:lnSpc>
              <a:spcBef>
                <a:spcPct val="0"/>
              </a:spcBef>
              <a:spcAft>
                <a:spcPct val="0"/>
              </a:spcAft>
              <a:buClrTx/>
              <a:buSzTx/>
              <a:tabLst/>
            </a:pPr>
            <a:endPar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3.Indeed, modesty and faith are companions. Thus, </a:t>
            </a:r>
          </a:p>
          <a:p>
            <a:pPr marL="0" marR="0" lvl="0" indent="0" algn="just"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   if one of the two is removed then the other </a:t>
            </a:r>
          </a:p>
          <a:p>
            <a:pPr marL="0" marR="0" lvl="0" indent="0" algn="just" defTabSz="914400" rtl="0" eaLnBrk="0" fontAlgn="base" latinLnBrk="0" hangingPunct="0">
              <a:lnSpc>
                <a:spcPct val="100000"/>
              </a:lnSpc>
              <a:spcBef>
                <a:spcPct val="0"/>
              </a:spcBef>
              <a:spcAft>
                <a:spcPct val="0"/>
              </a:spcAft>
              <a:buClrTx/>
              <a:buSzTx/>
              <a:tabLst/>
            </a:pPr>
            <a:r>
              <a:rPr lang="en-US" sz="3200" dirty="0" smtClean="0">
                <a:solidFill>
                  <a:srgbClr val="FFC000"/>
                </a:solidFill>
                <a:latin typeface="Bernard MT Condensed"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is also removed (Tirmizi</a:t>
            </a:r>
            <a:r>
              <a:rPr kumimoji="0" lang="en-US" sz="3200" b="0" i="1"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                             </a:t>
            </a:r>
            <a:r>
              <a:rPr kumimoji="0" lang="en-US" sz="2000" b="0" i="1" u="none" strike="noStrike" cap="none" normalizeH="0" baseline="0" dirty="0" smtClean="0">
                <a:ln>
                  <a:noFill/>
                </a:ln>
                <a:solidFill>
                  <a:schemeClr val="bg1"/>
                </a:solidFill>
                <a:effectLst/>
                <a:latin typeface="Bernard MT Condensed" pitchFamily="18" charset="0"/>
                <a:ea typeface="Times New Roman" pitchFamily="18" charset="0"/>
                <a:cs typeface="Times New Roman" pitchFamily="18" charset="0"/>
              </a:rPr>
              <a:t> MHA</a:t>
            </a:r>
            <a:endParaRPr kumimoji="0" lang="en-US" sz="2000" b="0" i="1" u="none" strike="noStrike" cap="none" normalizeH="0" baseline="0" dirty="0" smtClean="0">
              <a:ln>
                <a:noFill/>
              </a:ln>
              <a:solidFill>
                <a:schemeClr val="bg1"/>
              </a:solidFill>
              <a:effectLst/>
              <a:latin typeface="Bernard MT Condensed" pitchFamily="18" charset="0"/>
              <a:cs typeface="Arial" pitchFamily="34" charset="0"/>
            </a:endParaRPr>
          </a:p>
        </p:txBody>
      </p:sp>
      <p:pic>
        <p:nvPicPr>
          <p:cNvPr id="5123" name="Picture 3" descr="https://encrypted-tbn3.gstatic.com/images?q=tbn:ANd9GcRUZUQcNDFdX447XSfdTjPIynJS4Q9nxxlsx1Mlv8fgusJM10Hd"/>
          <p:cNvPicPr>
            <a:picLocks noChangeAspect="1" noChangeArrowheads="1"/>
          </p:cNvPicPr>
          <p:nvPr/>
        </p:nvPicPr>
        <p:blipFill>
          <a:blip r:embed="rId2"/>
          <a:srcRect/>
          <a:stretch>
            <a:fillRect/>
          </a:stretch>
        </p:blipFill>
        <p:spPr bwMode="auto">
          <a:xfrm>
            <a:off x="0" y="5638800"/>
            <a:ext cx="9144000" cy="1219200"/>
          </a:xfrm>
          <a:prstGeom prst="rect">
            <a:avLst/>
          </a:prstGeom>
          <a:noFill/>
        </p:spPr>
      </p:pic>
      <p:pic>
        <p:nvPicPr>
          <p:cNvPr id="5" name="Picture 4" descr="https://encrypted-tbn2.gstatic.com/images?q=tbn:ANd9GcSvEnGGa-dWW3T8tcMZfTBiuXxbOviovQjNcdeOKDwIbHjvRdui"/>
          <p:cNvPicPr>
            <a:picLocks noChangeAspect="1" noChangeArrowheads="1"/>
          </p:cNvPicPr>
          <p:nvPr/>
        </p:nvPicPr>
        <p:blipFill>
          <a:blip r:embed="rId3"/>
          <a:srcRect/>
          <a:stretch>
            <a:fillRect/>
          </a:stretch>
        </p:blipFill>
        <p:spPr bwMode="auto">
          <a:xfrm>
            <a:off x="7239000" y="0"/>
            <a:ext cx="1905000" cy="1295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r>
              <a:rPr lang="en-US" sz="2800" dirty="0" smtClean="0">
                <a:solidFill>
                  <a:srgbClr val="FFC000"/>
                </a:solidFill>
                <a:latin typeface="Bernard MT Condensed" pitchFamily="18" charset="0"/>
                <a:ea typeface="Times New Roman" pitchFamily="18" charset="0"/>
                <a:cs typeface="Times New Roman" pitchFamily="18" charset="0"/>
              </a:rPr>
              <a:t>4.</a:t>
            </a:r>
            <a:r>
              <a:rPr kumimoji="0" lang="en-US" sz="28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 The best among you is he from who good is expected</a:t>
            </a:r>
          </a:p>
          <a:p>
            <a:pPr marL="0" marR="0" lvl="0" indent="0" algn="ctr"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&amp; there is confidence (among people) that no harm (evil) </a:t>
            </a:r>
          </a:p>
          <a:p>
            <a:pPr marL="0" marR="0" lvl="0" indent="0" algn="ctr"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will come from him. And the worst of you is he from whom </a:t>
            </a:r>
          </a:p>
          <a:p>
            <a:pPr marL="0" marR="0" lvl="0" indent="0" algn="ctr"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good is not expected and from whose mischief there is no </a:t>
            </a:r>
          </a:p>
          <a:p>
            <a:pPr marL="0" marR="0" lvl="0" indent="0" algn="ctr"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Bernard MT Condensed" pitchFamily="18" charset="0"/>
                <a:ea typeface="Times New Roman" pitchFamily="18" charset="0"/>
                <a:cs typeface="Times New Roman" pitchFamily="18" charset="0"/>
              </a:rPr>
              <a:t>security for the people (Tirmizi: Narrated by Abu Hurayah).   </a:t>
            </a:r>
            <a:endParaRPr kumimoji="0" lang="en-US" sz="2800" b="0" i="0" u="none" strike="noStrike" cap="none" normalizeH="0" baseline="0" dirty="0" smtClean="0">
              <a:ln>
                <a:noFill/>
              </a:ln>
              <a:solidFill>
                <a:srgbClr val="FFC000"/>
              </a:solidFill>
              <a:effectLst/>
              <a:latin typeface="Bernard MT Condensed"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rgbClr val="000000"/>
              </a:solidFill>
              <a:effectLst/>
              <a:latin typeface="Bernard MT Condensed"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lang="en-US" sz="2800" dirty="0" smtClean="0">
                <a:solidFill>
                  <a:srgbClr val="000000"/>
                </a:solidFill>
                <a:latin typeface="Bernard MT Condensed" pitchFamily="18" charset="0"/>
                <a:ea typeface="Times New Roman" pitchFamily="18" charset="0"/>
                <a:cs typeface="Times New Roman" pitchFamily="18" charset="0"/>
              </a:rPr>
              <a:t>5</a:t>
            </a:r>
            <a:r>
              <a:rPr lang="en-US" sz="2800" dirty="0" smtClean="0">
                <a:solidFill>
                  <a:srgbClr val="00B050"/>
                </a:solidFill>
                <a:latin typeface="Bernard MT Condensed" pitchFamily="18" charset="0"/>
                <a:ea typeface="Times New Roman" pitchFamily="18" charset="0"/>
                <a:cs typeface="Times New Roman" pitchFamily="18" charset="0"/>
              </a:rPr>
              <a:t>5. </a:t>
            </a:r>
            <a:r>
              <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Believers who have the most perfect faith are </a:t>
            </a:r>
          </a:p>
          <a:p>
            <a:pPr marL="0" marR="0" lvl="0" indent="0" defTabSz="914400" rtl="0" eaLnBrk="0" fontAlgn="base" latinLnBrk="0" hangingPunct="0">
              <a:lnSpc>
                <a:spcPct val="100000"/>
              </a:lnSpc>
              <a:spcBef>
                <a:spcPct val="0"/>
              </a:spcBef>
              <a:spcAft>
                <a:spcPct val="0"/>
              </a:spcAft>
              <a:buClrTx/>
              <a:buSzTx/>
              <a:tabLst/>
            </a:pPr>
            <a:r>
              <a:rPr lang="en-US" sz="2800" dirty="0" smtClean="0">
                <a:solidFill>
                  <a:srgbClr val="00B050"/>
                </a:solidFill>
                <a:latin typeface="Bernard MT Condensed"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those whose manners are the best (Abu Dawood:</a:t>
            </a:r>
          </a:p>
          <a:p>
            <a:pPr marL="0" marR="0" lvl="0" indent="0" defTabSz="914400" rtl="0" eaLnBrk="0" fontAlgn="base" latinLnBrk="0" hangingPunct="0">
              <a:lnSpc>
                <a:spcPct val="100000"/>
              </a:lnSpc>
              <a:spcBef>
                <a:spcPct val="0"/>
              </a:spcBef>
              <a:spcAft>
                <a:spcPct val="0"/>
              </a:spcAft>
              <a:buClrTx/>
              <a:buSzTx/>
              <a:tabLst/>
            </a:pPr>
            <a:r>
              <a:rPr lang="en-US" sz="2800" dirty="0" smtClean="0">
                <a:solidFill>
                  <a:srgbClr val="00B050"/>
                </a:solidFill>
                <a:latin typeface="Bernard MT Condensed"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 Narrated by Abu Hurayah).</a:t>
            </a:r>
            <a:endParaRPr kumimoji="0" lang="en-US" sz="2800" b="0" i="0" u="none" strike="noStrike" cap="none" normalizeH="0" baseline="0" dirty="0" smtClean="0">
              <a:ln>
                <a:noFill/>
              </a:ln>
              <a:solidFill>
                <a:srgbClr val="00B050"/>
              </a:solidFill>
              <a:effectLst/>
              <a:latin typeface="Bernard MT Condensed"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lang="en-US" sz="2800" dirty="0" smtClean="0">
                <a:solidFill>
                  <a:srgbClr val="00B050"/>
                </a:solidFill>
                <a:latin typeface="Bernard MT Condensed" pitchFamily="18" charset="0"/>
                <a:ea typeface="Times New Roman" pitchFamily="18" charset="0"/>
                <a:cs typeface="Times New Roman" pitchFamily="18" charset="0"/>
              </a:rPr>
              <a:t>6.</a:t>
            </a:r>
            <a:r>
              <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A Believer is one who loves. And, he has no good</a:t>
            </a:r>
          </a:p>
          <a:p>
            <a:pPr marL="0" marR="0" lvl="0" indent="0" defTabSz="914400" rtl="0" eaLnBrk="0" fontAlgn="base" latinLnBrk="0" hangingPunct="0">
              <a:lnSpc>
                <a:spcPct val="100000"/>
              </a:lnSpc>
              <a:spcBef>
                <a:spcPct val="0"/>
              </a:spcBef>
              <a:spcAft>
                <a:spcPct val="0"/>
              </a:spcAft>
              <a:buClrTx/>
              <a:buSzTx/>
              <a:tabLst/>
            </a:pPr>
            <a:r>
              <a:rPr lang="en-US" sz="2800" dirty="0" smtClean="0">
                <a:solidFill>
                  <a:srgbClr val="00B050"/>
                </a:solidFill>
                <a:latin typeface="Bernard MT Condensed"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 in him who does not love and whom people do </a:t>
            </a:r>
          </a:p>
          <a:p>
            <a:pPr marL="0" marR="0" lvl="0" indent="0" defTabSz="914400" rtl="0" eaLnBrk="0" fontAlgn="base" latinLnBrk="0" hangingPunct="0">
              <a:lnSpc>
                <a:spcPct val="100000"/>
              </a:lnSpc>
              <a:spcBef>
                <a:spcPct val="0"/>
              </a:spcBef>
              <a:spcAft>
                <a:spcPct val="0"/>
              </a:spcAft>
              <a:buClrTx/>
              <a:buSzTx/>
              <a:tabLst/>
            </a:pPr>
            <a:r>
              <a:rPr lang="en-US" sz="2800" dirty="0" smtClean="0">
                <a:solidFill>
                  <a:srgbClr val="00B050"/>
                </a:solidFill>
                <a:latin typeface="Bernard MT Condensed"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not love </a:t>
            </a:r>
            <a:r>
              <a:rPr lang="en-US" sz="2800" dirty="0" smtClean="0">
                <a:solidFill>
                  <a:srgbClr val="00B050"/>
                </a:solidFill>
                <a:latin typeface="Bernard MT Condensed" pitchFamily="18" charset="0"/>
                <a:ea typeface="Times New Roman" pitchFamily="18" charset="0"/>
                <a:cs typeface="Times New Roman" pitchFamily="18" charset="0"/>
              </a:rPr>
              <a:t>(</a:t>
            </a:r>
            <a:r>
              <a:rPr kumimoji="0" lang="en-US" sz="2800" b="0" i="0" u="none" strike="noStrike" cap="none" normalizeH="0" baseline="0" dirty="0" smtClean="0">
                <a:ln>
                  <a:noFill/>
                </a:ln>
                <a:solidFill>
                  <a:srgbClr val="00B050"/>
                </a:solidFill>
                <a:effectLst/>
                <a:latin typeface="Bernard MT Condensed" pitchFamily="18" charset="0"/>
                <a:ea typeface="Times New Roman" pitchFamily="18" charset="0"/>
                <a:cs typeface="Times New Roman" pitchFamily="18" charset="0"/>
              </a:rPr>
              <a:t>Ahmad: Narrated by Abu Hurayah). </a:t>
            </a:r>
            <a:r>
              <a:rPr kumimoji="0" lang="en-US" sz="2400" b="0" i="0" u="none" strike="noStrike" cap="none" normalizeH="0" baseline="0" dirty="0" smtClean="0">
                <a:ln>
                  <a:noFill/>
                </a:ln>
                <a:solidFill>
                  <a:schemeClr val="accent3">
                    <a:lumMod val="50000"/>
                  </a:schemeClr>
                </a:solidFill>
                <a:effectLst/>
                <a:latin typeface="Bernard MT Condensed" pitchFamily="18" charset="0"/>
                <a:ea typeface="Times New Roman" pitchFamily="18" charset="0"/>
                <a:cs typeface="Times New Roman" pitchFamily="18" charset="0"/>
              </a:rPr>
              <a:t>MHA</a:t>
            </a:r>
            <a:endParaRPr kumimoji="0" lang="en-US" sz="2400" b="0" i="0" u="none" strike="noStrike" cap="none" normalizeH="0" baseline="0" dirty="0" smtClean="0">
              <a:ln>
                <a:noFill/>
              </a:ln>
              <a:solidFill>
                <a:schemeClr val="accent3">
                  <a:lumMod val="50000"/>
                </a:schemeClr>
              </a:solidFill>
              <a:effectLst/>
              <a:latin typeface="Bernard MT Condensed" pitchFamily="18" charset="0"/>
              <a:cs typeface="Arial" pitchFamily="34" charset="0"/>
            </a:endParaRPr>
          </a:p>
        </p:txBody>
      </p:sp>
      <p:pic>
        <p:nvPicPr>
          <p:cNvPr id="4099" name="Picture 3" descr="https://encrypted-tbn0.gstatic.com/images?q=tbn:ANd9GcRR0DHi7kSNv6-CZq47eRXcBPd-bU9NXJe7RhqYl-ntbaazlGBx"/>
          <p:cNvPicPr>
            <a:picLocks noChangeAspect="1" noChangeArrowheads="1"/>
          </p:cNvPicPr>
          <p:nvPr/>
        </p:nvPicPr>
        <p:blipFill>
          <a:blip r:embed="rId2"/>
          <a:srcRect/>
          <a:stretch>
            <a:fillRect/>
          </a:stretch>
        </p:blipFill>
        <p:spPr bwMode="auto">
          <a:xfrm>
            <a:off x="7315200" y="2514601"/>
            <a:ext cx="1828800" cy="4343400"/>
          </a:xfrm>
          <a:prstGeom prst="rect">
            <a:avLst/>
          </a:prstGeom>
          <a:noFill/>
        </p:spPr>
      </p:pic>
      <p:pic>
        <p:nvPicPr>
          <p:cNvPr id="4101" name="Picture 5" descr="https://encrypted-tbn1.gstatic.com/images?q=tbn:ANd9GcTnDQp3oLCzuy5XKldLFSqMD1NIQLkoNIVSPr08CR1jp8fH-4DSiQ"/>
          <p:cNvPicPr>
            <a:picLocks noChangeAspect="1" noChangeArrowheads="1"/>
          </p:cNvPicPr>
          <p:nvPr/>
        </p:nvPicPr>
        <p:blipFill>
          <a:blip r:embed="rId3"/>
          <a:srcRect/>
          <a:stretch>
            <a:fillRect/>
          </a:stretch>
        </p:blipFill>
        <p:spPr bwMode="auto">
          <a:xfrm>
            <a:off x="0" y="5867400"/>
            <a:ext cx="7315200" cy="990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Sd2ZxQCvK582_Aw_PLoRaVMnPLq4Hj7P2N8dkSr7IcXoMH6fHpoQ"/>
          <p:cNvPicPr>
            <a:picLocks noChangeAspect="1" noChangeArrowheads="1"/>
          </p:cNvPicPr>
          <p:nvPr/>
        </p:nvPicPr>
        <p:blipFill>
          <a:blip r:embed="rId2"/>
          <a:srcRect/>
          <a:stretch>
            <a:fillRect/>
          </a:stretch>
        </p:blipFill>
        <p:spPr bwMode="auto">
          <a:xfrm>
            <a:off x="0" y="0"/>
            <a:ext cx="6096000" cy="6858000"/>
          </a:xfrm>
          <a:prstGeom prst="rect">
            <a:avLst/>
          </a:prstGeom>
          <a:noFill/>
        </p:spPr>
      </p:pic>
      <p:pic>
        <p:nvPicPr>
          <p:cNvPr id="3076" name="Picture 4" descr="https://encrypted-tbn1.gstatic.com/images?q=tbn:ANd9GcTKgB4VHJOyjN5lHEWF6UFibLGAzVqbGCLEorHVY68wTgYKhNRaTA"/>
          <p:cNvPicPr>
            <a:picLocks noChangeAspect="1" noChangeArrowheads="1"/>
          </p:cNvPicPr>
          <p:nvPr/>
        </p:nvPicPr>
        <p:blipFill>
          <a:blip r:embed="rId3"/>
          <a:srcRect/>
          <a:stretch>
            <a:fillRect/>
          </a:stretch>
        </p:blipFill>
        <p:spPr bwMode="auto">
          <a:xfrm>
            <a:off x="6096001" y="0"/>
            <a:ext cx="3048000" cy="3429000"/>
          </a:xfrm>
          <a:prstGeom prst="rect">
            <a:avLst/>
          </a:prstGeom>
          <a:noFill/>
        </p:spPr>
      </p:pic>
      <p:pic>
        <p:nvPicPr>
          <p:cNvPr id="3078" name="Picture 6" descr="https://encrypted-tbn1.gstatic.com/images?q=tbn:ANd9GcRzqeYPiRNr1Sgp6jVICT33-52ERsdzWzLHp46Wx1p_kDKJ5f3iHA"/>
          <p:cNvPicPr>
            <a:picLocks noChangeAspect="1" noChangeArrowheads="1"/>
          </p:cNvPicPr>
          <p:nvPr/>
        </p:nvPicPr>
        <p:blipFill>
          <a:blip r:embed="rId4"/>
          <a:srcRect/>
          <a:stretch>
            <a:fillRect/>
          </a:stretch>
        </p:blipFill>
        <p:spPr bwMode="auto">
          <a:xfrm>
            <a:off x="6096000" y="3429000"/>
            <a:ext cx="3048000" cy="3429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2286000"/>
            <a:ext cx="9144000" cy="63709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MY" sz="2800" dirty="0" smtClean="0">
              <a:solidFill>
                <a:srgbClr val="00B050"/>
              </a:solidFill>
              <a:latin typeface="Berlin Sans FB Demi" pitchFamily="34" charset="0"/>
            </a:endParaRPr>
          </a:p>
          <a:p>
            <a:pPr algn="ctr" eaLnBrk="0" fontAlgn="base" hangingPunct="0">
              <a:spcBef>
                <a:spcPct val="0"/>
              </a:spcBef>
              <a:spcAft>
                <a:spcPct val="0"/>
              </a:spcAft>
            </a:pPr>
            <a:endParaRPr lang="en-MY" sz="2800" dirty="0" smtClean="0">
              <a:solidFill>
                <a:srgbClr val="00B050"/>
              </a:solidFill>
              <a:latin typeface="Berlin Sans FB Demi" pitchFamily="34" charset="0"/>
            </a:endParaRPr>
          </a:p>
          <a:p>
            <a:pPr algn="ctr" eaLnBrk="0" fontAlgn="base" hangingPunct="0">
              <a:spcBef>
                <a:spcPct val="0"/>
              </a:spcBef>
              <a:spcAft>
                <a:spcPct val="0"/>
              </a:spcAft>
            </a:pPr>
            <a:r>
              <a:rPr lang="en-MY" sz="2800" dirty="0" smtClean="0">
                <a:solidFill>
                  <a:srgbClr val="00B050"/>
                </a:solidFill>
                <a:latin typeface="Berlin Sans FB Demi" pitchFamily="34" charset="0"/>
              </a:rPr>
              <a:t>He was called </a:t>
            </a:r>
            <a:r>
              <a:rPr lang="en-MY" sz="2800" i="1" dirty="0" smtClean="0">
                <a:solidFill>
                  <a:srgbClr val="00B050"/>
                </a:solidFill>
                <a:latin typeface="Berlin Sans FB Demi" pitchFamily="34" charset="0"/>
              </a:rPr>
              <a:t>Al-Siddiq</a:t>
            </a:r>
            <a:r>
              <a:rPr lang="en-MY" sz="2800" dirty="0" smtClean="0">
                <a:solidFill>
                  <a:srgbClr val="00B050"/>
                </a:solidFill>
                <a:latin typeface="Berlin Sans FB Demi" pitchFamily="34" charset="0"/>
              </a:rPr>
              <a:t> (The Truthful) and was known by that title among later generations of Muslims.</a:t>
            </a:r>
            <a:r>
              <a:rPr lang="en-MY" sz="2800" b="1" dirty="0" smtClean="0">
                <a:solidFill>
                  <a:srgbClr val="00B050"/>
                </a:solidFill>
                <a:latin typeface="Berlin Sans FB Demi" pitchFamily="34" charset="0"/>
              </a:rPr>
              <a:t>   </a:t>
            </a:r>
            <a:r>
              <a:rPr lang="en-MY" sz="2800" dirty="0" smtClean="0">
                <a:solidFill>
                  <a:srgbClr val="00B050"/>
                </a:solidFill>
                <a:latin typeface="Berlin Sans FB Demi" pitchFamily="34" charset="0"/>
              </a:rPr>
              <a:t>Abu Bakr (Abdullah ibn Abi Quhafa</a:t>
            </a:r>
            <a:r>
              <a:rPr lang="en-MY" sz="2800" b="1" dirty="0" smtClean="0">
                <a:solidFill>
                  <a:srgbClr val="00B050"/>
                </a:solidFill>
                <a:latin typeface="Berlin Sans FB Demi" pitchFamily="34" charset="0"/>
              </a:rPr>
              <a:t>)</a:t>
            </a:r>
            <a:r>
              <a:rPr lang="en-MY" sz="2800" dirty="0" smtClean="0">
                <a:solidFill>
                  <a:srgbClr val="00B050"/>
                </a:solidFill>
                <a:latin typeface="Berlin Sans FB Demi" pitchFamily="34" charset="0"/>
              </a:rPr>
              <a:t> (</a:t>
            </a:r>
            <a:r>
              <a:rPr lang="en-MY" sz="2800" u="sng" dirty="0" smtClean="0">
                <a:solidFill>
                  <a:srgbClr val="00B050"/>
                </a:solidFill>
                <a:latin typeface="Berlin Sans FB Demi" pitchFamily="34" charset="0"/>
                <a:hlinkClick r:id="rId2" tooltip="Arabic language"/>
              </a:rPr>
              <a:t>Arabic</a:t>
            </a:r>
            <a:r>
              <a:rPr lang="en-MY" sz="2800" dirty="0" smtClean="0">
                <a:solidFill>
                  <a:srgbClr val="00B050"/>
                </a:solidFill>
                <a:latin typeface="Berlin Sans FB Demi" pitchFamily="34" charset="0"/>
              </a:rPr>
              <a:t>: عبد الله بن أبي قحافة, </a:t>
            </a:r>
            <a:r>
              <a:rPr lang="en-MY" sz="2800" u="sng" dirty="0" smtClean="0">
                <a:solidFill>
                  <a:srgbClr val="00B050"/>
                </a:solidFill>
                <a:latin typeface="Berlin Sans FB Demi" pitchFamily="34" charset="0"/>
                <a:hlinkClick r:id="rId3" tooltip="Romanization of Arabic"/>
              </a:rPr>
              <a:t>Transliteration</a:t>
            </a:r>
            <a:r>
              <a:rPr lang="en-MY" sz="2800" dirty="0" smtClean="0">
                <a:solidFill>
                  <a:srgbClr val="00B050"/>
                </a:solidFill>
                <a:latin typeface="Berlin Sans FB Demi" pitchFamily="34" charset="0"/>
              </a:rPr>
              <a:t>:  Abū Bakr as-Șiddīq (</a:t>
            </a:r>
            <a:r>
              <a:rPr lang="en-MY" sz="2800" u="sng" dirty="0" smtClean="0">
                <a:solidFill>
                  <a:srgbClr val="00B050"/>
                </a:solidFill>
                <a:latin typeface="Berlin Sans FB Demi" pitchFamily="34" charset="0"/>
                <a:hlinkClick r:id="rId4" tooltip="Arabic"/>
              </a:rPr>
              <a:t>Arabic</a:t>
            </a:r>
            <a:r>
              <a:rPr lang="en-MY" sz="2800" dirty="0" smtClean="0">
                <a:solidFill>
                  <a:srgbClr val="00B050"/>
                </a:solidFill>
                <a:latin typeface="Berlin Sans FB Demi" pitchFamily="34" charset="0"/>
              </a:rPr>
              <a:t>: أبو بكر الصديق) was a senior companion (</a:t>
            </a:r>
            <a:r>
              <a:rPr lang="en-MY" sz="2800" i="1" u="sng" dirty="0" smtClean="0">
                <a:solidFill>
                  <a:srgbClr val="00B050"/>
                </a:solidFill>
                <a:latin typeface="Berlin Sans FB Demi" pitchFamily="34" charset="0"/>
                <a:hlinkClick r:id="rId5" tooltip="Sahabah"/>
              </a:rPr>
              <a:t>Sahabi</a:t>
            </a:r>
            <a:r>
              <a:rPr lang="en-MY" sz="2800" dirty="0" smtClean="0">
                <a:solidFill>
                  <a:srgbClr val="00B050"/>
                </a:solidFill>
                <a:latin typeface="Berlin Sans FB Demi" pitchFamily="34" charset="0"/>
              </a:rPr>
              <a:t>) and the father-in-law Prophet Muhammad SAW. He served as a trusted advisor to Prophet Muhammad SAW.</a:t>
            </a:r>
          </a:p>
          <a:p>
            <a:pPr eaLnBrk="0" fontAlgn="base" hangingPunct="0">
              <a:spcBef>
                <a:spcPct val="0"/>
              </a:spcBef>
              <a:spcAft>
                <a:spcPct val="0"/>
              </a:spcAft>
            </a:pPr>
            <a:endParaRPr lang="en-MY" sz="2400" dirty="0" smtClean="0">
              <a:latin typeface="Berlin Sans FB Demi" pitchFamily="34" charset="0"/>
            </a:endParaRPr>
          </a:p>
          <a:p>
            <a:pPr lvl="0" algn="ctr" eaLnBrk="0" fontAlgn="base" hangingPunct="0">
              <a:spcBef>
                <a:spcPct val="0"/>
              </a:spcBef>
              <a:spcAft>
                <a:spcPct val="0"/>
              </a:spcAft>
            </a:pPr>
            <a:r>
              <a:rPr lang="en-US" sz="2800" dirty="0" smtClean="0">
                <a:solidFill>
                  <a:srgbClr val="FFC000"/>
                </a:solidFill>
                <a:latin typeface="Berlin Sans FB Demi" pitchFamily="34" charset="0"/>
                <a:ea typeface="Calibri" pitchFamily="34" charset="0"/>
                <a:cs typeface="Times New Roman" pitchFamily="18" charset="0"/>
              </a:rPr>
              <a:t>Abu Bakr ruled over the </a:t>
            </a:r>
            <a:r>
              <a:rPr lang="en-US" sz="2800" dirty="0" smtClean="0">
                <a:solidFill>
                  <a:srgbClr val="FFC000"/>
                </a:solidFill>
                <a:latin typeface="Berlin Sans FB Demi" pitchFamily="34" charset="0"/>
                <a:ea typeface="Calibri" pitchFamily="34" charset="0"/>
                <a:cs typeface="Times New Roman" pitchFamily="18" charset="0"/>
                <a:hlinkClick r:id="rId6" tooltip="Rashidun Caliphate"/>
              </a:rPr>
              <a:t>Rashidun Caliphate</a:t>
            </a:r>
            <a:r>
              <a:rPr lang="en-US" sz="2800" dirty="0" smtClean="0">
                <a:solidFill>
                  <a:srgbClr val="FFC000"/>
                </a:solidFill>
                <a:latin typeface="Berlin Sans FB Demi" pitchFamily="34" charset="0"/>
                <a:ea typeface="Calibri" pitchFamily="34" charset="0"/>
                <a:cs typeface="Times New Roman" pitchFamily="18" charset="0"/>
              </a:rPr>
              <a:t> from 632–634 CE when he became the first uslim </a:t>
            </a:r>
            <a:r>
              <a:rPr lang="en-US" sz="2800" dirty="0" smtClean="0">
                <a:solidFill>
                  <a:srgbClr val="FFC000"/>
                </a:solidFill>
                <a:latin typeface="Berlin Sans FB Demi" pitchFamily="34" charset="0"/>
                <a:ea typeface="Calibri" pitchFamily="34" charset="0"/>
                <a:cs typeface="Times New Roman" pitchFamily="18" charset="0"/>
                <a:hlinkClick r:id="rId7" tooltip="Caliph"/>
              </a:rPr>
              <a:t>Caliph</a:t>
            </a:r>
            <a:r>
              <a:rPr lang="en-US" sz="2800" dirty="0" smtClean="0">
                <a:solidFill>
                  <a:srgbClr val="FFC000"/>
                </a:solidFill>
                <a:latin typeface="Berlin Sans FB Demi" pitchFamily="34" charset="0"/>
                <a:ea typeface="Calibri" pitchFamily="34" charset="0"/>
                <a:cs typeface="Times New Roman" pitchFamily="18" charset="0"/>
              </a:rPr>
              <a:t> following Prophet Muhammad's death. </a:t>
            </a:r>
            <a:endParaRPr lang="en-US" sz="2800" dirty="0" smtClean="0">
              <a:solidFill>
                <a:srgbClr val="FFC000"/>
              </a:solidFill>
              <a:latin typeface="Berlin Sans FB Demi" pitchFamily="34" charset="0"/>
              <a:cs typeface="Arial" pitchFamily="34" charset="0"/>
            </a:endParaRPr>
          </a:p>
          <a:p>
            <a:pPr eaLnBrk="0" fontAlgn="base" hangingPunct="0">
              <a:spcBef>
                <a:spcPct val="0"/>
              </a:spcBef>
              <a:spcAft>
                <a:spcPct val="0"/>
              </a:spcAft>
            </a:pPr>
            <a:r>
              <a:rPr lang="en-US" sz="2400" dirty="0" smtClean="0">
                <a:latin typeface="Berlin Sans FB Demi" pitchFamily="34" charset="0"/>
              </a:rPr>
              <a:t>MHA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Berlin Sans FB Demi" pitchFamily="34" charset="0"/>
              <a:cs typeface="Arial" pitchFamily="34" charset="0"/>
            </a:endParaRPr>
          </a:p>
        </p:txBody>
      </p:sp>
      <p:pic>
        <p:nvPicPr>
          <p:cNvPr id="4" name="Picture 2" descr="https://encrypted-tbn0.gstatic.com/images?q=tbn:ANd9GcRV9ZT2mj8mMwFIDtdQkd6GYcyWKqAg30URAYmSwgbNm4CCh2_FGA"/>
          <p:cNvPicPr>
            <a:picLocks noChangeAspect="1" noChangeArrowheads="1"/>
          </p:cNvPicPr>
          <p:nvPr/>
        </p:nvPicPr>
        <p:blipFill>
          <a:blip r:embed="rId8"/>
          <a:srcRect/>
          <a:stretch>
            <a:fillRect/>
          </a:stretch>
        </p:blipFill>
        <p:spPr bwMode="auto">
          <a:xfrm>
            <a:off x="0" y="0"/>
            <a:ext cx="9144000" cy="2590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a:r>
              <a:rPr lang="en-MY" sz="4000" dirty="0" smtClean="0">
                <a:latin typeface="Berlin Sans FB Demi" pitchFamily="34" charset="0"/>
              </a:rPr>
              <a:t> </a:t>
            </a:r>
            <a:r>
              <a:rPr lang="en-MY" sz="4000" dirty="0" smtClean="0">
                <a:solidFill>
                  <a:srgbClr val="FFC000"/>
                </a:solidFill>
                <a:latin typeface="Berlin Sans FB Demi" pitchFamily="34" charset="0"/>
              </a:rPr>
              <a:t>Abu Bakr was a very gentle, soft-spoken and kind-hearted man.</a:t>
            </a:r>
          </a:p>
          <a:p>
            <a:pPr algn="ctr"/>
            <a:r>
              <a:rPr lang="en-MY" sz="4000" dirty="0" smtClean="0">
                <a:solidFill>
                  <a:srgbClr val="FFC000"/>
                </a:solidFill>
                <a:latin typeface="Berlin Sans FB Demi" pitchFamily="34" charset="0"/>
              </a:rPr>
              <a:t> He was instrumental in bringing to Islam influential personalities of the Mecca’s community. </a:t>
            </a:r>
          </a:p>
          <a:p>
            <a:r>
              <a:rPr lang="en-MY" sz="4000" dirty="0" smtClean="0">
                <a:solidFill>
                  <a:srgbClr val="FFFF00"/>
                </a:solidFill>
                <a:latin typeface="Berlin Sans FB Demi" pitchFamily="34" charset="0"/>
              </a:rPr>
              <a:t>Also, he was the saviour of </a:t>
            </a:r>
          </a:p>
          <a:p>
            <a:r>
              <a:rPr lang="en-MY" sz="4000" dirty="0" smtClean="0">
                <a:solidFill>
                  <a:srgbClr val="FFFF00"/>
                </a:solidFill>
                <a:latin typeface="Berlin Sans FB Demi" pitchFamily="34" charset="0"/>
              </a:rPr>
              <a:t>many of the most unfortunate </a:t>
            </a:r>
          </a:p>
          <a:p>
            <a:r>
              <a:rPr lang="en-MY" sz="4000" dirty="0" smtClean="0">
                <a:solidFill>
                  <a:srgbClr val="FFFF00"/>
                </a:solidFill>
                <a:latin typeface="Berlin Sans FB Demi" pitchFamily="34" charset="0"/>
              </a:rPr>
              <a:t>early Muslims, especially the </a:t>
            </a:r>
          </a:p>
          <a:p>
            <a:r>
              <a:rPr lang="en-MY" sz="4000" dirty="0" smtClean="0">
                <a:solidFill>
                  <a:srgbClr val="FFFF00"/>
                </a:solidFill>
                <a:latin typeface="Berlin Sans FB Demi" pitchFamily="34" charset="0"/>
              </a:rPr>
              <a:t>Slaves among them. When </a:t>
            </a:r>
          </a:p>
          <a:p>
            <a:r>
              <a:rPr lang="en-MY" sz="4000" dirty="0" smtClean="0">
                <a:solidFill>
                  <a:srgbClr val="FFFF00"/>
                </a:solidFill>
                <a:latin typeface="Berlin Sans FB Demi" pitchFamily="34" charset="0"/>
              </a:rPr>
              <a:t>demanded, Abu Bakr was  never hesitant in his words and actions.  </a:t>
            </a:r>
            <a:r>
              <a:rPr lang="en-MY" sz="2400" dirty="0" smtClean="0">
                <a:solidFill>
                  <a:schemeClr val="bg1"/>
                </a:solidFill>
                <a:latin typeface="Berlin Sans FB Demi" pitchFamily="34" charset="0"/>
              </a:rPr>
              <a:t>MHA</a:t>
            </a:r>
            <a:endParaRPr lang="en-GB" sz="2400" dirty="0">
              <a:solidFill>
                <a:schemeClr val="bg1"/>
              </a:solidFill>
              <a:latin typeface="Berlin Sans FB Demi" pitchFamily="34" charset="0"/>
            </a:endParaRPr>
          </a:p>
        </p:txBody>
      </p:sp>
      <p:pic>
        <p:nvPicPr>
          <p:cNvPr id="1026" name="Picture 2" descr="https://encrypted-tbn2.gstatic.com/images?q=tbn:ANd9GcSEWAun8SYv2Ed4g0YZ_VrJcknySBd5sNOU-tvghRKj9XQcB_SS"/>
          <p:cNvPicPr>
            <a:picLocks noChangeAspect="1" noChangeArrowheads="1"/>
          </p:cNvPicPr>
          <p:nvPr/>
        </p:nvPicPr>
        <p:blipFill>
          <a:blip r:embed="rId2"/>
          <a:srcRect/>
          <a:stretch>
            <a:fillRect/>
          </a:stretch>
        </p:blipFill>
        <p:spPr bwMode="auto">
          <a:xfrm>
            <a:off x="7162801" y="2514600"/>
            <a:ext cx="1981200"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dirty="0">
              <a:solidFill>
                <a:srgbClr val="002060"/>
              </a:solidFill>
            </a:endParaRPr>
          </a:p>
        </p:txBody>
      </p:sp>
      <p:sp>
        <p:nvSpPr>
          <p:cNvPr id="20481" name="Rectangle 1"/>
          <p:cNvSpPr>
            <a:spLocks noChangeArrowheads="1"/>
          </p:cNvSpPr>
          <p:nvPr/>
        </p:nvSpPr>
        <p:spPr bwMode="auto">
          <a:xfrm>
            <a:off x="0" y="0"/>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Broadway" pitchFamily="82" charset="0"/>
                <a:ea typeface="Times New Roman" pitchFamily="18" charset="0"/>
                <a:cs typeface="Times New Roman" pitchFamily="18" charset="0"/>
              </a:rPr>
              <a:t>     It was noted that the 1</a:t>
            </a:r>
            <a:r>
              <a:rPr kumimoji="0" lang="en-US" sz="2000" b="0" i="0" u="none" strike="noStrike" cap="none" normalizeH="0" baseline="30000" dirty="0" smtClean="0">
                <a:ln>
                  <a:noFill/>
                </a:ln>
                <a:solidFill>
                  <a:srgbClr val="002060"/>
                </a:solidFill>
                <a:effectLst/>
                <a:latin typeface="Broadway" pitchFamily="82" charset="0"/>
                <a:ea typeface="Times New Roman" pitchFamily="18" charset="0"/>
                <a:cs typeface="Times New Roman" pitchFamily="18" charset="0"/>
              </a:rPr>
              <a:t>st</a:t>
            </a:r>
            <a:r>
              <a:rPr kumimoji="0" lang="en-US" sz="2000" b="0" i="0" u="none" strike="noStrike" cap="none" normalizeH="0" baseline="0" dirty="0" smtClean="0">
                <a:ln>
                  <a:noFill/>
                </a:ln>
                <a:solidFill>
                  <a:srgbClr val="002060"/>
                </a:solidFill>
                <a:effectLst/>
                <a:latin typeface="Broadway" pitchFamily="82" charset="0"/>
                <a:ea typeface="Times New Roman" pitchFamily="18" charset="0"/>
                <a:cs typeface="Times New Roman" pitchFamily="18" charset="0"/>
              </a:rPr>
              <a:t> IAMPRC Global Congress in Kuala Lumpur, Malaysia was a success. In fact, a significant number felt that it was great success. This was concluded by both Muslim and non-Muslim participants.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000" dirty="0">
              <a:latin typeface="Broadway" pitchFamily="82"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00000"/>
                </a:solidFill>
                <a:effectLst/>
                <a:latin typeface="Rockwell Extra Bold" pitchFamily="18" charset="0"/>
                <a:ea typeface="Times New Roman" pitchFamily="18" charset="0"/>
                <a:cs typeface="Times New Roman" pitchFamily="18" charset="0"/>
              </a:rPr>
              <a:t>As a participant to it, I fully agree with their </a:t>
            </a:r>
            <a:r>
              <a:rPr kumimoji="0" lang="en-GB" sz="2000" b="0" i="0" u="none" strike="noStrike" cap="none" normalizeH="0" baseline="0" dirty="0" smtClean="0">
                <a:ln>
                  <a:noFill/>
                </a:ln>
                <a:solidFill>
                  <a:srgbClr val="C00000"/>
                </a:solidFill>
                <a:effectLst/>
                <a:latin typeface="Rockwell Extra Bold" pitchFamily="18" charset="0"/>
                <a:ea typeface="Times New Roman" pitchFamily="18" charset="0"/>
                <a:cs typeface="Times New Roman" pitchFamily="18" charset="0"/>
              </a:rPr>
              <a:t>observations.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Rockwell Extra Bold" pitchFamily="18" charset="0"/>
                <a:ea typeface="Times New Roman" pitchFamily="18" charset="0"/>
                <a:cs typeface="Times New Roman" pitchFamily="18" charset="0"/>
              </a:rPr>
              <a:t>Mind you, this is not because it was held in Malaysia, my home country. I made this conclusion after taking to more than 30 participants local and international, Muslims and non-Muslims,  plus 10 paper presenters.</a:t>
            </a:r>
            <a:endParaRPr kumimoji="0" lang="en-GB" sz="2000" b="0" i="0" u="none" strike="noStrike" cap="none" normalizeH="0" baseline="0" dirty="0" smtClean="0">
              <a:ln>
                <a:noFill/>
              </a:ln>
              <a:solidFill>
                <a:srgbClr val="C00000"/>
              </a:solidFill>
              <a:effectLst/>
              <a:latin typeface="Rockwell Extra Bold" pitchFamily="18" charset="0"/>
              <a:cs typeface="Arial" pitchFamily="34" charset="0"/>
            </a:endParaRPr>
          </a:p>
        </p:txBody>
      </p:sp>
      <p:pic>
        <p:nvPicPr>
          <p:cNvPr id="4" name="Picture 3" descr="http://en.islamtoday.net/sites/default/files/imagecache/home_thumb/kuala_lumpur_pr_congress.jpg"/>
          <p:cNvPicPr/>
          <p:nvPr/>
        </p:nvPicPr>
        <p:blipFill>
          <a:blip r:embed="rId2"/>
          <a:srcRect/>
          <a:stretch>
            <a:fillRect/>
          </a:stretch>
        </p:blipFill>
        <p:spPr bwMode="auto">
          <a:xfrm>
            <a:off x="0" y="1"/>
            <a:ext cx="9143999" cy="3428999"/>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1"/>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dobe Garamond Pro Bold" pitchFamily="18" charset="0"/>
                <a:ea typeface="Times New Roman" pitchFamily="18" charset="0"/>
                <a:cs typeface="Arial" pitchFamily="34" charset="0"/>
              </a:rPr>
              <a:t> </a:t>
            </a:r>
            <a:r>
              <a:rPr kumimoji="0" lang="en-US" sz="2400" b="0" i="0" u="none" strike="noStrike" cap="none" normalizeH="0" baseline="0" dirty="0" smtClean="0">
                <a:ln>
                  <a:noFill/>
                </a:ln>
                <a:solidFill>
                  <a:srgbClr val="0070C0"/>
                </a:solidFill>
                <a:effectLst/>
                <a:latin typeface="Adobe Garamond Pro Bold" pitchFamily="18" charset="0"/>
                <a:ea typeface="Times New Roman" pitchFamily="18" charset="0"/>
                <a:cs typeface="Arial" pitchFamily="34" charset="0"/>
              </a:rPr>
              <a:t>Below are a few significant sayings of Abu Bakr  that</a:t>
            </a:r>
            <a:r>
              <a:rPr kumimoji="0" lang="en-US" sz="2400" b="0" i="0" u="none" strike="noStrike" cap="none" normalizeH="0" dirty="0" smtClean="0">
                <a:ln>
                  <a:noFill/>
                </a:ln>
                <a:solidFill>
                  <a:srgbClr val="0070C0"/>
                </a:solidFill>
                <a:effectLst/>
                <a:latin typeface="Adobe Garamond Pro Bold" pitchFamily="18" charset="0"/>
                <a:ea typeface="Times New Roman" pitchFamily="18" charset="0"/>
                <a:cs typeface="Arial" pitchFamily="34" charset="0"/>
              </a:rPr>
              <a:t> I feel</a:t>
            </a:r>
            <a:endParaRPr kumimoji="0" lang="en-US" sz="2400" b="0" i="0" u="none" strike="noStrike" cap="none" normalizeH="0" baseline="0" dirty="0" smtClean="0">
              <a:ln>
                <a:noFill/>
              </a:ln>
              <a:solidFill>
                <a:srgbClr val="0070C0"/>
              </a:solidFill>
              <a:effectLst/>
              <a:latin typeface="Adobe Garamond Pro Bold"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Adobe Garamond Pro Bold" pitchFamily="18" charset="0"/>
                <a:ea typeface="Times New Roman" pitchFamily="18" charset="0"/>
                <a:cs typeface="Arial" pitchFamily="34" charset="0"/>
              </a:rPr>
              <a:t> will be useful to PR practitioners and communicators: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No speech is good if it is not directed </a:t>
            </a:r>
          </a:p>
          <a:p>
            <a:pPr marL="514350" marR="0" lvl="0" indent="-514350" algn="just" defTabSz="914400" rtl="0" eaLnBrk="0" fontAlgn="base" latinLnBrk="0" hangingPunct="0">
              <a:lnSpc>
                <a:spcPct val="100000"/>
              </a:lnSpc>
              <a:spcBef>
                <a:spcPct val="0"/>
              </a:spcBef>
              <a:spcAft>
                <a:spcPct val="0"/>
              </a:spcAft>
              <a:buClrTx/>
              <a:buSzTx/>
              <a:tabLst/>
            </a:pPr>
            <a:r>
              <a:rPr lang="en-US" sz="2800" dirty="0" smtClean="0">
                <a:solidFill>
                  <a:srgbClr val="FFC000"/>
                </a:solidFill>
                <a:latin typeface="Adobe Garamond Pro Bold" pitchFamily="18" charset="0"/>
                <a:ea typeface="Times New Roman" pitchFamily="18" charset="0"/>
                <a:cs typeface="Arial" pitchFamily="34" charset="0"/>
              </a:rPr>
              <a:t>      </a:t>
            </a: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toward the pleasure of Allah. </a:t>
            </a:r>
          </a:p>
          <a:p>
            <a:pPr marL="514350" marR="0" lvl="0" indent="-514350" algn="just"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n-US" sz="2800" dirty="0" smtClean="0">
                <a:solidFill>
                  <a:srgbClr val="FFC000"/>
                </a:solidFill>
                <a:latin typeface="Adobe Garamond Pro Bold" pitchFamily="18" charset="0"/>
                <a:ea typeface="Times New Roman" pitchFamily="18" charset="0"/>
                <a:cs typeface="Arial" pitchFamily="34" charset="0"/>
              </a:rPr>
              <a:t>2.  T</a:t>
            </a: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here is no benefit from money if it </a:t>
            </a:r>
          </a:p>
          <a:p>
            <a:pPr marL="0" marR="0" lvl="0" indent="0" algn="just" defTabSz="914400" rtl="0" eaLnBrk="0" fontAlgn="base" latinLnBrk="0" hangingPunct="0">
              <a:lnSpc>
                <a:spcPct val="100000"/>
              </a:lnSpc>
              <a:spcBef>
                <a:spcPct val="0"/>
              </a:spcBef>
              <a:spcAft>
                <a:spcPct val="0"/>
              </a:spcAft>
              <a:buClrTx/>
              <a:buSzTx/>
              <a:tabLst/>
            </a:pPr>
            <a:r>
              <a:rPr lang="en-US" sz="2800" dirty="0" smtClean="0">
                <a:solidFill>
                  <a:srgbClr val="FFC000"/>
                </a:solidFill>
                <a:latin typeface="Adobe Garamond Pro Bold" pitchFamily="18" charset="0"/>
                <a:ea typeface="Times New Roman" pitchFamily="18" charset="0"/>
                <a:cs typeface="Arial" pitchFamily="34" charset="0"/>
              </a:rPr>
              <a:t>      </a:t>
            </a: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isn't spent in the cause of Allah.</a:t>
            </a:r>
          </a:p>
          <a:p>
            <a:pPr marL="0" marR="0" lvl="0" indent="0" algn="just"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3   There is no good in a person if his </a:t>
            </a:r>
          </a:p>
          <a:p>
            <a:pPr marL="0" marR="0" lvl="0" indent="0" algn="just" defTabSz="914400" rtl="0" eaLnBrk="0" fontAlgn="base" latinLnBrk="0" hangingPunct="0">
              <a:lnSpc>
                <a:spcPct val="100000"/>
              </a:lnSpc>
              <a:spcBef>
                <a:spcPct val="0"/>
              </a:spcBef>
              <a:spcAft>
                <a:spcPct val="0"/>
              </a:spcAft>
              <a:buClrTx/>
              <a:buSzTx/>
              <a:tabLst/>
            </a:pPr>
            <a:r>
              <a:rPr lang="en-US" sz="2800" dirty="0" smtClean="0">
                <a:solidFill>
                  <a:srgbClr val="FFC000"/>
                </a:solidFill>
                <a:latin typeface="Adobe Garamond Pro Bold" pitchFamily="18" charset="0"/>
                <a:ea typeface="Times New Roman" pitchFamily="18" charset="0"/>
                <a:cs typeface="Arial" pitchFamily="34" charset="0"/>
              </a:rPr>
              <a:t>     </a:t>
            </a: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ignorance overcomes his patience. </a:t>
            </a: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    And if a person becomes attracted by </a:t>
            </a:r>
          </a:p>
          <a:p>
            <a:pPr marL="0" marR="0" lvl="0" indent="0" algn="just" defTabSz="914400" rtl="0" eaLnBrk="0" fontAlgn="base" latinLnBrk="0" hangingPunct="0">
              <a:lnSpc>
                <a:spcPct val="100000"/>
              </a:lnSpc>
              <a:spcBef>
                <a:spcPct val="0"/>
              </a:spcBef>
              <a:spcAft>
                <a:spcPct val="0"/>
              </a:spcAft>
              <a:buClrTx/>
              <a:buSzTx/>
              <a:tabLst/>
            </a:pPr>
            <a:r>
              <a:rPr lang="en-US" sz="2800" dirty="0" smtClean="0">
                <a:solidFill>
                  <a:srgbClr val="FFC000"/>
                </a:solidFill>
                <a:latin typeface="Adobe Garamond Pro Bold" pitchFamily="18" charset="0"/>
                <a:ea typeface="Times New Roman" pitchFamily="18" charset="0"/>
                <a:cs typeface="Arial" pitchFamily="34" charset="0"/>
              </a:rPr>
              <a:t>     </a:t>
            </a: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the charms of this lower world,   </a:t>
            </a: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    Allah will dislike him as long </a:t>
            </a: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     as he keeps this in his heart.“  </a:t>
            </a:r>
            <a:r>
              <a:rPr kumimoji="0" lang="en-US" sz="2800" b="0" i="0" u="none" strike="noStrike" cap="none" normalizeH="0" baseline="0" dirty="0" smtClean="0">
                <a:ln>
                  <a:noFill/>
                </a:ln>
                <a:solidFill>
                  <a:schemeClr val="bg1"/>
                </a:solidFill>
                <a:effectLst/>
                <a:latin typeface="Adobe Garamond Pro Bold" pitchFamily="18" charset="0"/>
                <a:ea typeface="Times New Roman" pitchFamily="18" charset="0"/>
                <a:cs typeface="Arial" pitchFamily="34" charset="0"/>
              </a:rPr>
              <a:t>MHA</a:t>
            </a:r>
          </a:p>
          <a:p>
            <a:pPr marL="0" marR="0" lvl="0" indent="0" algn="just"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rgbClr val="FFC000"/>
              </a:solidFill>
              <a:effectLst/>
              <a:latin typeface="Adobe Garamond Pro Bold" pitchFamily="18" charset="0"/>
              <a:cs typeface="Arial" pitchFamily="34" charset="0"/>
            </a:endParaRPr>
          </a:p>
        </p:txBody>
      </p:sp>
      <p:pic>
        <p:nvPicPr>
          <p:cNvPr id="104451" name="Picture 3" descr="https://encrypted-tbn1.gstatic.com/images?q=tbn:ANd9GcTmp3NOJ3lwyxVP9GJ4MsWdHsE9BgrbgU8ZHrWfALMtPuRBFLns"/>
          <p:cNvPicPr>
            <a:picLocks noChangeAspect="1" noChangeArrowheads="1"/>
          </p:cNvPicPr>
          <p:nvPr/>
        </p:nvPicPr>
        <p:blipFill>
          <a:blip r:embed="rId2"/>
          <a:srcRect/>
          <a:stretch>
            <a:fillRect/>
          </a:stretch>
        </p:blipFill>
        <p:spPr bwMode="auto">
          <a:xfrm>
            <a:off x="6096000" y="3124200"/>
            <a:ext cx="3048000" cy="3733800"/>
          </a:xfrm>
          <a:prstGeom prst="rect">
            <a:avLst/>
          </a:prstGeom>
          <a:noFill/>
        </p:spPr>
      </p:pic>
      <p:pic>
        <p:nvPicPr>
          <p:cNvPr id="104453" name="Picture 5" descr="https://encrypted-tbn1.gstatic.com/images?q=tbn:ANd9GcRIqxWFQs99tQEMS4XTzgsSfrYWH-73L5iI80DDzFX8FQHwDt4ECg"/>
          <p:cNvPicPr>
            <a:picLocks noChangeAspect="1" noChangeArrowheads="1"/>
          </p:cNvPicPr>
          <p:nvPr/>
        </p:nvPicPr>
        <p:blipFill>
          <a:blip r:embed="rId3"/>
          <a:srcRect/>
          <a:stretch>
            <a:fillRect/>
          </a:stretch>
        </p:blipFill>
        <p:spPr bwMode="auto">
          <a:xfrm>
            <a:off x="6096001" y="1143000"/>
            <a:ext cx="3048000" cy="19812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r>
              <a:rPr lang="en-MY" sz="4000" dirty="0" smtClean="0">
                <a:solidFill>
                  <a:srgbClr val="FFC000"/>
                </a:solidFill>
                <a:latin typeface="Adobe Caslon Pro Bold" pitchFamily="18" charset="0"/>
              </a:rPr>
              <a:t/>
            </a:r>
            <a:br>
              <a:rPr lang="en-MY" sz="4000" dirty="0" smtClean="0">
                <a:solidFill>
                  <a:srgbClr val="FFC000"/>
                </a:solidFill>
                <a:latin typeface="Adobe Caslon Pro Bold" pitchFamily="18" charset="0"/>
              </a:rPr>
            </a:br>
            <a:r>
              <a:rPr lang="en-MY" sz="4000" dirty="0" smtClean="0">
                <a:solidFill>
                  <a:srgbClr val="FFC000"/>
                </a:solidFill>
                <a:latin typeface="Adobe Caslon Pro Bold" pitchFamily="18" charset="0"/>
              </a:rPr>
              <a:t>4.  Be kind to the men under </a:t>
            </a:r>
          </a:p>
          <a:p>
            <a:r>
              <a:rPr lang="en-MY" sz="4000" dirty="0" smtClean="0">
                <a:solidFill>
                  <a:srgbClr val="FFC000"/>
                </a:solidFill>
                <a:latin typeface="Adobe Caslon Pro Bold" pitchFamily="18" charset="0"/>
              </a:rPr>
              <a:t>      you &amp; treat them well.</a:t>
            </a:r>
          </a:p>
          <a:p>
            <a:r>
              <a:rPr lang="en-MY" sz="4000" dirty="0" smtClean="0">
                <a:solidFill>
                  <a:srgbClr val="FFC000"/>
                </a:solidFill>
                <a:latin typeface="Adobe Caslon Pro Bold" pitchFamily="18" charset="0"/>
              </a:rPr>
              <a:t/>
            </a:r>
            <a:br>
              <a:rPr lang="en-MY" sz="4000" dirty="0" smtClean="0">
                <a:solidFill>
                  <a:srgbClr val="FFC000"/>
                </a:solidFill>
                <a:latin typeface="Adobe Caslon Pro Bold" pitchFamily="18" charset="0"/>
              </a:rPr>
            </a:br>
            <a:r>
              <a:rPr lang="en-MY" sz="4000" dirty="0" smtClean="0">
                <a:solidFill>
                  <a:srgbClr val="FFC000"/>
                </a:solidFill>
                <a:latin typeface="Adobe Caslon Pro Bold" pitchFamily="18" charset="0"/>
              </a:rPr>
              <a:t>5. Directions given should be</a:t>
            </a:r>
          </a:p>
          <a:p>
            <a:r>
              <a:rPr lang="en-MY" sz="4000" dirty="0" smtClean="0">
                <a:solidFill>
                  <a:srgbClr val="FFC000"/>
                </a:solidFill>
                <a:latin typeface="Adobe Caslon Pro Bold" pitchFamily="18" charset="0"/>
              </a:rPr>
              <a:t>     brief. If too long, they are </a:t>
            </a:r>
          </a:p>
          <a:p>
            <a:r>
              <a:rPr lang="en-MY" sz="4000" dirty="0" smtClean="0">
                <a:solidFill>
                  <a:srgbClr val="FFC000"/>
                </a:solidFill>
                <a:latin typeface="Adobe Caslon Pro Bold" pitchFamily="18" charset="0"/>
              </a:rPr>
              <a:t>     likely to be forgotten.        </a:t>
            </a:r>
          </a:p>
          <a:p>
            <a:r>
              <a:rPr lang="en-MY" sz="4000" dirty="0" smtClean="0">
                <a:solidFill>
                  <a:srgbClr val="FFC000"/>
                </a:solidFill>
                <a:latin typeface="Adobe Caslon Pro Bold" pitchFamily="18" charset="0"/>
              </a:rPr>
              <a:t>     </a:t>
            </a:r>
            <a:br>
              <a:rPr lang="en-MY" sz="4000" dirty="0" smtClean="0">
                <a:solidFill>
                  <a:srgbClr val="FFC000"/>
                </a:solidFill>
                <a:latin typeface="Adobe Caslon Pro Bold" pitchFamily="18" charset="0"/>
              </a:rPr>
            </a:br>
            <a:r>
              <a:rPr lang="en-MY" sz="4000" dirty="0" smtClean="0">
                <a:solidFill>
                  <a:srgbClr val="FFC000"/>
                </a:solidFill>
                <a:latin typeface="Adobe Caslon Pro Bold" pitchFamily="18" charset="0"/>
              </a:rPr>
              <a:t>6. Improve your conduct first; </a:t>
            </a:r>
          </a:p>
          <a:p>
            <a:r>
              <a:rPr lang="en-MY" sz="4000" dirty="0" smtClean="0">
                <a:solidFill>
                  <a:srgbClr val="FFC000"/>
                </a:solidFill>
                <a:latin typeface="Adobe Caslon Pro Bold" pitchFamily="18" charset="0"/>
              </a:rPr>
              <a:t>     others will improve when </a:t>
            </a:r>
          </a:p>
          <a:p>
            <a:r>
              <a:rPr lang="en-MY" sz="4000" dirty="0" smtClean="0">
                <a:solidFill>
                  <a:srgbClr val="FFC000"/>
                </a:solidFill>
                <a:latin typeface="Adobe Caslon Pro Bold" pitchFamily="18" charset="0"/>
              </a:rPr>
              <a:t>     they see your example.</a:t>
            </a:r>
            <a:br>
              <a:rPr lang="en-MY" sz="4000" dirty="0" smtClean="0">
                <a:solidFill>
                  <a:srgbClr val="FFC000"/>
                </a:solidFill>
                <a:latin typeface="Adobe Caslon Pro Bold" pitchFamily="18" charset="0"/>
              </a:rPr>
            </a:br>
            <a:endParaRPr lang="en-GB" sz="4000" dirty="0">
              <a:solidFill>
                <a:srgbClr val="FFC000"/>
              </a:solidFill>
              <a:latin typeface="Adobe Caslon Pro Bold" pitchFamily="18" charset="0"/>
            </a:endParaRPr>
          </a:p>
        </p:txBody>
      </p:sp>
      <p:pic>
        <p:nvPicPr>
          <p:cNvPr id="118786" name="Picture 2" descr="https://encrypted-tbn3.gstatic.com/images?q=tbn:ANd9GcQfM2XqLtfp1ot8z5_1jzZnfHX87QR8AUBe4Gf1KM8HasQpqGe-"/>
          <p:cNvPicPr>
            <a:picLocks noChangeAspect="1" noChangeArrowheads="1"/>
          </p:cNvPicPr>
          <p:nvPr/>
        </p:nvPicPr>
        <p:blipFill>
          <a:blip r:embed="rId2"/>
          <a:srcRect/>
          <a:stretch>
            <a:fillRect/>
          </a:stretch>
        </p:blipFill>
        <p:spPr bwMode="auto">
          <a:xfrm>
            <a:off x="6477000" y="0"/>
            <a:ext cx="2667000" cy="3581400"/>
          </a:xfrm>
          <a:prstGeom prst="rect">
            <a:avLst/>
          </a:prstGeom>
          <a:noFill/>
        </p:spPr>
      </p:pic>
      <p:pic>
        <p:nvPicPr>
          <p:cNvPr id="118788" name="Picture 4" descr="https://encrypted-tbn1.gstatic.com/images?q=tbn:ANd9GcRGSDNRLWmNC9_OtQkyxaTXwmoV6MM-YTbkyRpejQ6WaTP8Quib"/>
          <p:cNvPicPr>
            <a:picLocks noChangeAspect="1" noChangeArrowheads="1"/>
          </p:cNvPicPr>
          <p:nvPr/>
        </p:nvPicPr>
        <p:blipFill>
          <a:blip r:embed="rId3"/>
          <a:srcRect/>
          <a:stretch>
            <a:fillRect/>
          </a:stretch>
        </p:blipFill>
        <p:spPr bwMode="auto">
          <a:xfrm>
            <a:off x="6477000" y="2819400"/>
            <a:ext cx="2667000" cy="4038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r>
              <a:rPr lang="en-MY" sz="4000" dirty="0" smtClean="0">
                <a:latin typeface="Adobe Garamond Pro Bold" pitchFamily="18" charset="0"/>
              </a:rPr>
              <a:t>7. Be always truthful so you </a:t>
            </a:r>
          </a:p>
          <a:p>
            <a:r>
              <a:rPr lang="en-MY" sz="4000" dirty="0" smtClean="0">
                <a:latin typeface="Adobe Garamond Pro Bold" pitchFamily="18" charset="0"/>
              </a:rPr>
              <a:t>    can get good advice. </a:t>
            </a:r>
          </a:p>
          <a:p>
            <a:endParaRPr lang="en-MY" sz="4000" dirty="0" smtClean="0">
              <a:latin typeface="Adobe Garamond Pro Bold" pitchFamily="18" charset="0"/>
            </a:endParaRPr>
          </a:p>
          <a:p>
            <a:r>
              <a:rPr lang="en-MY" sz="4000" dirty="0" smtClean="0">
                <a:latin typeface="Adobe Garamond Pro Bold" pitchFamily="18" charset="0"/>
              </a:rPr>
              <a:t>8. Be sincere to all whom</a:t>
            </a:r>
          </a:p>
          <a:p>
            <a:r>
              <a:rPr lang="en-MY" sz="4000" dirty="0" smtClean="0">
                <a:latin typeface="Adobe Garamond Pro Bold" pitchFamily="18" charset="0"/>
              </a:rPr>
              <a:t>    you have dealings.</a:t>
            </a:r>
          </a:p>
          <a:p>
            <a:r>
              <a:rPr lang="en-MY" sz="4000" dirty="0" smtClean="0">
                <a:latin typeface="Adobe Garamond Pro Bold" pitchFamily="18" charset="0"/>
              </a:rPr>
              <a:t/>
            </a:r>
            <a:br>
              <a:rPr lang="en-MY" sz="4000" dirty="0" smtClean="0">
                <a:latin typeface="Adobe Garamond Pro Bold" pitchFamily="18" charset="0"/>
              </a:rPr>
            </a:br>
            <a:r>
              <a:rPr lang="en-MY" sz="4000" dirty="0" smtClean="0">
                <a:latin typeface="Adobe Garamond Pro Bold" pitchFamily="18" charset="0"/>
              </a:rPr>
              <a:t>9. Beware of cowardice</a:t>
            </a:r>
          </a:p>
          <a:p>
            <a:r>
              <a:rPr lang="en-MY" sz="4000" dirty="0" smtClean="0">
                <a:latin typeface="Adobe Garamond Pro Bold" pitchFamily="18" charset="0"/>
              </a:rPr>
              <a:t>      &amp; dishonesty.      </a:t>
            </a:r>
            <a:r>
              <a:rPr lang="en-MY" sz="2400" dirty="0" smtClean="0">
                <a:solidFill>
                  <a:srgbClr val="FFC000"/>
                </a:solidFill>
                <a:latin typeface="Adobe Garamond Pro Bold" pitchFamily="18" charset="0"/>
              </a:rPr>
              <a:t>MHA</a:t>
            </a:r>
            <a:endParaRPr lang="en-GB" sz="2400" dirty="0">
              <a:solidFill>
                <a:srgbClr val="FFC000"/>
              </a:solidFill>
              <a:latin typeface="Adobe Garamond Pro Bold" pitchFamily="18" charset="0"/>
            </a:endParaRPr>
          </a:p>
        </p:txBody>
      </p:sp>
      <p:pic>
        <p:nvPicPr>
          <p:cNvPr id="3" name="Picture 2" descr="https://encrypted-tbn3.gstatic.com/images?q=tbn:ANd9GcS8BRHugmJxieGiQaAtrBErKEhp83fp4SOTM6l3qXDTABj8Uh1mCQ"/>
          <p:cNvPicPr>
            <a:picLocks noChangeAspect="1" noChangeArrowheads="1"/>
          </p:cNvPicPr>
          <p:nvPr/>
        </p:nvPicPr>
        <p:blipFill>
          <a:blip r:embed="rId2"/>
          <a:srcRect/>
          <a:stretch>
            <a:fillRect/>
          </a:stretch>
        </p:blipFill>
        <p:spPr bwMode="auto">
          <a:xfrm>
            <a:off x="5867401" y="0"/>
            <a:ext cx="3276600" cy="5029200"/>
          </a:xfrm>
          <a:prstGeom prst="rect">
            <a:avLst/>
          </a:prstGeom>
          <a:noFill/>
        </p:spPr>
      </p:pic>
      <p:pic>
        <p:nvPicPr>
          <p:cNvPr id="105474" name="Picture 2" descr="https://encrypted-tbn1.gstatic.com/images?q=tbn:ANd9GcQW8bOP-29Qsf1FMZpDhhVpBWTIv6eFF_d3ubZ5N9-NmfkclHo27Q"/>
          <p:cNvPicPr>
            <a:picLocks noChangeAspect="1" noChangeArrowheads="1"/>
          </p:cNvPicPr>
          <p:nvPr/>
        </p:nvPicPr>
        <p:blipFill>
          <a:blip r:embed="rId3"/>
          <a:srcRect/>
          <a:stretch>
            <a:fillRect/>
          </a:stretch>
        </p:blipFill>
        <p:spPr bwMode="auto">
          <a:xfrm>
            <a:off x="0" y="5105400"/>
            <a:ext cx="9144000" cy="1752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3.gstatic.com/images?q=tbn:ANd9GcRMUnDnjVbTaELwYwxGKwKzqWkbBTj2wYPbxMf2c4gpA0xTreT6kw"/>
          <p:cNvPicPr>
            <a:picLocks noChangeAspect="1" noChangeArrowheads="1"/>
          </p:cNvPicPr>
          <p:nvPr/>
        </p:nvPicPr>
        <p:blipFill>
          <a:blip r:embed="rId2"/>
          <a:srcRect/>
          <a:stretch>
            <a:fillRect/>
          </a:stretch>
        </p:blipFill>
        <p:spPr bwMode="auto">
          <a:xfrm>
            <a:off x="0" y="0"/>
            <a:ext cx="9144000" cy="1600200"/>
          </a:xfrm>
          <a:prstGeom prst="rect">
            <a:avLst/>
          </a:prstGeom>
          <a:noFill/>
        </p:spPr>
      </p:pic>
      <p:sp>
        <p:nvSpPr>
          <p:cNvPr id="4" name="Rectangle 3"/>
          <p:cNvSpPr/>
          <p:nvPr/>
        </p:nvSpPr>
        <p:spPr>
          <a:xfrm>
            <a:off x="0" y="1905000"/>
            <a:ext cx="9144000" cy="4462760"/>
          </a:xfrm>
          <a:prstGeom prst="rect">
            <a:avLst/>
          </a:prstGeom>
        </p:spPr>
        <p:txBody>
          <a:bodyPr wrap="square">
            <a:spAutoFit/>
          </a:bodyPr>
          <a:lstStyle/>
          <a:p>
            <a:pPr algn="just"/>
            <a:r>
              <a:rPr lang="en-MY" sz="3200" dirty="0" smtClean="0">
                <a:solidFill>
                  <a:srgbClr val="FFC000"/>
                </a:solidFill>
                <a:latin typeface="Adobe Garamond Pro Bold" pitchFamily="18" charset="0"/>
              </a:rPr>
              <a:t>Umar (</a:t>
            </a:r>
            <a:r>
              <a:rPr lang="en-MY" sz="3200" dirty="0" smtClean="0">
                <a:solidFill>
                  <a:srgbClr val="FFC000"/>
                </a:solidFill>
                <a:latin typeface="Adobe Garamond Pro Bold" pitchFamily="18" charset="0"/>
                <a:hlinkClick r:id="rId3" tooltip="Arabic language"/>
              </a:rPr>
              <a:t>Arabic</a:t>
            </a:r>
            <a:r>
              <a:rPr lang="en-MY" sz="3200" dirty="0" smtClean="0">
                <a:solidFill>
                  <a:srgbClr val="FFC000"/>
                </a:solidFill>
                <a:latin typeface="Adobe Garamond Pro Bold" pitchFamily="18" charset="0"/>
              </a:rPr>
              <a:t>: عمر ابن الخطاب, </a:t>
            </a:r>
            <a:r>
              <a:rPr lang="en-MY" sz="3200" dirty="0" smtClean="0">
                <a:solidFill>
                  <a:srgbClr val="FFC000"/>
                </a:solidFill>
                <a:latin typeface="Adobe Garamond Pro Bold" pitchFamily="18" charset="0"/>
                <a:hlinkClick r:id="rId4" tooltip="Romanization of Arabic"/>
              </a:rPr>
              <a:t>Transliteration</a:t>
            </a:r>
            <a:r>
              <a:rPr lang="en-MY" sz="3200" dirty="0" smtClean="0">
                <a:solidFill>
                  <a:srgbClr val="FFC000"/>
                </a:solidFill>
                <a:latin typeface="Adobe Garamond Pro Bold" pitchFamily="18" charset="0"/>
              </a:rPr>
              <a:t>: </a:t>
            </a:r>
            <a:r>
              <a:rPr lang="en-MY" sz="3200" i="1" dirty="0" smtClean="0">
                <a:solidFill>
                  <a:srgbClr val="FFC000"/>
                </a:solidFill>
                <a:latin typeface="Adobe Garamond Pro Bold" pitchFamily="18" charset="0"/>
              </a:rPr>
              <a:t>`Umar ibn Al-Khattāb, Umar Son of Al-Khittab</a:t>
            </a:r>
            <a:r>
              <a:rPr lang="en-MY" sz="3200" dirty="0" smtClean="0">
                <a:solidFill>
                  <a:srgbClr val="FFC000"/>
                </a:solidFill>
                <a:latin typeface="Adobe Garamond Pro Bold" pitchFamily="18" charset="0"/>
              </a:rPr>
              <a:t>, c. 586–590 CE – 7 November 644), was one of the most powerful and influential Muslim rulers.</a:t>
            </a:r>
          </a:p>
          <a:p>
            <a:pPr algn="just"/>
            <a:r>
              <a:rPr lang="en-MY" sz="2800" dirty="0" smtClean="0">
                <a:solidFill>
                  <a:srgbClr val="FFC000"/>
                </a:solidFill>
                <a:latin typeface="Adobe Garamond Pro Bold" pitchFamily="18" charset="0"/>
              </a:rPr>
              <a:t>  </a:t>
            </a:r>
          </a:p>
          <a:p>
            <a:pPr algn="just"/>
            <a:r>
              <a:rPr lang="en-MY" sz="2800" dirty="0" smtClean="0">
                <a:solidFill>
                  <a:srgbClr val="FFC000"/>
                </a:solidFill>
                <a:latin typeface="Adobe Garamond Pro Bold" pitchFamily="18" charset="0"/>
              </a:rPr>
              <a:t> </a:t>
            </a:r>
            <a:r>
              <a:rPr lang="en-MY" sz="3200" dirty="0" smtClean="0">
                <a:solidFill>
                  <a:srgbClr val="FFC000"/>
                </a:solidFill>
                <a:latin typeface="Adobe Garamond Pro Bold" pitchFamily="18" charset="0"/>
              </a:rPr>
              <a:t>He was a companion of Prophet </a:t>
            </a:r>
            <a:r>
              <a:rPr lang="en-MY" sz="3200" dirty="0" smtClean="0">
                <a:solidFill>
                  <a:srgbClr val="FFC000"/>
                </a:solidFill>
                <a:latin typeface="Adobe Garamond Pro Bold" pitchFamily="18" charset="0"/>
                <a:hlinkClick r:id="rId5" tooltip="Muhammad"/>
              </a:rPr>
              <a:t>Muhammad</a:t>
            </a:r>
            <a:r>
              <a:rPr lang="en-MY" sz="3200" dirty="0" smtClean="0">
                <a:solidFill>
                  <a:srgbClr val="FFC000"/>
                </a:solidFill>
                <a:latin typeface="Adobe Garamond Pro Bold" pitchFamily="18" charset="0"/>
              </a:rPr>
              <a:t> SAW.  Umar was born in Mecca around 581 to the Adi clan of the Quraish tribe. He belonged to a family of average class, but he was able to become literate. </a:t>
            </a:r>
            <a:endParaRPr lang="en-GB" sz="3200" dirty="0">
              <a:solidFill>
                <a:srgbClr val="FFC000"/>
              </a:solidFill>
              <a:latin typeface="Adobe Garamond Pro Bold"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0" y="0"/>
            <a:ext cx="9144000" cy="50167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000" b="0" i="0" strike="noStrike" cap="none" normalizeH="0" baseline="0" dirty="0" smtClean="0">
                <a:ln>
                  <a:noFill/>
                </a:ln>
                <a:solidFill>
                  <a:srgbClr val="00B050"/>
                </a:solidFill>
                <a:effectLst/>
                <a:latin typeface="Adobe Garamond Pro Bold" pitchFamily="18" charset="0"/>
                <a:ea typeface="Times New Roman" pitchFamily="18" charset="0"/>
                <a:cs typeface="Arial" pitchFamily="34" charset="0"/>
              </a:rPr>
              <a:t>Umar (RA) succeeded </a:t>
            </a:r>
            <a:r>
              <a:rPr kumimoji="0" lang="en-GB" sz="4000" b="0" i="0" strike="noStrike" cap="none" normalizeH="0" baseline="0" dirty="0" smtClean="0">
                <a:ln>
                  <a:noFill/>
                </a:ln>
                <a:solidFill>
                  <a:srgbClr val="00B050"/>
                </a:solidFill>
                <a:effectLst/>
                <a:latin typeface="Adobe Garamond Pro Bold" pitchFamily="18" charset="0"/>
                <a:ea typeface="Times New Roman" pitchFamily="18" charset="0"/>
                <a:cs typeface="Arial" pitchFamily="34" charset="0"/>
                <a:hlinkClick r:id="rId2" tooltip="Abu Bakr"/>
              </a:rPr>
              <a:t>Abu Bakr</a:t>
            </a:r>
            <a:endParaRPr kumimoji="0" lang="en-GB" sz="4000" b="0" i="0" strike="noStrike" cap="none" normalizeH="0" baseline="0" dirty="0" smtClean="0">
              <a:ln>
                <a:noFill/>
              </a:ln>
              <a:solidFill>
                <a:srgbClr val="00B050"/>
              </a:solidFill>
              <a:effectLst/>
              <a:latin typeface="Adobe Garamond Pro Bold"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4000" b="0" i="0" strike="noStrike" cap="none" normalizeH="0" baseline="0" dirty="0" smtClean="0">
                <a:ln>
                  <a:noFill/>
                </a:ln>
                <a:solidFill>
                  <a:srgbClr val="00B050"/>
                </a:solidFill>
                <a:effectLst/>
                <a:latin typeface="Adobe Garamond Pro Bold" pitchFamily="18" charset="0"/>
                <a:ea typeface="Times New Roman" pitchFamily="18" charset="0"/>
                <a:cs typeface="Arial" pitchFamily="34" charset="0"/>
              </a:rPr>
              <a:t> (632–634) as the second Rashidun Caliphate on 23 August 634. </a:t>
            </a:r>
          </a:p>
          <a:p>
            <a:pPr marL="0" marR="0" lvl="0" indent="0" algn="l" defTabSz="914400" rtl="0" eaLnBrk="1" fontAlgn="base" latinLnBrk="0" hangingPunct="1">
              <a:lnSpc>
                <a:spcPct val="100000"/>
              </a:lnSpc>
              <a:spcBef>
                <a:spcPct val="0"/>
              </a:spcBef>
              <a:spcAft>
                <a:spcPct val="0"/>
              </a:spcAft>
              <a:buClrTx/>
              <a:buSzTx/>
              <a:buFontTx/>
              <a:buNone/>
              <a:tabLst/>
            </a:pPr>
            <a:endParaRPr lang="en-GB" sz="3600" dirty="0" smtClean="0">
              <a:solidFill>
                <a:srgbClr val="FFC000"/>
              </a:solidFill>
              <a:latin typeface="Adobe Garamond Pro Bold"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4400" b="0" i="0" strike="noStrike" cap="none" normalizeH="0" baseline="0" dirty="0" smtClean="0">
                <a:ln>
                  <a:noFill/>
                </a:ln>
                <a:solidFill>
                  <a:srgbClr val="002060"/>
                </a:solidFill>
                <a:effectLst/>
                <a:latin typeface="Adobe Garamond Pro Bold" pitchFamily="18" charset="0"/>
                <a:ea typeface="Times New Roman" pitchFamily="18" charset="0"/>
                <a:cs typeface="Arial" pitchFamily="34" charset="0"/>
              </a:rPr>
              <a:t>He was an expert </a:t>
            </a:r>
            <a:r>
              <a:rPr kumimoji="0" lang="en-GB" sz="4400" b="0" i="0" strike="noStrike" cap="none" normalizeH="0" baseline="0" dirty="0" smtClean="0">
                <a:ln>
                  <a:noFill/>
                </a:ln>
                <a:solidFill>
                  <a:srgbClr val="002060"/>
                </a:solidFill>
                <a:effectLst/>
                <a:latin typeface="Adobe Garamond Pro Bold" pitchFamily="18" charset="0"/>
                <a:ea typeface="Times New Roman" pitchFamily="18" charset="0"/>
                <a:cs typeface="Arial" pitchFamily="34" charset="0"/>
                <a:hlinkClick r:id="rId3" tooltip="Jurist"/>
              </a:rPr>
              <a:t>jurist</a:t>
            </a:r>
            <a:r>
              <a:rPr kumimoji="0" lang="en-GB" sz="4400" b="0" i="0" strike="noStrike" cap="none" normalizeH="0" baseline="0" dirty="0" smtClean="0">
                <a:ln>
                  <a:noFill/>
                </a:ln>
                <a:solidFill>
                  <a:srgbClr val="002060"/>
                </a:solidFill>
                <a:effectLst/>
                <a:latin typeface="Adobe Garamond Pro Bold" pitchFamily="18" charset="0"/>
                <a:ea typeface="Times New Roman" pitchFamily="18" charset="0"/>
                <a:cs typeface="Arial" pitchFamily="34" charset="0"/>
              </a:rPr>
              <a:t> &amp; is best known for his justice, which earned him the title </a:t>
            </a:r>
            <a:r>
              <a:rPr kumimoji="0" lang="en-GB" sz="4400" b="0" i="1" strike="noStrike" cap="none" normalizeH="0" baseline="0" dirty="0" smtClean="0">
                <a:ln>
                  <a:noFill/>
                </a:ln>
                <a:solidFill>
                  <a:srgbClr val="002060"/>
                </a:solidFill>
                <a:effectLst/>
                <a:latin typeface="Adobe Garamond Pro Bold" pitchFamily="18" charset="0"/>
                <a:ea typeface="Times New Roman" pitchFamily="18" charset="0"/>
                <a:cs typeface="Arial" pitchFamily="34" charset="0"/>
              </a:rPr>
              <a:t>Al-Farooq</a:t>
            </a:r>
            <a:r>
              <a:rPr kumimoji="0" lang="en-GB" sz="4400" b="0" i="0" strike="noStrike" cap="none" normalizeH="0" baseline="0" dirty="0" smtClean="0">
                <a:ln>
                  <a:noFill/>
                </a:ln>
                <a:solidFill>
                  <a:srgbClr val="002060"/>
                </a:solidFill>
                <a:effectLst/>
                <a:latin typeface="Adobe Garamond Pro Bold" pitchFamily="18"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1" i="0"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a:t>
            </a:r>
            <a:r>
              <a:rPr kumimoji="0" lang="en-GB" sz="3200" b="1" i="1"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The one who distinguishes between right and wrong</a:t>
            </a:r>
            <a:r>
              <a:rPr kumimoji="0" lang="en-GB" sz="3200" b="1" i="0" strike="noStrike" cap="none" normalizeH="0" baseline="0" dirty="0" smtClean="0">
                <a:ln>
                  <a:noFill/>
                </a:ln>
                <a:solidFill>
                  <a:srgbClr val="FFC000"/>
                </a:solidFill>
                <a:effectLst/>
                <a:latin typeface="Adobe Garamond Pro Bold" pitchFamily="18" charset="0"/>
                <a:ea typeface="Times New Roman" pitchFamily="18" charset="0"/>
                <a:cs typeface="Arial" pitchFamily="34" charset="0"/>
              </a:rPr>
              <a:t>). </a:t>
            </a:r>
            <a:endParaRPr kumimoji="0" lang="en-GB" sz="3200" b="1" i="0" strike="noStrike" cap="none" normalizeH="0" baseline="0" dirty="0" smtClean="0">
              <a:ln>
                <a:noFill/>
              </a:ln>
              <a:solidFill>
                <a:srgbClr val="FFC000"/>
              </a:solidFill>
              <a:effectLst/>
              <a:latin typeface="Adobe Garamond Pro Bold" pitchFamily="18" charset="0"/>
              <a:cs typeface="Arial" pitchFamily="34" charset="0"/>
            </a:endParaRPr>
          </a:p>
        </p:txBody>
      </p:sp>
      <p:pic>
        <p:nvPicPr>
          <p:cNvPr id="168963" name="Picture 3" descr="https://encrypted-tbn0.gstatic.com/images?q=tbn:ANd9GcTS5H7cuaLIUa5Myp9zHTChrVthY9GG-e2c67KSDN58e6T8YUBm"/>
          <p:cNvPicPr>
            <a:picLocks noChangeAspect="1" noChangeArrowheads="1"/>
          </p:cNvPicPr>
          <p:nvPr/>
        </p:nvPicPr>
        <p:blipFill>
          <a:blip r:embed="rId4"/>
          <a:srcRect/>
          <a:stretch>
            <a:fillRect/>
          </a:stretch>
        </p:blipFill>
        <p:spPr bwMode="auto">
          <a:xfrm>
            <a:off x="7010400" y="0"/>
            <a:ext cx="2133600" cy="2514600"/>
          </a:xfrm>
          <a:prstGeom prst="rect">
            <a:avLst/>
          </a:prstGeom>
          <a:noFill/>
        </p:spPr>
      </p:pic>
      <p:pic>
        <p:nvPicPr>
          <p:cNvPr id="168965" name="Picture 5" descr="https://encrypted-tbn3.gstatic.com/images?q=tbn:ANd9GcRMUnDnjVbTaELwYwxGKwKzqWkbBTj2wYPbxMf2c4gpA0xTreT6kw"/>
          <p:cNvPicPr>
            <a:picLocks noChangeAspect="1" noChangeArrowheads="1"/>
          </p:cNvPicPr>
          <p:nvPr/>
        </p:nvPicPr>
        <p:blipFill>
          <a:blip r:embed="rId5"/>
          <a:srcRect/>
          <a:stretch>
            <a:fillRect/>
          </a:stretch>
        </p:blipFill>
        <p:spPr bwMode="auto">
          <a:xfrm>
            <a:off x="0" y="5029200"/>
            <a:ext cx="9144000" cy="1828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ChangeArrowheads="1"/>
          </p:cNvSpPr>
          <p:nvPr/>
        </p:nvSpPr>
        <p:spPr bwMode="auto">
          <a:xfrm>
            <a:off x="0" y="1"/>
            <a:ext cx="9144000" cy="65556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accent5">
                    <a:lumMod val="75000"/>
                  </a:schemeClr>
                </a:solidFill>
                <a:effectLst/>
                <a:latin typeface="Adobe Garamond Pro Bold" pitchFamily="18" charset="0"/>
                <a:ea typeface="Calibri" pitchFamily="34" charset="0"/>
                <a:cs typeface="Times New Roman" pitchFamily="18" charset="0"/>
              </a:rPr>
              <a:t>Umar, was more feared than loved. The first challenge for Umar was to win over his subjects and members of </a:t>
            </a:r>
            <a:r>
              <a:rPr kumimoji="0" lang="en-US" sz="2800" u="none" strike="noStrike" cap="none" normalizeH="0" baseline="0" dirty="0" smtClean="0">
                <a:ln>
                  <a:noFill/>
                </a:ln>
                <a:solidFill>
                  <a:schemeClr val="accent5">
                    <a:lumMod val="75000"/>
                  </a:schemeClr>
                </a:solidFill>
                <a:effectLst/>
                <a:latin typeface="Adobe Garamond Pro Bold" pitchFamily="18" charset="0"/>
                <a:ea typeface="Calibri" pitchFamily="34" charset="0"/>
                <a:cs typeface="Times New Roman" pitchFamily="18" charset="0"/>
                <a:hlinkClick r:id="rId2" tooltip="Majlis al Shura"/>
              </a:rPr>
              <a:t>Majlis al Shura</a:t>
            </a:r>
            <a:r>
              <a:rPr kumimoji="0" lang="en-US" sz="2800" u="none" strike="noStrike" cap="none" normalizeH="0" baseline="0" dirty="0" smtClean="0">
                <a:ln>
                  <a:noFill/>
                </a:ln>
                <a:solidFill>
                  <a:schemeClr val="accent5">
                    <a:lumMod val="75000"/>
                  </a:schemeClr>
                </a:solidFill>
                <a:effectLst/>
                <a:latin typeface="Adobe Garamond Pro Bold" pitchFamily="18" charset="0"/>
                <a:ea typeface="Calibri" pitchFamily="34" charset="0"/>
                <a:cs typeface="Times New Roman" pitchFamily="18" charset="0"/>
              </a:rPr>
              <a:t>. He was a gifted orator, &amp; would use his ability to get a soft corner in the hearts of people.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latin typeface="Adobe Garamond Pro Bold"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rgbClr val="002060"/>
                </a:solidFill>
                <a:effectLst/>
                <a:latin typeface="Adobe Garamond Pro Bold" pitchFamily="18" charset="0"/>
                <a:ea typeface="Calibri" pitchFamily="34" charset="0"/>
                <a:cs typeface="Times New Roman" pitchFamily="18" charset="0"/>
              </a:rPr>
              <a:t>On Friday prayers Umar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rgbClr val="002060"/>
                </a:solidFill>
                <a:effectLst/>
                <a:latin typeface="Adobe Garamond Pro Bold" pitchFamily="18" charset="0"/>
                <a:ea typeface="Calibri" pitchFamily="34" charset="0"/>
                <a:cs typeface="Times New Roman" pitchFamily="18" charset="0"/>
              </a:rPr>
              <a:t>Addressed the people as follow: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latin typeface="Adobe Garamond Pro Bold"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accent1">
                    <a:lumMod val="75000"/>
                  </a:schemeClr>
                </a:solidFill>
                <a:effectLst/>
                <a:latin typeface="Adobe Garamond Pro Bold" pitchFamily="18" charset="0"/>
                <a:ea typeface="Calibri" pitchFamily="34" charset="0"/>
                <a:cs typeface="Times New Roman" pitchFamily="18" charset="0"/>
              </a:rPr>
              <a:t>“</a:t>
            </a:r>
            <a:r>
              <a:rPr kumimoji="0" lang="en-US" sz="2800" u="none" strike="noStrike" cap="none" normalizeH="0" baseline="0" dirty="0" smtClean="0">
                <a:ln>
                  <a:noFill/>
                </a:ln>
                <a:solidFill>
                  <a:schemeClr val="accent1">
                    <a:lumMod val="75000"/>
                  </a:schemeClr>
                </a:solidFill>
                <a:effectLst/>
                <a:latin typeface="Adobe Garamond Pro Bold" pitchFamily="18" charset="0"/>
                <a:ea typeface="Calibri" pitchFamily="34" charset="0"/>
                <a:cs typeface="Arial" pitchFamily="34" charset="0"/>
              </a:rPr>
              <a:t>Brethren, it has come to my notice that the people are afraid of me..... They say that he (Umar) has become the Caliph now, God knows how hard he will be. Whoever has said this is not wrong in his assessment...... know ye brethren that you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accent1">
                    <a:lumMod val="75000"/>
                  </a:schemeClr>
                </a:solidFill>
                <a:effectLst/>
                <a:latin typeface="Adobe Garamond Pro Bold" pitchFamily="18" charset="0"/>
                <a:ea typeface="Calibri" pitchFamily="34" charset="0"/>
                <a:cs typeface="Arial" pitchFamily="34" charset="0"/>
              </a:rPr>
              <a:t>will feel a change in me. For those who practise tyranny and deprive others of their rights, I will be harsh and stern, but for those who follow the law, I will be most soft and tender.” </a:t>
            </a:r>
            <a:endParaRPr kumimoji="0" lang="en-US" sz="2800" u="none" strike="noStrike" cap="none" normalizeH="0" baseline="0" dirty="0" smtClean="0">
              <a:ln>
                <a:noFill/>
              </a:ln>
              <a:solidFill>
                <a:schemeClr val="accent1">
                  <a:lumMod val="75000"/>
                </a:schemeClr>
              </a:solidFill>
              <a:effectLst/>
              <a:latin typeface="Adobe Garamond Pro Bold" pitchFamily="18" charset="0"/>
              <a:cs typeface="Arial" pitchFamily="34" charset="0"/>
            </a:endParaRPr>
          </a:p>
        </p:txBody>
      </p:sp>
      <p:pic>
        <p:nvPicPr>
          <p:cNvPr id="182281" name="Picture 9" descr="https://encrypted-tbn0.gstatic.com/images?q=tbn:ANd9GcSioL5XwPInp-MCPjIjGlBKSIZgmAoTiSeJsh4UV2xetxn3WXZq"/>
          <p:cNvPicPr>
            <a:picLocks noChangeAspect="1" noChangeArrowheads="1"/>
          </p:cNvPicPr>
          <p:nvPr/>
        </p:nvPicPr>
        <p:blipFill>
          <a:blip r:embed="rId3"/>
          <a:srcRect/>
          <a:stretch>
            <a:fillRect/>
          </a:stretch>
        </p:blipFill>
        <p:spPr bwMode="auto">
          <a:xfrm>
            <a:off x="5257800" y="1447800"/>
            <a:ext cx="3886200" cy="1981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lumMod val="75000"/>
                  </a:schemeClr>
                </a:solidFill>
                <a:effectLst/>
                <a:latin typeface="Adobe Garamond Pro Bold" pitchFamily="18" charset="0"/>
                <a:ea typeface="Calibri" pitchFamily="34" charset="0"/>
                <a:cs typeface="Times New Roman" pitchFamily="18" charset="0"/>
              </a:rPr>
              <a:t>Umar's emphasize on the well being of the poor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lumMod val="75000"/>
                  </a:schemeClr>
                </a:solidFill>
                <a:effectLst/>
                <a:latin typeface="Adobe Garamond Pro Bold" pitchFamily="18" charset="0"/>
                <a:ea typeface="Calibri" pitchFamily="34" charset="0"/>
                <a:cs typeface="Times New Roman" pitchFamily="18" charset="0"/>
              </a:rPr>
              <a:t>underprivileged enhanced his popularity among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lumMod val="75000"/>
                  </a:schemeClr>
                </a:solidFill>
                <a:effectLst/>
                <a:latin typeface="Adobe Garamond Pro Bold" pitchFamily="18" charset="0"/>
                <a:ea typeface="Calibri" pitchFamily="34" charset="0"/>
                <a:cs typeface="Times New Roman" pitchFamily="18" charset="0"/>
              </a:rPr>
              <a:t>people. His general instructions to his officers were: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dobe Garamond Pro Bold"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dobe Garamond Pro Bold" pitchFamily="18" charset="0"/>
                <a:ea typeface="Calibri" pitchFamily="34" charset="0"/>
                <a:cs typeface="Times New Roman" pitchFamily="18" charset="0"/>
              </a:rPr>
              <a:t>"Remember, I have not appointed you as commanders &amp; tyrants over the people. I have sent you as leaders instead, so that the people may follow your example. Give the Muslims their rights and do not beat them lest they become abused. Do not praise them unduly, lest they fall into the error of conceit. Do not keep your doors shut in their faces, lest the more powerful of them eat up the weaker ones. And do not behave as if you were superior to them, for that is tyranny over them."</a:t>
            </a:r>
            <a:endParaRPr kumimoji="0" lang="en-US" sz="2800" b="1" i="0" u="none" strike="noStrike" cap="none" normalizeH="0" baseline="0" dirty="0" smtClean="0">
              <a:ln>
                <a:noFill/>
              </a:ln>
              <a:solidFill>
                <a:schemeClr val="tx1"/>
              </a:solidFill>
              <a:effectLst/>
              <a:latin typeface="Adobe Garamond Pro Bold" pitchFamily="18" charset="0"/>
              <a:cs typeface="Arial" pitchFamily="34" charset="0"/>
            </a:endParaRPr>
          </a:p>
        </p:txBody>
      </p:sp>
      <p:pic>
        <p:nvPicPr>
          <p:cNvPr id="270341" name="Picture 5" descr="https://encrypted-tbn3.gstatic.com/images?q=tbn:ANd9GcTbW_-a_BLqpWdWW5E2TAyXacGwCQtAfyKOwQ9fU89Jr_JphEXr9Q"/>
          <p:cNvPicPr>
            <a:picLocks noChangeAspect="1" noChangeArrowheads="1"/>
          </p:cNvPicPr>
          <p:nvPr/>
        </p:nvPicPr>
        <p:blipFill>
          <a:blip r:embed="rId2"/>
          <a:srcRect/>
          <a:stretch>
            <a:fillRect/>
          </a:stretch>
        </p:blipFill>
        <p:spPr bwMode="auto">
          <a:xfrm>
            <a:off x="6400801" y="5181600"/>
            <a:ext cx="2743200" cy="1676400"/>
          </a:xfrm>
          <a:prstGeom prst="rect">
            <a:avLst/>
          </a:prstGeom>
          <a:noFill/>
        </p:spPr>
      </p:pic>
      <p:pic>
        <p:nvPicPr>
          <p:cNvPr id="270343" name="Picture 7" descr="https://encrypted-tbn1.gstatic.com/images?q=tbn:ANd9GcSWD743X_E_VqeC4v9R1Gy-4l1dkn3BHN0JlLeKO_7dh6_X3r2UeA"/>
          <p:cNvPicPr>
            <a:picLocks noChangeAspect="1" noChangeArrowheads="1"/>
          </p:cNvPicPr>
          <p:nvPr/>
        </p:nvPicPr>
        <p:blipFill>
          <a:blip r:embed="rId3"/>
          <a:srcRect/>
          <a:stretch>
            <a:fillRect/>
          </a:stretch>
        </p:blipFill>
        <p:spPr bwMode="auto">
          <a:xfrm>
            <a:off x="1981200" y="5181600"/>
            <a:ext cx="4419600" cy="1676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86199"/>
          </a:xfrm>
          <a:prstGeom prst="rect">
            <a:avLst/>
          </a:prstGeom>
        </p:spPr>
        <p:txBody>
          <a:bodyPr wrap="square">
            <a:spAutoFit/>
          </a:bodyPr>
          <a:lstStyle/>
          <a:p>
            <a:r>
              <a:rPr lang="en-US" sz="2400" dirty="0" smtClean="0">
                <a:solidFill>
                  <a:schemeClr val="accent2">
                    <a:lumMod val="75000"/>
                  </a:schemeClr>
                </a:solidFill>
                <a:latin typeface="Adobe Garamond Pro Bold" pitchFamily="18" charset="0"/>
              </a:rPr>
              <a:t> In his book </a:t>
            </a:r>
            <a:r>
              <a:rPr lang="en-US" sz="2400" i="1" dirty="0" smtClean="0">
                <a:solidFill>
                  <a:schemeClr val="accent2">
                    <a:lumMod val="75000"/>
                  </a:schemeClr>
                </a:solidFill>
                <a:latin typeface="Adobe Garamond Pro Bold" pitchFamily="18" charset="0"/>
              </a:rPr>
              <a:t>Mahomet and His Successors</a:t>
            </a:r>
            <a:r>
              <a:rPr lang="en-US" sz="2400" dirty="0" smtClean="0">
                <a:solidFill>
                  <a:schemeClr val="accent2">
                    <a:lumMod val="75000"/>
                  </a:schemeClr>
                </a:solidFill>
                <a:latin typeface="Adobe Garamond Pro Bold" pitchFamily="18" charset="0"/>
              </a:rPr>
              <a:t>,</a:t>
            </a:r>
          </a:p>
          <a:p>
            <a:r>
              <a:rPr lang="en-US" sz="2400" dirty="0" smtClean="0">
                <a:solidFill>
                  <a:schemeClr val="accent2">
                    <a:lumMod val="75000"/>
                  </a:schemeClr>
                </a:solidFill>
                <a:latin typeface="Adobe Garamond Pro Bold" pitchFamily="18" charset="0"/>
              </a:rPr>
              <a:t> </a:t>
            </a:r>
            <a:r>
              <a:rPr lang="en-US" sz="2400" dirty="0" smtClean="0">
                <a:solidFill>
                  <a:schemeClr val="accent2">
                    <a:lumMod val="75000"/>
                  </a:schemeClr>
                </a:solidFill>
                <a:latin typeface="Adobe Garamond Pro Bold" pitchFamily="18" charset="0"/>
                <a:hlinkClick r:id="rId2" tooltip="Washington Irving"/>
              </a:rPr>
              <a:t>Washington Irving</a:t>
            </a:r>
            <a:r>
              <a:rPr lang="en-US" sz="2400" dirty="0" smtClean="0">
                <a:solidFill>
                  <a:schemeClr val="accent2">
                    <a:lumMod val="75000"/>
                  </a:schemeClr>
                </a:solidFill>
                <a:latin typeface="Adobe Garamond Pro Bold" pitchFamily="18" charset="0"/>
              </a:rPr>
              <a:t> estimates the achievements</a:t>
            </a:r>
          </a:p>
          <a:p>
            <a:r>
              <a:rPr lang="en-US" sz="2400" dirty="0" smtClean="0">
                <a:solidFill>
                  <a:schemeClr val="accent2">
                    <a:lumMod val="75000"/>
                  </a:schemeClr>
                </a:solidFill>
                <a:latin typeface="Adobe Garamond Pro Bold" pitchFamily="18" charset="0"/>
              </a:rPr>
              <a:t> of Umar in the following terms:</a:t>
            </a:r>
          </a:p>
          <a:p>
            <a:endParaRPr lang="en-US" dirty="0" smtClean="0"/>
          </a:p>
          <a:p>
            <a:pPr algn="ctr"/>
            <a:r>
              <a:rPr lang="en-US" sz="2000" dirty="0" smtClean="0">
                <a:solidFill>
                  <a:srgbClr val="FFFF00"/>
                </a:solidFill>
                <a:latin typeface="Tekton Pro Ext" pitchFamily="34" charset="0"/>
              </a:rPr>
              <a:t>“The whole history of Umar shows him to have been a man of great powers of mind, inflexible integrity, and rigid justice. He was, more than anyone else, the founder of the Islam Empire; confirming and carrying out the inspirations of the prophet; aiding Abu Bakr with his counsels during his brief caliphate; and establishing wise regulations for the strict administration of the law throughout the rapidly-extending bounds of the Moslem conquests. The rigid hand which he kept upon his most popular generals in the midst of their armies, and in the most distant scenes of their triumphs, gave signal evidence of his extraordinary capacity to rule. </a:t>
            </a:r>
          </a:p>
          <a:p>
            <a:pPr algn="ctr"/>
            <a:r>
              <a:rPr lang="en-US" sz="2000" dirty="0" smtClean="0">
                <a:solidFill>
                  <a:srgbClr val="FFFF00"/>
                </a:solidFill>
                <a:latin typeface="Tekton Pro Ext" pitchFamily="34" charset="0"/>
              </a:rPr>
              <a:t>In the simplicity of his habits, and his contempt for all </a:t>
            </a:r>
          </a:p>
          <a:p>
            <a:pPr algn="ctr"/>
            <a:r>
              <a:rPr lang="en-US" sz="2000" dirty="0" smtClean="0">
                <a:solidFill>
                  <a:srgbClr val="FFFF00"/>
                </a:solidFill>
                <a:latin typeface="Tekton Pro Ext" pitchFamily="34" charset="0"/>
              </a:rPr>
              <a:t>pomp and luxury, he emulated the example of the prophet </a:t>
            </a:r>
          </a:p>
          <a:p>
            <a:pPr algn="ctr"/>
            <a:r>
              <a:rPr lang="en-US" sz="2000" dirty="0" smtClean="0">
                <a:solidFill>
                  <a:srgbClr val="FFFF00"/>
                </a:solidFill>
                <a:latin typeface="Tekton Pro Ext" pitchFamily="34" charset="0"/>
              </a:rPr>
              <a:t>&amp; Abu Bakr. He endeavored incessantly to impress the </a:t>
            </a:r>
          </a:p>
          <a:p>
            <a:pPr algn="ctr"/>
            <a:r>
              <a:rPr lang="en-US" sz="2000" dirty="0" smtClean="0">
                <a:solidFill>
                  <a:srgbClr val="FFFF00"/>
                </a:solidFill>
                <a:latin typeface="Tekton Pro Ext" pitchFamily="34" charset="0"/>
              </a:rPr>
              <a:t>merit &amp;policy of the same in his letters to his generals.” </a:t>
            </a:r>
            <a:endParaRPr lang="en-GB" sz="2000" dirty="0">
              <a:solidFill>
                <a:srgbClr val="FFFF00"/>
              </a:solidFill>
              <a:latin typeface="Tekton Pro Ext" pitchFamily="34" charset="0"/>
            </a:endParaRPr>
          </a:p>
        </p:txBody>
      </p:sp>
      <p:pic>
        <p:nvPicPr>
          <p:cNvPr id="309250" name="Picture 2" descr="https://encrypted-tbn3.gstatic.com/images?q=tbn:ANd9GcRMUnDnjVbTaELwYwxGKwKzqWkbBTj2wYPbxMf2c4gpA0xTreT6kw"/>
          <p:cNvPicPr>
            <a:picLocks noChangeAspect="1" noChangeArrowheads="1"/>
          </p:cNvPicPr>
          <p:nvPr/>
        </p:nvPicPr>
        <p:blipFill>
          <a:blip r:embed="rId3"/>
          <a:srcRect/>
          <a:stretch>
            <a:fillRect/>
          </a:stretch>
        </p:blipFill>
        <p:spPr bwMode="auto">
          <a:xfrm>
            <a:off x="0" y="5838824"/>
            <a:ext cx="6686550" cy="1019176"/>
          </a:xfrm>
          <a:prstGeom prst="rect">
            <a:avLst/>
          </a:prstGeom>
          <a:noFill/>
        </p:spPr>
      </p:pic>
      <p:pic>
        <p:nvPicPr>
          <p:cNvPr id="309252" name="Picture 4" descr="https://encrypted-tbn0.gstatic.com/images?q=tbn:ANd9GcRVa0IUUKsaK_PK-PJqUAmXOId47qcdYK9vJdSX4f1S0MntZXHadw"/>
          <p:cNvPicPr>
            <a:picLocks noChangeAspect="1" noChangeArrowheads="1"/>
          </p:cNvPicPr>
          <p:nvPr/>
        </p:nvPicPr>
        <p:blipFill>
          <a:blip r:embed="rId4"/>
          <a:srcRect/>
          <a:stretch>
            <a:fillRect/>
          </a:stretch>
        </p:blipFill>
        <p:spPr bwMode="auto">
          <a:xfrm>
            <a:off x="6705600" y="5867400"/>
            <a:ext cx="2438400" cy="990600"/>
          </a:xfrm>
          <a:prstGeom prst="rect">
            <a:avLst/>
          </a:prstGeom>
          <a:noFill/>
        </p:spPr>
      </p:pic>
      <p:pic>
        <p:nvPicPr>
          <p:cNvPr id="309254" name="Picture 6" descr="https://encrypted-tbn3.gstatic.com/images?q=tbn:ANd9GcTlTCzFYAoqeUJV2RN9J9h6WXxOrr6C0LUcOi-7sVNlLdjgKXXIYQ"/>
          <p:cNvPicPr>
            <a:picLocks noChangeAspect="1" noChangeArrowheads="1"/>
          </p:cNvPicPr>
          <p:nvPr/>
        </p:nvPicPr>
        <p:blipFill>
          <a:blip r:embed="rId5"/>
          <a:srcRect/>
          <a:stretch>
            <a:fillRect/>
          </a:stretch>
        </p:blipFill>
        <p:spPr bwMode="auto">
          <a:xfrm>
            <a:off x="6553201" y="1"/>
            <a:ext cx="2590800" cy="1447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noChangeArrowheads="1"/>
          </p:cNvSpPr>
          <p:nvPr/>
        </p:nvSpPr>
        <p:spPr bwMode="auto">
          <a:xfrm>
            <a:off x="0" y="0"/>
            <a:ext cx="9144000" cy="507831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ekton Pro Ext" pitchFamily="34" charset="0"/>
                <a:ea typeface="Times New Roman" pitchFamily="18" charset="0"/>
                <a:cs typeface="Arial" pitchFamily="34" charset="0"/>
              </a:rPr>
              <a:t>Umar’s conduct of the state affairs is exemplary.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ekton Pro Ext" pitchFamily="34" charset="0"/>
                <a:ea typeface="Times New Roman" pitchFamily="18" charset="0"/>
                <a:cs typeface="Arial" pitchFamily="34" charset="0"/>
              </a:rPr>
              <a:t>He combined innovation with the strict observance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ekton Pro Ext" pitchFamily="34" charset="0"/>
                <a:ea typeface="Times New Roman" pitchFamily="18" charset="0"/>
                <a:cs typeface="Arial" pitchFamily="34" charset="0"/>
              </a:rPr>
              <a:t> of Islamic teaching, firmness with kind-heartedness,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ekton Pro Ext" pitchFamily="34" charset="0"/>
                <a:ea typeface="Times New Roman" pitchFamily="18" charset="0"/>
                <a:cs typeface="Arial" pitchFamily="34" charset="0"/>
              </a:rPr>
              <a:t>and toughness with a keen sense of justice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ekton Pro Ext" pitchFamily="34" charset="0"/>
                <a:ea typeface="Times New Roman" pitchFamily="18" charset="0"/>
                <a:cs typeface="Arial" pitchFamily="34" charset="0"/>
              </a:rPr>
              <a:t> responsibility for the welfare of his subjects.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ekton Pro Ext" pitchFamily="34" charset="0"/>
                <a:ea typeface="Times New Roman" pitchFamily="18" charset="0"/>
                <a:cs typeface="Arial" pitchFamily="34" charset="0"/>
              </a:rPr>
              <a:t>During his rule, many vital administrative institutions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ekton Pro Ext" pitchFamily="34" charset="0"/>
                <a:ea typeface="Times New Roman" pitchFamily="18" charset="0"/>
                <a:cs typeface="Arial" pitchFamily="34" charset="0"/>
              </a:rPr>
              <a:t> were established.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dirty="0" smtClean="0">
              <a:solidFill>
                <a:srgbClr val="FFFF00"/>
              </a:solidFill>
              <a:latin typeface="Tekton Pro Ext"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ekton Pro Ext" pitchFamily="34" charset="0"/>
                <a:ea typeface="Times New Roman" pitchFamily="18" charset="0"/>
                <a:cs typeface="Arial" pitchFamily="34" charset="0"/>
              </a:rPr>
              <a:t>Most essential was that his people had easy access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ekton Pro Ext" pitchFamily="34" charset="0"/>
                <a:ea typeface="Times New Roman" pitchFamily="18" charset="0"/>
                <a:cs typeface="Arial" pitchFamily="34" charset="0"/>
              </a:rPr>
              <a:t> him and he personally did his rounds in his beloved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ekton Pro Ext" pitchFamily="34" charset="0"/>
                <a:ea typeface="Times New Roman" pitchFamily="18" charset="0"/>
                <a:cs typeface="Arial" pitchFamily="34" charset="0"/>
              </a:rPr>
              <a:t>state in an effort to gain feedback and make adequate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ekton Pro Ext" pitchFamily="34" charset="0"/>
                <a:ea typeface="Times New Roman" pitchFamily="18" charset="0"/>
                <a:cs typeface="Arial" pitchFamily="34" charset="0"/>
              </a:rPr>
              <a:t>situation appraisals and the ability to take appropriate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ekton Pro Ext" pitchFamily="34" charset="0"/>
                <a:ea typeface="Times New Roman" pitchFamily="18" charset="0"/>
                <a:cs typeface="Arial" pitchFamily="34" charset="0"/>
              </a:rPr>
              <a:t>and speedy actions based on insights gained.</a:t>
            </a:r>
            <a:endParaRPr kumimoji="0" lang="en-US" sz="2400" b="1" i="0" u="none" strike="noStrike" cap="none" normalizeH="0" baseline="0" dirty="0" smtClean="0">
              <a:ln>
                <a:noFill/>
              </a:ln>
              <a:solidFill>
                <a:srgbClr val="002060"/>
              </a:solidFill>
              <a:effectLst/>
              <a:latin typeface="Tekton Pro Ext"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0275" name="Picture 3" descr="https://encrypted-tbn0.gstatic.com/images?q=tbn:ANd9GcRVa0IUUKsaK_PK-PJqUAmXOId47qcdYK9vJdSX4f1S0MntZXHadw"/>
          <p:cNvPicPr>
            <a:picLocks noChangeAspect="1" noChangeArrowheads="1"/>
          </p:cNvPicPr>
          <p:nvPr/>
        </p:nvPicPr>
        <p:blipFill>
          <a:blip r:embed="rId2"/>
          <a:srcRect/>
          <a:stretch>
            <a:fillRect/>
          </a:stretch>
        </p:blipFill>
        <p:spPr bwMode="auto">
          <a:xfrm>
            <a:off x="0" y="4800600"/>
            <a:ext cx="1752600" cy="2057400"/>
          </a:xfrm>
          <a:prstGeom prst="rect">
            <a:avLst/>
          </a:prstGeom>
          <a:noFill/>
        </p:spPr>
      </p:pic>
      <p:pic>
        <p:nvPicPr>
          <p:cNvPr id="310287" name="Picture 15" descr="https://encrypted-tbn3.gstatic.com/images?q=tbn:ANd9GcQQYtUYZQZ_LDM-8GyAyKUzOF1jkLCTPwP1ej4GKDco3-LTDNp-tQ"/>
          <p:cNvPicPr>
            <a:picLocks noChangeAspect="1" noChangeArrowheads="1"/>
          </p:cNvPicPr>
          <p:nvPr/>
        </p:nvPicPr>
        <p:blipFill>
          <a:blip r:embed="rId3"/>
          <a:srcRect/>
          <a:stretch>
            <a:fillRect/>
          </a:stretch>
        </p:blipFill>
        <p:spPr bwMode="auto">
          <a:xfrm>
            <a:off x="6781800" y="4800600"/>
            <a:ext cx="2362200" cy="2057400"/>
          </a:xfrm>
          <a:prstGeom prst="rect">
            <a:avLst/>
          </a:prstGeom>
          <a:noFill/>
        </p:spPr>
      </p:pic>
      <p:pic>
        <p:nvPicPr>
          <p:cNvPr id="310289" name="Picture 17" descr="https://encrypted-tbn1.gstatic.com/images?q=tbn:ANd9GcQ6hPusPzijLkPNETGQu1jT2BVuGFDEt2c7JC5lxhMJS0RAWsJ5"/>
          <p:cNvPicPr>
            <a:picLocks noChangeAspect="1" noChangeArrowheads="1"/>
          </p:cNvPicPr>
          <p:nvPr/>
        </p:nvPicPr>
        <p:blipFill>
          <a:blip r:embed="rId4"/>
          <a:srcRect/>
          <a:stretch>
            <a:fillRect/>
          </a:stretch>
        </p:blipFill>
        <p:spPr bwMode="auto">
          <a:xfrm>
            <a:off x="1828800" y="4876800"/>
            <a:ext cx="2667000" cy="2057400"/>
          </a:xfrm>
          <a:prstGeom prst="rect">
            <a:avLst/>
          </a:prstGeom>
          <a:noFill/>
        </p:spPr>
      </p:pic>
      <p:pic>
        <p:nvPicPr>
          <p:cNvPr id="11" name="Picture 7" descr="https://encrypted-tbn0.gstatic.com/images?q=tbn:ANd9GcQri8kSJHNCwJqA3LedY0PbH9KGNqLkTbAMpaLf1BU_rFTa9XtLIg"/>
          <p:cNvPicPr>
            <a:picLocks noChangeAspect="1" noChangeArrowheads="1"/>
          </p:cNvPicPr>
          <p:nvPr/>
        </p:nvPicPr>
        <p:blipFill>
          <a:blip r:embed="rId5"/>
          <a:srcRect/>
          <a:stretch>
            <a:fillRect/>
          </a:stretch>
        </p:blipFill>
        <p:spPr bwMode="auto">
          <a:xfrm>
            <a:off x="4495801" y="4876801"/>
            <a:ext cx="2209800" cy="19812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3841"/>
            <a:ext cx="9144000" cy="5262979"/>
          </a:xfrm>
          <a:prstGeom prst="rect">
            <a:avLst/>
          </a:prstGeom>
        </p:spPr>
        <p:txBody>
          <a:bodyPr wrap="square">
            <a:spAutoFit/>
          </a:bodyPr>
          <a:lstStyle/>
          <a:p>
            <a:r>
              <a:rPr lang="en-US" dirty="0" smtClean="0"/>
              <a:t> </a:t>
            </a:r>
            <a:r>
              <a:rPr lang="en-US" sz="2800" dirty="0" smtClean="0">
                <a:solidFill>
                  <a:srgbClr val="00B050"/>
                </a:solidFill>
                <a:latin typeface="Adobe Garamond Pro Bold" pitchFamily="18" charset="0"/>
              </a:rPr>
              <a:t>Uthman ibn Affan was Prophet Muhammad SAW companion and the fifth person to embrace Islam. </a:t>
            </a:r>
          </a:p>
          <a:p>
            <a:pPr algn="ctr"/>
            <a:endParaRPr lang="en-US" sz="2800" dirty="0" smtClean="0">
              <a:solidFill>
                <a:srgbClr val="00B050"/>
              </a:solidFill>
              <a:latin typeface="Adobe Garamond Pro Bold" pitchFamily="18" charset="0"/>
            </a:endParaRPr>
          </a:p>
          <a:p>
            <a:pPr algn="ctr"/>
            <a:r>
              <a:rPr lang="en-US" sz="2800" dirty="0" smtClean="0">
                <a:solidFill>
                  <a:srgbClr val="00B050"/>
                </a:solidFill>
                <a:latin typeface="Adobe Garamond Pro Bold" pitchFamily="18" charset="0"/>
              </a:rPr>
              <a:t>He became the third Caliph of the Muslim Empire at the age of 65 following </a:t>
            </a:r>
            <a:r>
              <a:rPr lang="en-US" sz="2800" u="sng" dirty="0" smtClean="0">
                <a:solidFill>
                  <a:srgbClr val="00B050"/>
                </a:solidFill>
                <a:latin typeface="Adobe Garamond Pro Bold" pitchFamily="18" charset="0"/>
                <a:hlinkClick r:id="rId2" tooltip="Umar ibn al-Khattab"/>
              </a:rPr>
              <a:t>Umar ibn al-Khattab</a:t>
            </a:r>
            <a:r>
              <a:rPr lang="en-US" sz="2800" dirty="0" smtClean="0">
                <a:solidFill>
                  <a:srgbClr val="00B050"/>
                </a:solidFill>
                <a:latin typeface="Adobe Garamond Pro Bold" pitchFamily="18" charset="0"/>
              </a:rPr>
              <a:t>. Under his leadership, the empire expanded into Fars in 650 (present-day </a:t>
            </a:r>
            <a:r>
              <a:rPr lang="en-US" sz="2800" u="sng" dirty="0" smtClean="0">
                <a:solidFill>
                  <a:srgbClr val="00B050"/>
                </a:solidFill>
                <a:latin typeface="Adobe Garamond Pro Bold" pitchFamily="18" charset="0"/>
                <a:hlinkClick r:id="rId3" tooltip="Iran"/>
              </a:rPr>
              <a:t>Iran</a:t>
            </a:r>
            <a:r>
              <a:rPr lang="en-US" sz="2800" dirty="0" smtClean="0">
                <a:solidFill>
                  <a:srgbClr val="00B050"/>
                </a:solidFill>
                <a:latin typeface="Adobe Garamond Pro Bold" pitchFamily="18" charset="0"/>
              </a:rPr>
              <a:t>), some areas </a:t>
            </a:r>
            <a:r>
              <a:rPr lang="en-MY" sz="2800" dirty="0" smtClean="0">
                <a:solidFill>
                  <a:srgbClr val="00B050"/>
                </a:solidFill>
                <a:latin typeface="Adobe Garamond Pro Bold" pitchFamily="18" charset="0"/>
              </a:rPr>
              <a:t>of</a:t>
            </a:r>
            <a:r>
              <a:rPr lang="en-US" sz="2800" dirty="0" smtClean="0">
                <a:solidFill>
                  <a:srgbClr val="00B050"/>
                </a:solidFill>
                <a:latin typeface="Adobe Garamond Pro Bold" pitchFamily="18" charset="0"/>
              </a:rPr>
              <a:t>  </a:t>
            </a:r>
            <a:r>
              <a:rPr lang="en-US" sz="2800" u="sng" dirty="0" smtClean="0">
                <a:solidFill>
                  <a:srgbClr val="00B050"/>
                </a:solidFill>
                <a:latin typeface="Adobe Garamond Pro Bold" pitchFamily="18" charset="0"/>
                <a:hlinkClick r:id="rId4" tooltip="Greater Khorasan"/>
              </a:rPr>
              <a:t>Khorasan</a:t>
            </a:r>
            <a:r>
              <a:rPr lang="en-US" sz="2800" dirty="0" smtClean="0">
                <a:solidFill>
                  <a:srgbClr val="00B050"/>
                </a:solidFill>
                <a:latin typeface="Adobe Garamond Pro Bold" pitchFamily="18" charset="0"/>
              </a:rPr>
              <a:t> (present-day </a:t>
            </a:r>
            <a:r>
              <a:rPr lang="en-US" sz="2800" u="sng" dirty="0" smtClean="0">
                <a:solidFill>
                  <a:srgbClr val="00B050"/>
                </a:solidFill>
                <a:latin typeface="Adobe Garamond Pro Bold" pitchFamily="18" charset="0"/>
                <a:hlinkClick r:id="rId5" tooltip="Afghanistan"/>
              </a:rPr>
              <a:t>Afghanistan</a:t>
            </a:r>
            <a:r>
              <a:rPr lang="en-US" sz="2800" dirty="0" smtClean="0">
                <a:solidFill>
                  <a:srgbClr val="00B050"/>
                </a:solidFill>
                <a:latin typeface="Adobe Garamond Pro Bold" pitchFamily="18" charset="0"/>
              </a:rPr>
              <a:t>) in 651 and the conquest of </a:t>
            </a:r>
            <a:r>
              <a:rPr lang="en-US" sz="2800" u="sng" dirty="0" smtClean="0">
                <a:solidFill>
                  <a:srgbClr val="00B050"/>
                </a:solidFill>
                <a:latin typeface="Adobe Garamond Pro Bold" pitchFamily="18" charset="0"/>
                <a:hlinkClick r:id="rId6" tooltip="Armenia"/>
              </a:rPr>
              <a:t>Armenia</a:t>
            </a:r>
            <a:r>
              <a:rPr lang="en-US" sz="2800" dirty="0" smtClean="0">
                <a:solidFill>
                  <a:srgbClr val="00B050"/>
                </a:solidFill>
                <a:latin typeface="Adobe Garamond Pro Bold" pitchFamily="18" charset="0"/>
              </a:rPr>
              <a:t> was begun in the 640s. </a:t>
            </a:r>
          </a:p>
          <a:p>
            <a:pPr algn="ctr"/>
            <a:endParaRPr lang="en-US" sz="2800" dirty="0" smtClean="0">
              <a:solidFill>
                <a:srgbClr val="00B050"/>
              </a:solidFill>
              <a:latin typeface="Adobe Garamond Pro Bold" pitchFamily="18" charset="0"/>
            </a:endParaRPr>
          </a:p>
          <a:p>
            <a:pPr algn="ctr"/>
            <a:r>
              <a:rPr lang="en-US" sz="2800" dirty="0" smtClean="0">
                <a:solidFill>
                  <a:schemeClr val="accent1">
                    <a:lumMod val="75000"/>
                  </a:schemeClr>
                </a:solidFill>
                <a:latin typeface="Adobe Garamond Pro Bold" pitchFamily="18" charset="0"/>
              </a:rPr>
              <a:t>Some of Uthman's notable achievements were the economic reforms he introduced, and the compilation of the Qur'an into the unified, authoritative text that is known today.</a:t>
            </a:r>
            <a:endParaRPr lang="en-GB" sz="2800" dirty="0">
              <a:solidFill>
                <a:schemeClr val="accent1">
                  <a:lumMod val="75000"/>
                </a:schemeClr>
              </a:solidFill>
              <a:latin typeface="Adobe Garamond Pro Bold" pitchFamily="18" charset="0"/>
            </a:endParaRPr>
          </a:p>
        </p:txBody>
      </p:sp>
      <p:pic>
        <p:nvPicPr>
          <p:cNvPr id="1026" name="Picture 2" descr="https://encrypted-tbn1.gstatic.com/images?q=tbn:ANd9GcREY8LR3QyL_PGtnPKtuYFynScHDmJy80dYLL4gx9yUmVy3pLdLHA"/>
          <p:cNvPicPr>
            <a:picLocks noChangeAspect="1" noChangeArrowheads="1"/>
          </p:cNvPicPr>
          <p:nvPr/>
        </p:nvPicPr>
        <p:blipFill>
          <a:blip r:embed="rId7"/>
          <a:srcRect/>
          <a:stretch>
            <a:fillRect/>
          </a:stretch>
        </p:blipFill>
        <p:spPr bwMode="auto">
          <a:xfrm>
            <a:off x="0" y="0"/>
            <a:ext cx="9144000" cy="1400176"/>
          </a:xfrm>
          <a:prstGeom prst="rect">
            <a:avLst/>
          </a:prstGeom>
          <a:noFill/>
        </p:spPr>
      </p:pic>
      <p:pic>
        <p:nvPicPr>
          <p:cNvPr id="1028" name="Picture 4" descr="https://encrypted-tbn3.gstatic.com/images?q=tbn:ANd9GcTchANhLh-GsNnY2Kxz7mNDXlMPFrqaXxBR_DyX9oOmd6evvKORiw"/>
          <p:cNvPicPr>
            <a:picLocks noChangeAspect="1" noChangeArrowheads="1"/>
          </p:cNvPicPr>
          <p:nvPr/>
        </p:nvPicPr>
        <p:blipFill>
          <a:blip r:embed="rId8"/>
          <a:srcRect/>
          <a:stretch>
            <a:fillRect/>
          </a:stretch>
        </p:blipFill>
        <p:spPr bwMode="auto">
          <a:xfrm>
            <a:off x="7543801" y="1447800"/>
            <a:ext cx="1600200" cy="1381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2529"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Rockwell Extra Bold" pitchFamily="18" charset="0"/>
                <a:ea typeface="Times New Roman" pitchFamily="18" charset="0"/>
                <a:cs typeface="Arial" pitchFamily="34" charset="0"/>
              </a:rPr>
              <a:t>According to Shameen Abdul Jalil,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Rockwell Extra Bold" pitchFamily="18" charset="0"/>
                <a:ea typeface="Times New Roman" pitchFamily="18" charset="0"/>
                <a:cs typeface="Arial" pitchFamily="34" charset="0"/>
              </a:rPr>
              <a:t>there were 4 significant outcomes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Rockwell Extra Bold" pitchFamily="18" charset="0"/>
                <a:ea typeface="Times New Roman" pitchFamily="18" charset="0"/>
                <a:cs typeface="Arial" pitchFamily="34" charset="0"/>
              </a:rPr>
              <a:t>of   1</a:t>
            </a:r>
            <a:r>
              <a:rPr kumimoji="0" lang="en-US" sz="2800" b="0" i="0" u="none" strike="noStrike" cap="none" normalizeH="0" baseline="30000" dirty="0" smtClean="0">
                <a:ln>
                  <a:noFill/>
                </a:ln>
                <a:solidFill>
                  <a:srgbClr val="FFC000"/>
                </a:solidFill>
                <a:effectLst/>
                <a:latin typeface="Rockwell Extra Bold" pitchFamily="18" charset="0"/>
                <a:ea typeface="Times New Roman" pitchFamily="18" charset="0"/>
                <a:cs typeface="Arial" pitchFamily="34" charset="0"/>
              </a:rPr>
              <a:t>st</a:t>
            </a:r>
            <a:r>
              <a:rPr kumimoji="0" lang="en-US" sz="2800" b="0" i="0" u="none" strike="noStrike" cap="none" normalizeH="0" baseline="0" dirty="0" smtClean="0">
                <a:ln>
                  <a:noFill/>
                </a:ln>
                <a:solidFill>
                  <a:srgbClr val="FFC000"/>
                </a:solidFill>
                <a:effectLst/>
                <a:latin typeface="Rockwell Extra Bold" pitchFamily="18" charset="0"/>
                <a:ea typeface="Times New Roman" pitchFamily="18" charset="0"/>
                <a:cs typeface="Arial" pitchFamily="34" charset="0"/>
              </a:rPr>
              <a:t> IAMPRC Global Congress: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Rockwell Extra Bold"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rgbClr val="C00000"/>
                </a:solidFill>
                <a:latin typeface="Rockwell Extra Bold" pitchFamily="18" charset="0"/>
                <a:ea typeface="Times New Roman" pitchFamily="18" charset="0"/>
                <a:cs typeface="Arial" pitchFamily="34" charset="0"/>
              </a:rPr>
              <a:t>C                  </a:t>
            </a:r>
            <a:endParaRPr lang="en-US" sz="2400" dirty="0">
              <a:solidFill>
                <a:srgbClr val="C00000"/>
              </a:solidFill>
              <a:latin typeface="Rockwell Extra Bold"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Rockwell Extra Bold" pitchFamily="18" charset="0"/>
                <a:ea typeface="Times New Roman" pitchFamily="18" charset="0"/>
                <a:cs typeface="Arial" pitchFamily="34" charset="0"/>
              </a:rPr>
              <a:t>                       </a:t>
            </a:r>
            <a:r>
              <a:rPr kumimoji="0" lang="en-US" b="0" i="0" u="none" strike="noStrike" cap="none" normalizeH="0" baseline="0" dirty="0" smtClean="0">
                <a:ln>
                  <a:noFill/>
                </a:ln>
                <a:solidFill>
                  <a:srgbClr val="C00000"/>
                </a:solidFill>
                <a:effectLst/>
                <a:latin typeface="Rockwell" pitchFamily="18" charset="0"/>
                <a:ea typeface="Times New Roman" pitchFamily="18" charset="0"/>
                <a:cs typeface="Arial" pitchFamily="34" charset="0"/>
              </a:rPr>
              <a:t> </a:t>
            </a:r>
            <a:r>
              <a:rPr kumimoji="0" lang="en-US" b="0" i="0" u="none" strike="noStrike" cap="none" normalizeH="0" baseline="0" dirty="0" smtClean="0">
                <a:ln>
                  <a:noFill/>
                </a:ln>
                <a:solidFill>
                  <a:schemeClr val="bg1"/>
                </a:solidFill>
                <a:effectLst/>
                <a:latin typeface="Rockwell" pitchFamily="18" charset="0"/>
                <a:ea typeface="Times New Roman" pitchFamily="18" charset="0"/>
                <a:cs typeface="Arial" pitchFamily="34" charset="0"/>
              </a:rPr>
              <a:t>Co-chair of  1</a:t>
            </a:r>
            <a:r>
              <a:rPr kumimoji="0" lang="en-US" b="0" i="0" u="none" strike="noStrike" cap="none" normalizeH="0" baseline="30000" dirty="0" smtClean="0">
                <a:ln>
                  <a:noFill/>
                </a:ln>
                <a:solidFill>
                  <a:schemeClr val="bg1"/>
                </a:solidFill>
                <a:effectLst/>
                <a:latin typeface="Rockwell" pitchFamily="18" charset="0"/>
                <a:ea typeface="Times New Roman" pitchFamily="18" charset="0"/>
                <a:cs typeface="Arial" pitchFamily="34" charset="0"/>
              </a:rPr>
              <a:t>st</a:t>
            </a:r>
            <a:r>
              <a:rPr kumimoji="0" lang="en-US" b="0" i="0" u="none" strike="noStrike" cap="none" normalizeH="0" baseline="0" dirty="0" smtClean="0">
                <a:ln>
                  <a:noFill/>
                </a:ln>
                <a:solidFill>
                  <a:schemeClr val="bg1"/>
                </a:solidFill>
                <a:effectLst/>
                <a:latin typeface="Rockwell" pitchFamily="18" charset="0"/>
                <a:ea typeface="Times New Roman" pitchFamily="18" charset="0"/>
                <a:cs typeface="Arial" pitchFamily="34" charset="0"/>
              </a:rPr>
              <a:t> IAMPRC Global Congress, Shameen Abdul Jalil</a:t>
            </a:r>
            <a:endParaRPr kumimoji="0" lang="en-US" sz="2400" b="0" i="0" u="none" strike="noStrike" cap="none" normalizeH="0" baseline="0" dirty="0" smtClean="0">
              <a:ln>
                <a:noFill/>
              </a:ln>
              <a:solidFill>
                <a:schemeClr val="bg1"/>
              </a:solidFill>
              <a:effectLst/>
              <a:latin typeface="Rockwell Extra Bold" pitchFamily="18" charset="0"/>
              <a:ea typeface="Times New Roman" pitchFamily="18" charset="0"/>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rgbClr val="C00000"/>
                </a:solidFill>
                <a:effectLst/>
                <a:latin typeface="Rockwell Extra Bold" pitchFamily="18" charset="0"/>
                <a:ea typeface="Times New Roman" pitchFamily="18" charset="0"/>
                <a:cs typeface="Arial" pitchFamily="34" charset="0"/>
              </a:rPr>
              <a:t>Launching of  IAMPRC;  </a:t>
            </a:r>
          </a:p>
          <a:p>
            <a:pPr marL="228600" marR="0" lvl="0" indent="-228600" algn="just" defTabSz="914400" rtl="0" eaLnBrk="1" fontAlgn="base" latinLnBrk="0" hangingPunct="1">
              <a:lnSpc>
                <a:spcPct val="100000"/>
              </a:lnSpc>
              <a:spcBef>
                <a:spcPct val="0"/>
              </a:spcBef>
              <a:spcAft>
                <a:spcPct val="0"/>
              </a:spcAft>
              <a:buClrTx/>
              <a:buSzTx/>
              <a:buFontTx/>
              <a:buAutoNum type="arabicPeriod" startAt="2"/>
              <a:tabLst/>
            </a:pPr>
            <a:r>
              <a:rPr kumimoji="0" lang="en-US" sz="2400" b="0" i="0" u="none" strike="noStrike" cap="none" normalizeH="0" baseline="0" dirty="0" smtClean="0">
                <a:ln>
                  <a:noFill/>
                </a:ln>
                <a:solidFill>
                  <a:srgbClr val="C00000"/>
                </a:solidFill>
                <a:effectLst/>
                <a:latin typeface="Rockwell Extra Bold" pitchFamily="18" charset="0"/>
                <a:ea typeface="Times New Roman" pitchFamily="18" charset="0"/>
                <a:cs typeface="Arial" pitchFamily="34" charset="0"/>
              </a:rPr>
              <a:t>Thank You Letter to World Editors from IAMPRC;</a:t>
            </a:r>
          </a:p>
          <a:p>
            <a:pPr marL="228600" marR="0" lvl="0" indent="-228600" algn="just" defTabSz="914400" rtl="0" eaLnBrk="1" fontAlgn="base" latinLnBrk="0" hangingPunct="1">
              <a:lnSpc>
                <a:spcPct val="100000"/>
              </a:lnSpc>
              <a:spcBef>
                <a:spcPct val="0"/>
              </a:spcBef>
              <a:spcAft>
                <a:spcPct val="0"/>
              </a:spcAft>
              <a:buClrTx/>
              <a:buSzTx/>
              <a:buFontTx/>
              <a:buAutoNum type="arabicPeriod" startAt="2"/>
              <a:tabLst/>
            </a:pPr>
            <a:r>
              <a:rPr kumimoji="0" lang="en-US" sz="2400" b="0" i="0" u="none" strike="noStrike" cap="none" normalizeH="0" baseline="0" dirty="0" smtClean="0">
                <a:ln>
                  <a:noFill/>
                </a:ln>
                <a:solidFill>
                  <a:srgbClr val="C00000"/>
                </a:solidFill>
                <a:effectLst/>
                <a:latin typeface="Rockwell Extra Bold" pitchFamily="18" charset="0"/>
                <a:ea typeface="Times New Roman" pitchFamily="18" charset="0"/>
                <a:cs typeface="Arial" pitchFamily="34" charset="0"/>
              </a:rPr>
              <a:t>An Exhibition in conjunction with the Congress </a:t>
            </a:r>
          </a:p>
          <a:p>
            <a:pPr marL="228600" marR="0" lvl="0" indent="-228600" algn="just" defTabSz="914400" rtl="0" eaLnBrk="1" fontAlgn="base" latinLnBrk="0" hangingPunct="1">
              <a:lnSpc>
                <a:spcPct val="100000"/>
              </a:lnSpc>
              <a:spcBef>
                <a:spcPct val="0"/>
              </a:spcBef>
              <a:spcAft>
                <a:spcPct val="0"/>
              </a:spcAft>
              <a:buClrTx/>
              <a:buSzTx/>
              <a:buFontTx/>
              <a:buAutoNum type="arabicPeriod" startAt="2"/>
              <a:tabLst/>
            </a:pPr>
            <a:r>
              <a:rPr kumimoji="0" lang="en-US" sz="2400" b="0" i="0" u="none" strike="noStrike" cap="none" normalizeH="0" baseline="0" dirty="0" smtClean="0">
                <a:ln>
                  <a:noFill/>
                </a:ln>
                <a:solidFill>
                  <a:srgbClr val="C00000"/>
                </a:solidFill>
                <a:effectLst/>
                <a:latin typeface="Rockwell Extra Bold" pitchFamily="18" charset="0"/>
                <a:ea typeface="Times New Roman" pitchFamily="18" charset="0"/>
                <a:cs typeface="Arial" pitchFamily="34" charset="0"/>
              </a:rPr>
              <a:t>A special publication on the proceedings. </a:t>
            </a:r>
          </a:p>
          <a:p>
            <a:pPr marL="228600" marR="0" lvl="0" indent="-228600" algn="ctr" defTabSz="914400" rtl="0" eaLnBrk="1" fontAlgn="base" latinLnBrk="0" hangingPunct="1">
              <a:lnSpc>
                <a:spcPct val="100000"/>
              </a:lnSpc>
              <a:spcBef>
                <a:spcPct val="0"/>
              </a:spcBef>
              <a:spcAft>
                <a:spcPct val="0"/>
              </a:spcAft>
              <a:buClrTx/>
              <a:buSzTx/>
              <a:tabLst/>
            </a:pPr>
            <a:r>
              <a:rPr kumimoji="0" lang="en-US" sz="3600" b="0" i="0" u="none" strike="noStrike" cap="none" normalizeH="0" baseline="0" dirty="0" smtClean="0">
                <a:ln>
                  <a:noFill/>
                </a:ln>
                <a:solidFill>
                  <a:srgbClr val="FFFF00"/>
                </a:solidFill>
                <a:effectLst/>
                <a:latin typeface="Rockwell Extra Bold" pitchFamily="18" charset="0"/>
                <a:ea typeface="Times New Roman" pitchFamily="18" charset="0"/>
                <a:cs typeface="Arial" pitchFamily="34" charset="0"/>
              </a:rPr>
              <a:t>The most significant result is </a:t>
            </a:r>
          </a:p>
          <a:p>
            <a:pPr marL="228600" indent="-228600" algn="ctr" fontAlgn="base">
              <a:spcBef>
                <a:spcPct val="0"/>
              </a:spcBef>
              <a:spcAft>
                <a:spcPct val="0"/>
              </a:spcAft>
            </a:pPr>
            <a:r>
              <a:rPr kumimoji="0" lang="en-US" sz="3600" b="0" i="0" u="none" strike="noStrike" cap="none" normalizeH="0" baseline="0" dirty="0" smtClean="0">
                <a:ln>
                  <a:noFill/>
                </a:ln>
                <a:solidFill>
                  <a:srgbClr val="FFFF00"/>
                </a:solidFill>
                <a:effectLst/>
                <a:latin typeface="Rockwell Extra Bold" pitchFamily="18" charset="0"/>
                <a:ea typeface="Times New Roman" pitchFamily="18" charset="0"/>
                <a:cs typeface="Arial" pitchFamily="34" charset="0"/>
              </a:rPr>
              <a:t>the IAMPRC. </a:t>
            </a:r>
            <a:r>
              <a:rPr lang="en-US" sz="3600" dirty="0" smtClean="0">
                <a:solidFill>
                  <a:srgbClr val="FFFF00"/>
                </a:solidFill>
                <a:latin typeface="Rockwell Extra Bold" pitchFamily="18" charset="0"/>
                <a:ea typeface="Times New Roman" pitchFamily="18" charset="0"/>
                <a:cs typeface="Arial" pitchFamily="34" charset="0"/>
              </a:rPr>
              <a:t>Formation.</a:t>
            </a:r>
            <a:r>
              <a:rPr kumimoji="0" lang="en-US" sz="3600" b="0" i="0" u="none" strike="noStrike" cap="none" normalizeH="0" baseline="0" dirty="0" smtClean="0">
                <a:ln>
                  <a:noFill/>
                </a:ln>
                <a:solidFill>
                  <a:srgbClr val="FFFF00"/>
                </a:solidFill>
                <a:effectLst/>
                <a:latin typeface="Rockwell Extra Bold" pitchFamily="18" charset="0"/>
                <a:ea typeface="Times New Roman" pitchFamily="18" charset="0"/>
                <a:cs typeface="Arial" pitchFamily="34" charset="0"/>
              </a:rPr>
              <a:t> </a:t>
            </a:r>
          </a:p>
          <a:p>
            <a:pPr marL="228600" marR="0" lvl="0" indent="-228600" algn="just" defTabSz="914400" rtl="0" eaLnBrk="1" fontAlgn="base" latinLnBrk="0" hangingPunct="1">
              <a:lnSpc>
                <a:spcPct val="100000"/>
              </a:lnSpc>
              <a:spcBef>
                <a:spcPct val="0"/>
              </a:spcBef>
              <a:spcAft>
                <a:spcPct val="0"/>
              </a:spcAft>
              <a:buClrTx/>
              <a:buSzTx/>
              <a:tabLst/>
            </a:pPr>
            <a:endParaRPr lang="en-US" sz="2400" dirty="0">
              <a:latin typeface="Rockwell Extra Bold" pitchFamily="18" charset="0"/>
              <a:ea typeface="Times New Roman" pitchFamily="18" charset="0"/>
              <a:cs typeface="Arial" pitchFamily="34" charset="0"/>
            </a:endParaRPr>
          </a:p>
          <a:p>
            <a:pPr marL="228600" marR="0" lvl="0" indent="-22860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002060"/>
                </a:solidFill>
                <a:effectLst/>
                <a:latin typeface="Rockwell Extra Bold" pitchFamily="18" charset="0"/>
                <a:ea typeface="Times New Roman" pitchFamily="18" charset="0"/>
                <a:cs typeface="Arial" pitchFamily="34" charset="0"/>
              </a:rPr>
              <a:t>This 2</a:t>
            </a:r>
            <a:r>
              <a:rPr kumimoji="0" lang="en-US" sz="2400" b="0" i="0" u="none" strike="noStrike" cap="none" normalizeH="0" baseline="30000" dirty="0" smtClean="0">
                <a:ln>
                  <a:noFill/>
                </a:ln>
                <a:solidFill>
                  <a:srgbClr val="002060"/>
                </a:solidFill>
                <a:effectLst/>
                <a:latin typeface="Rockwell Extra Bold" pitchFamily="18" charset="0"/>
                <a:ea typeface="Times New Roman" pitchFamily="18" charset="0"/>
                <a:cs typeface="Arial" pitchFamily="34" charset="0"/>
              </a:rPr>
              <a:t>nd</a:t>
            </a:r>
            <a:r>
              <a:rPr kumimoji="0" lang="en-US" sz="2400" b="0" i="0" u="none" strike="noStrike" cap="none" normalizeH="0" baseline="0" dirty="0" smtClean="0">
                <a:ln>
                  <a:noFill/>
                </a:ln>
                <a:solidFill>
                  <a:srgbClr val="002060"/>
                </a:solidFill>
                <a:effectLst/>
                <a:latin typeface="Rockwell Extra Bold" pitchFamily="18" charset="0"/>
                <a:ea typeface="Times New Roman" pitchFamily="18" charset="0"/>
                <a:cs typeface="Arial" pitchFamily="34" charset="0"/>
              </a:rPr>
              <a:t> IAMPRC Congress proves that it</a:t>
            </a:r>
          </a:p>
          <a:p>
            <a:pPr marL="228600" marR="0" lvl="0" indent="-22860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002060"/>
                </a:solidFill>
                <a:effectLst/>
                <a:latin typeface="Rockwell Extra Bold" pitchFamily="18" charset="0"/>
                <a:ea typeface="Times New Roman" pitchFamily="18" charset="0"/>
                <a:cs typeface="Arial" pitchFamily="34" charset="0"/>
              </a:rPr>
              <a:t> can not only  be sustainable but also </a:t>
            </a:r>
          </a:p>
          <a:p>
            <a:pPr marL="228600" marR="0" lvl="0" indent="-22860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002060"/>
                </a:solidFill>
                <a:effectLst/>
                <a:latin typeface="Rockwell Extra Bold" pitchFamily="18" charset="0"/>
                <a:ea typeface="Times New Roman" pitchFamily="18" charset="0"/>
                <a:cs typeface="Arial" pitchFamily="34" charset="0"/>
              </a:rPr>
              <a:t>grow stronger and more influential.</a:t>
            </a:r>
          </a:p>
          <a:p>
            <a:pPr marL="228600" marR="0" lvl="0" indent="-22860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002060"/>
                </a:solidFill>
                <a:effectLst/>
                <a:latin typeface="Rockwell Extra Bold" pitchFamily="18" charset="0"/>
                <a:ea typeface="Times New Roman" pitchFamily="18" charset="0"/>
                <a:cs typeface="Arial" pitchFamily="34" charset="0"/>
              </a:rPr>
              <a:t> Insya-Allah or God willing it will be </a:t>
            </a:r>
            <a:r>
              <a:rPr kumimoji="0" lang="en-MY" sz="2400" b="0" i="0" u="none" strike="noStrike" cap="none" normalizeH="0" baseline="0" dirty="0" smtClean="0">
                <a:ln>
                  <a:noFill/>
                </a:ln>
                <a:solidFill>
                  <a:srgbClr val="002060"/>
                </a:solidFill>
                <a:effectLst/>
                <a:latin typeface="Rockwell Extra Bold" pitchFamily="18" charset="0"/>
                <a:ea typeface="Times New Roman" pitchFamily="18" charset="0"/>
                <a:cs typeface="Arial" pitchFamily="34" charset="0"/>
              </a:rPr>
              <a:t>realised.  </a:t>
            </a:r>
            <a:endParaRPr kumimoji="0" lang="en-MY" sz="2400" b="0" i="0" u="none" strike="noStrike" cap="none" normalizeH="0" baseline="0" dirty="0" smtClean="0">
              <a:ln>
                <a:noFill/>
              </a:ln>
              <a:solidFill>
                <a:srgbClr val="002060"/>
              </a:solidFill>
              <a:effectLst/>
              <a:latin typeface="Rockwell Extra Bold" pitchFamily="18" charset="0"/>
              <a:cs typeface="Arial" pitchFamily="34" charset="0"/>
            </a:endParaRPr>
          </a:p>
        </p:txBody>
      </p:sp>
      <p:pic>
        <p:nvPicPr>
          <p:cNvPr id="22531" name="Picture 3" descr="http://www.limkokwing.net/graphics/events/posters/industry_balancing_personal_professional_civic_development_in_future_career.jpg"/>
          <p:cNvPicPr>
            <a:picLocks noChangeAspect="1" noChangeArrowheads="1"/>
          </p:cNvPicPr>
          <p:nvPr/>
        </p:nvPicPr>
        <p:blipFill>
          <a:blip r:embed="rId2"/>
          <a:srcRect/>
          <a:stretch>
            <a:fillRect/>
          </a:stretch>
        </p:blipFill>
        <p:spPr bwMode="auto">
          <a:xfrm>
            <a:off x="0" y="0"/>
            <a:ext cx="1828800" cy="2362200"/>
          </a:xfrm>
          <a:prstGeom prst="rect">
            <a:avLst/>
          </a:prstGeom>
          <a:noFill/>
        </p:spPr>
      </p:pic>
    </p:spTree>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6986528"/>
          </a:xfrm>
          <a:prstGeom prst="rect">
            <a:avLst/>
          </a:prstGeom>
          <a:solidFill>
            <a:schemeClr val="accent1">
              <a:lumMod val="50000"/>
            </a:schemeClr>
          </a:solidFill>
        </p:spPr>
        <p:txBody>
          <a:bodyPr wrap="square">
            <a:spAutoFit/>
          </a:bodyPr>
          <a:lstStyle/>
          <a:p>
            <a:r>
              <a:rPr lang="en-US" dirty="0" smtClean="0"/>
              <a:t> </a:t>
            </a:r>
            <a:r>
              <a:rPr lang="en-US" sz="2800" dirty="0" smtClean="0">
                <a:solidFill>
                  <a:srgbClr val="FFC000"/>
                </a:solidFill>
                <a:latin typeface="Adobe Garamond Pro Bold" pitchFamily="18" charset="0"/>
              </a:rPr>
              <a:t>Uthman was famed for his good looks and immense generosity, and also for his spiritual closeness to the Holy Prophet of Islam, who included him among the ten who were assured of Paradise. </a:t>
            </a:r>
          </a:p>
          <a:p>
            <a:r>
              <a:rPr lang="en-US" sz="2800" dirty="0" smtClean="0">
                <a:solidFill>
                  <a:srgbClr val="00B0F0"/>
                </a:solidFill>
                <a:latin typeface="Adobe Garamond Pro Bold" pitchFamily="18" charset="0"/>
              </a:rPr>
              <a:t>He commanded the armies of Islam during an age of miraculous conquest and victory in East and West. But he remained famously humble. His sermons brought people to tears. </a:t>
            </a:r>
            <a:r>
              <a:rPr lang="en-US" sz="2800" dirty="0" smtClean="0">
                <a:latin typeface="Adobe Garamond Pro Bold" pitchFamily="18" charset="0"/>
              </a:rPr>
              <a:t>He said: </a:t>
            </a:r>
          </a:p>
          <a:p>
            <a:pPr algn="ctr"/>
            <a:r>
              <a:rPr lang="en-US" sz="2800" dirty="0" smtClean="0">
                <a:solidFill>
                  <a:srgbClr val="FFFF00"/>
                </a:solidFill>
                <a:latin typeface="Adobe Garamond Pro Bold" pitchFamily="18" charset="0"/>
              </a:rPr>
              <a:t>‘I am astounded at four people: he who knows the world to be temporary, and still chases after it; he who is certain of death &amp;yet makes no plans for it; he who believes in hell, &amp; yet commits sins; &amp; he who believes in Allah, &amp; yet seeks the help of others.’</a:t>
            </a:r>
            <a:endParaRPr lang="en-GB" sz="2800" dirty="0">
              <a:solidFill>
                <a:srgbClr val="FFFF00"/>
              </a:solidFill>
              <a:latin typeface="Adobe Garamond Pro Bold" pitchFamily="18" charset="0"/>
            </a:endParaRPr>
          </a:p>
        </p:txBody>
      </p:sp>
      <p:pic>
        <p:nvPicPr>
          <p:cNvPr id="75778" name="Picture 2" descr="https://encrypted-tbn0.gstatic.com/images?q=tbn:ANd9GcSND3v4qJmMqWLWb0-tGDbwqJllcWtWaRATY6e9ku3AsTj35gxVQQ"/>
          <p:cNvPicPr>
            <a:picLocks noChangeAspect="1" noChangeArrowheads="1"/>
          </p:cNvPicPr>
          <p:nvPr/>
        </p:nvPicPr>
        <p:blipFill>
          <a:blip r:embed="rId2"/>
          <a:srcRect/>
          <a:stretch>
            <a:fillRect/>
          </a:stretch>
        </p:blipFill>
        <p:spPr bwMode="auto">
          <a:xfrm>
            <a:off x="7000875" y="2209800"/>
            <a:ext cx="2143125" cy="2133601"/>
          </a:xfrm>
          <a:prstGeom prst="rect">
            <a:avLst/>
          </a:prstGeom>
          <a:noFill/>
        </p:spPr>
      </p:pic>
      <p:pic>
        <p:nvPicPr>
          <p:cNvPr id="75780" name="Picture 4" descr="https://encrypted-tbn2.gstatic.com/images?q=tbn:ANd9GcRLMU-gFjwPc99r_tHtfEPlLy_WCqvcYVW8zJIUAf-58kneROXh"/>
          <p:cNvPicPr>
            <a:picLocks noChangeAspect="1" noChangeArrowheads="1"/>
          </p:cNvPicPr>
          <p:nvPr/>
        </p:nvPicPr>
        <p:blipFill>
          <a:blip r:embed="rId3"/>
          <a:srcRect/>
          <a:stretch>
            <a:fillRect/>
          </a:stretch>
        </p:blipFill>
        <p:spPr bwMode="auto">
          <a:xfrm>
            <a:off x="7000875" y="0"/>
            <a:ext cx="2143125" cy="2143125"/>
          </a:xfrm>
          <a:prstGeom prst="rect">
            <a:avLst/>
          </a:prstGeom>
          <a:noFill/>
        </p:spPr>
      </p:pic>
      <p:pic>
        <p:nvPicPr>
          <p:cNvPr id="75784" name="Picture 8" descr="https://encrypted-tbn1.gstatic.com/images?q=tbn:ANd9GcTUI84uWvfwdBzdDpKIQpNcWR2DbfsijdFdzjWHJiBzEcIVGaahvw"/>
          <p:cNvPicPr>
            <a:picLocks noChangeAspect="1" noChangeArrowheads="1"/>
          </p:cNvPicPr>
          <p:nvPr/>
        </p:nvPicPr>
        <p:blipFill>
          <a:blip r:embed="rId4"/>
          <a:srcRect/>
          <a:stretch>
            <a:fillRect/>
          </a:stretch>
        </p:blipFill>
        <p:spPr bwMode="auto">
          <a:xfrm>
            <a:off x="6858000" y="4419601"/>
            <a:ext cx="2286000" cy="2438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2"/>
          </a:xfrm>
          <a:prstGeom prst="rect">
            <a:avLst/>
          </a:prstGeom>
        </p:spPr>
        <p:txBody>
          <a:bodyPr wrap="square">
            <a:spAutoFit/>
          </a:bodyPr>
          <a:lstStyle/>
          <a:p>
            <a:pPr algn="ctr"/>
            <a:r>
              <a:rPr lang="en-US" dirty="0" smtClean="0">
                <a:latin typeface="Adobe Garamond Pro Bold" pitchFamily="18" charset="0"/>
              </a:rPr>
              <a:t>  </a:t>
            </a:r>
            <a:endParaRPr lang="en-GB" sz="3600" b="1" dirty="0"/>
          </a:p>
        </p:txBody>
      </p:sp>
      <p:sp>
        <p:nvSpPr>
          <p:cNvPr id="89090" name="AutoShape 2" descr="data:image/jpeg;base64,/9j/4AAQSkZJRgABAQAAAQABAAD/2wCEAAkGBhQSERUUEhQWFRUVGBcYGBcXFxgYGBwcHxsaHRoXHBwYHCceGhwkGhgcHy8gJCcqLSwsHB4xNTAqNScrLCkBCQoKDgwOGg8PGi8kHyQyKS0sLC0sLSwsLDAtKiwsLC8sLCwpKSwsLCwtLCwsNC8sLCwvLCwsLCwsLCwsLCksLP/AABEIALcBEwMBIgACEQEDEQH/xAAbAAACAwEBAQAAAAAAAAAAAAAEBQIDBgAHAf/EAEIQAAIBAgQDBgMGBAUDAwUAAAECEQMhAAQSMQVBUQYTImFxgTKRoSNCscHR8AcUUuEVYnKS8SQzglOiwhZDc7LS/8QAGwEAAgMBAQEAAAAAAAAAAAAAAwQBAgUGAAf/xAA3EQABBAAEAgkDAwQBBQAAAAABAAIDEQQSITFBUQUTYXGBkaGx8CLB0RQj4TJCUvGSBhUzcuL/2gAMAwEAAhEDEQA/APERj4DGCDl+mPn8ufLEWFZRpYlTIv1nry6RjlQjESLn549uvKyMWUjvIkdP364+VBeet8SpYqdQpburNPSmP9uLlDDZB8gMD5+fCQ0eAWnc+nPHM/2w6Sv1wPKCEfNRVmYJ0mwHiWbD97gYGWoRtbztg7Ojwv6j8f74AnEtAIVZSQd1NazAyCQTvBN7k/niXfv/AFN/uP64rAx9xagg5jzU+8b+o/M46TzJ+ePkYkMepevtXd2MFJRZwNAkKqgnYSAJF8UD9/ucMchmAiBXtzHmCZ/tgZsao7GtfoUurKQYIg4iBgnP1tTTyv8Al+mBagti42SpAzUFMDE1cdRgZUxYtM48aVxE9woApjw5gaqgXvj03s1wx3YAIx9BjzbsyQuapM2wJJB9Dj1Jf4gFKT0qC6HqKURhAIYiFI9DjGxwzPDRtzSOJwxMjWuBFr0/g2QekqgIqi8km/tAOLeO0dVIyJjpjCcd7VZmhWqKlcHxnwME8K+E2JYEnxgAc+owPU7aVxQaq1XvJdVWAAoBpkmQCby0c/hwt+piEXVNza86WhLhCIXA7AFIeKvpzOXA55rLfLvk/OMbji3Fa9WoaeXpCmuor39eNJgwe7pg6n2N209QGGPLO1ebLHKuDdqiTyvrQ/imNHxDtDXFZEUgIumSBLneVk2Cxvb0IwjKx3VNDQLOY69lJbokZ2lp4flei9l8itPLhqh11A9UGo8ajFVwDYALYbKAOlsNe+SompSGW9wQR8xjJcA7QL3QLCSZIBNrszGBt97fEsx2jUCsAQCzTY32C+3w4q7FNy5A3/a0RG7covNMAWJFh08lFvMx8sYTNZMT6YZ57tCIJJuEYCT1BAt6kX8sZXNcbOpvlgEMT3n6VWc0KKLr5ZQjHmBz9P1wqa8HoSPYifyxPNZ+UgHwwJHy/PAFKuZHVjt15fU42IMM8tsojmRySBjBQrWu+/HWgpZ/PqiPZxVchaZEaYM69U3Bggj38sFdiuzlKsagrOaZWkWpkCZaVk/ImJ6zywu4mXqZhKXdBWUAGmqaJIvcASGIuTucei1Upq2oUVp1HW4UFVQbKgXkYAnHc9FYBsMQlduf4o68PP1RqB2vXuv558Aj8l2oq06aJ3wGlQAGI1QBafOIx2PKuLuz16rEffYewMD6AY7BZJm5z+2NyrHCAn/x+iwgqnri6hUJNz9JxWVkT0xbkllvY4xCdFntaS4BQzCEN+x+9sfKNEktJ2Un5Xj5DBWdpwVMRY/2wHS39cQ02FMsfVuLSrww0qIvEkzviVLcYrUWFiCJmfW3piymYIPQg4ngqDQq9qWuAVJ0jlP5YJpcIqNpIy9RtgCBUMkeggnGlObIQID4QSQPM88UNxJ00lWIvyO1jt8sUa4Vbl146CjDczpPT+Upq8JrMrfZPJA+628jy62wKOzmY/8ARceqkenLpjX5TtLXXSy1GkQRN/xnFGV7Z1GbxwwQrAZFI8uVz4YneJGLtMYOpNdyiToWEubmfvtr48llP8Hqf5R5E/2xaOBuBJIA94/dxjWP2oLkhkQ9bEievn09BiuvxPUpXQgnmFAPLny+H8cR9JByvvwRGdAYUjUnzH4STJ9ka1WyX22HUW3Pli1+xtVTDGLxsDeCeT9Jw9y/aeukQ/wwACFIEWEAi3tvzxPMdq8w5Bao3huOUWItHkTjwycXHyH4Vv8AsGHzdn/sb9kmPYissSlXxGFPdmGO40m4NhNsAcQyLI/d6SSqi4Gqxkg+G2HlfibuSXYkkyZPPAuZzrPWdmLOzKkkmTbVuSfPAn01ttJJ8Ej0n0XBh4A5m5IB9Vnc1TIIDAj1t74jUpRYxy2M4L4uCagMRYRgd+VoMX9Za98SCSBa5loDbI3G3qqjTxbTTFYc4mKhx6lczSZbzG0dwynFVPf8MPcu0VaZOwqIT6BgcIuFH7Vf/L8MOmS+E5Yy59DkgukJMbnm/wDa1XamjVTN1nSnUJqsASKTPsoCmxEbTJsI88La+SNDIKmllmrq8S6d9RMWiASR8sTftzxAC2acf+NP81wo4n2hzNcDv6rVAtxqi20m3oMInBubQvavGk3JiY3sc3mCPMIbjmaitlaZ6UX92rOf/wBdONnxqgFOqLkGD7xHyJx53xpyc8qgSaZy6CJJ8Kpq+snG04zxC8d3U5kEqQI5mwNrYHi4zUWXkT50h9GRMiLsp0pvCuar4ZxOKKS0AgG5jFWY4jNUkGxa17Dl+OAuH8KrmlT8IjSg1SIvAH+a8i0TcWx9qcIdQHd1CAiY1kjpYLaeUxMGJjAupjznXmmS4kABpV/Es3A9Y5+mEpqXnzw4q8OWpLKaq6JLBqarI0sxYF6ilgqrJABN1gXGDafZSSwpnvEmEdXpKHuQSCGYAKR4ibLjQw2SNuu6DNG+Q2Bos53+3S2DOH0abM5ruyIlNnGnSGYgoFRddtR1THMK2DxwlaYJej3jiwoiuGqSU1AkUqdgAwaxPQxeH/D+DVeJuqtlqeXC+JiVqLq2i9tgCPf0jqsDhGSjM/Ro3Nj0F2bVGxua236D5ySDsRl8w+dSrQViyEOxgGF2MkjYiR1ONxnEao5qVAQxuR/yLbfXBa5Snw127p6KMFABJUav9QLCZkXPQmcUZzthlQWJrZPVe5NMn0gyfljWxGIYK6thy1QIGvimWytJz2NtOa8yzZPePH9TficfcbGtxjIliTXpyb2p29tKxGPmHP1UHGL2Tf6o/wCXqV4oo/L64nSGlx5EfX+xx8j8MTqG48xP444orOArVHcRpnQhP9UfTCmiYb0/XDrOgmi3QGZ95wlqUWJMAn0BxSI6ao2MFvsch7fwiajySfMxO+/P2xEDHAdev4gYkBggSLtSbWpR5VT1UH6YpzFSI2uYuJ5E9R0x2TaaSekfK35YH4jXCqC0xI2wvuKC+hsnH6YSE8AURTrbe+1hhQlQBzEDcH2b++LhximOu8i22FtTMTULKxEm1jzO2JDCRqsrGY6M5CxwJB4EJll7GQDE+UGZP4n8MMlqYQ0Mzp+JgDJBFyfXyvhjlc4rWBmMRlITGCxTKy3qeFhG6sSBxSDiQOB2tcOVwOKHzKpUJYwNIH1OJg4DzNPVUUSL2vts2LArK6ZGbDgD/Jv4UOJ1AzArtEYoqqBYGfTE667Yuzt2uTbr+Ucr4knULiYzcT3Hs+6WquLdHkfwwx4ePtE/1D8cN+Mjwp6n8MUdPlkDK3VWgujL+Xf+Ul4Paqvo34Y1vBGHfgFgF3MhTzA5g4y6yHBBg6Xv7YKyLXlqgU8ixf8A+KnGz0Y1gnzvFjba9xyTMDQ7I5x/yW37Y0kFSmqsoVgJKhRbabeY/HpbGZukCdKG913JkmQPTcD2wRmaiQJrK5E2AqwJ/wBVMDztgWjVQ1U2J1BtmHw+LmP8uA9NkdY3I0/SNTW/FPftRwnMQaHik3Ecx/1hdSZ70HUDBB1AWjbbGwrZpmYeJoDatybzvfnbGCpXKH/Mv4jG0apcev54ysTGAwDkElHJneXVVnZX5mqddjcyZ58ue+FQ4vUp1qpQxNV7RYwzBbeViPML0GD1qy4ncD8Y/TGfq1JqMerMfnhfBw2DmHBOYt4AGVGZni1V71HNQCGIcypgAeLrIUAncxczfDftF9kUeQlR50IjQUSGVmhIFNWJ0heYDTzlLw+pTD/aPogEiwaWAlFgkWZoB9djifaDiVTM5h6rlSXII02EAACJuLCb9ScasEWaVoGgF327JPb+rUq3h+YIFQr4SqqJBIPiqAm4PQRjZdhmq1MyEFUr4CSXdis6kjc7xMYwuUVtDRaWQT7OT+WNl2DyyHvjmHZAAIKib93VMHyvPqBjssPGWxSOG3nwHBWcx9Zxtrz7eGx4eSI/iTl6SZUK2l8wK3je5liCXBaLrEDy0gWAjHlzPcXYQRIN8eldveDKiZVabsyVGqOW+/uBqIY3IlhuJJE4V5Xh2VpG+WNfzqvHsFUFV+uFcRKI4RmJIJd71tw7lPUuk/pWX/xMjYvHocdjfpQ4Mwl8tXRuardR6EVFBHPYY7GH+zzVTh3Xt7/heTsL4+VD8I8v+Pzx9pCRE3G36f2xGt8XpH6/nhLjSi9LTIVwaekx4lEk7+2AXo1LiNvO3th1wnIUagHeDURz1EfgRgPjtDuKoVH1IRK2GoctMx+GBN0NBFcbZmdw007+KB7kgXj2xHBufYLSQbmYv5A/SbYX1CI3vgrHZglZI8p3T/h1T7EeRb8SfzwvWm1ZiKjFVmwAkDA1DNfZlZIlpnygYtVikMh1K299sDyEXS0jjWuijiN0Br296X5hArMoMwYnFYPPpiVSpJJO5M4ONKKJa1zER+uDE0BayaLiSwba+ChVQlymmbkj8cUEFZuRt1BwTm6yswKsbAbdes4+VqSmTJk/XbFGnQWtGUNc92RwJBNajUdio1N/U3zOPsH+o/M4mlAc2+n98E5PLHdUL7QxAj6/iMeLgFeKB73Afz6C0GF8z8/74P4dTsfWcEEsZVwY5gW/LEctQKz0JkXkx0PngRfYUY/CmGLO2/YjVTrjb3x8kkkn6AAC4sIxZXG2PlMfhil6LDjcQKHFWUHKkEbgg4OrZ01AAQBBm0/rgNFwSi4jK0us7hV6wgFo4qoUyWtyVrH2kj54gKbdMGInjH+lvyP5Yb8J7PtVXWalOmAY+0aCTabcunK89Dg8fSBwjrbS28HEJYQTpSz7o21p3+sfjiWUy7l7Ak6WiFY8rTpFsbzIdjNaBw9OuocSKTEjfxzAm1hbqZjccODd21Q0wtMsU1ALppQslYYG1ybGJ574UxfSrpwbAtGkwUbxQNheZpwtjGkywMlSCpABFx1tfYbHGiSixNMkGHI0tFmHkeeDe0+efSlOCheAwAH3mAj/AMQSABa4F7HEAAoZQPCpCx1AUASOfvhV2Kkc0Fw3v5wUx4Nub6SqjlSKkknl5c+npjOhb/PDms9RB4KhceEaani3P9RMiPWNsAVuHNso1HeB8Xy3PtOGsNNTacQq4iA8Atj2f41RThtbKtWC1KyuqKdf35Wx0RJM7TjGvSCqhFwVHsYGpb8w035iDbEspXRGGrvUAILaAjMYYMo+0gLDCZhpm4xHOZgVG1JTFJAAqICWgDqxuzEySfPGphRUo5cfX5xSZ5FHZCoNEdXN/RU//rG+7P8AG8pl8hVapT11Dq35kaF3/wDMY8zYRTQjlqP/ALiP/iMavhWeH8gaBpKxrMnjIOpQajkgHppon3OOygdHLBRus2tGtAdfRMPd1kPVcjwNfN/wr6tY1FUmQPuqTOkEyfnA+QxXUGLnXFVRccn0tjuvdQFALQaKQpQY+4+kY7GBZV152ckR0HmSB+GJLRW5Jkfvr+WBgZPMn9++DKVJQn2m0i0n8saLiRusRgzbaIbKZmGEsQPLB+ZqK3dlgWuZJ9P1wtqqpYlRpHSZ/HBNOCbbC1/zxL239SrHJlBZoVLiGXPxqC1OQAdUmYuLyRcHlgMUNTRBXn4v+MGuTtqMdAbfIWwJUUhmKiY3OIYdKVJeYTenwyl3LE3IBIM8+QHqYGI5UJ3LAKbj68sUcOcGpBqAxBUx4flO489sUZrNgMyrPxbmAec7WFzy6csByuJLbPAogjDW53HmEEMueh6bHF+Yyzog1g32/HBTswWVYkk3J2HSAeZ2xPL8Nr127st/ml28PO4ifOw8+mDGTiSAFBiDT1ZBzHYfN1LhfDKbEs7FlQS2knpJO0m3KLe2CuK8Nos80T4IG3XnywBR4VUWo9IsFYfEs2Np9xfDzhfZys/wFCN5JI9rA4C5zQ7MX93JNR3Q/ZsXrztZ+jlFWqVNwAN/zw1VE5RPSMKOK0ylZrgzsRtH7/I41nDSj5TSEVCwL6pksVgGBO9wN9ibWxXEPyta7e0xg87cU5oNNBOlD339UuC4pNSTtET7/v8APFhcgcsRoai06UeFsjGLmwJuLbH2xSxutPpanYcs2uvf5so1th746mMNMrwJmRQ3dKwuageq7NvYrq0AXGwm294wFmMm9JyjC/IjY+YxAe06ArjxA8HQWuQYJTAtM+Rt5HEjnVUElhbzE4o7NwSropBuD5Kz+YUVVBAgTMmBJ25GbwfbBS59F8HeNr7wQASqAbFd9NxfYHYRgHgqVq1QmnRFXYH4bXsqljEkxbew2vOhou1Ju7qJ3TxPd1aIDR1ALAsPMAjFX0zSrPetvCyPiiDW6IFs9Vy1UvTOgwdh6CIsDuYm1l3i+l4d29rvW0d1TZlEmorMNAA+IhyEVOZvH4BHxDNU9JVZkaWiCBZto5WmBcQTYWwLUy/d0AniBrMrsQJTu1ZwtJj/APkDPveYvAwJ4Y9tObrsPnYtZoMlOHHf5y2v5TavUDPUIziVEaoTC0alWntJB5QQTJAaORkXFzeVNMMbFWfUCPh+FZUdBbaBvthLmM+66hTpuCQPHoKggkbCIYWtIjc3xdwQuUzIqEkx3l97KDPkI1CB1OKOic1ua9NNNOzlShr2h+Ua9vBWZyqNLajABSTvAFz7zh5wRMpUKNVQtTkEhajAn1PL2jpOFfDeJJRqpWqMyhH1BkCs0+IAwwIIAPQ7Yj2rybJmGrUZSnVh40lFJIu0QNBJBJECemNbojDNnl6tw7fzXbxVZy8C27ceae/xMo5YvQqZMItOpT0MgVZV1I+KLhirC83C88Zc00AvNM8p8a/NQGX5HHzLcSaQtQSbe8XHkfXF7PcAxB/Ux6bHGt0rgTgJWBh0dr2iq+ahBhjZKw3w0QNcQQoIPhFxsZJaR/ux6Tl+H1U4bl9TIaZqLUVQy6h9kykkb7vtfkcebZlftG6W+ij9MehZxKCUMv3VRjUhu8UiAPhWd+XdhR1EnyxtYZzf0jTzu+PD070u4DOGt5j0/wBKLIMC1gMVtmMVPUxx+KovK0WhfCMdiktjsJUrLAZauAu3i/qwurVyzXJNzhll8kx5gepvhZmKOlipIMcxjRjLcxpYE2YNAKmjYIo1VUNe5VgLbG0Geu/pbASvGOU4KRaXBpE5SgXaJ0jrf54PpZqlT+GWYE33HQgydj5dMLWe2B5xR0efcojZA1tUO9GVkG6giNvy+WBr88fRVOIu04uBSEmmUrACDf8AfLpjSZTiISn3jToWJjryEbSfpbyxl+F5HWblQL21QT6dfSflhrmGVcq6FjJgAAbmQbybC18IYhjXEN7QnsNh3h/6p52Bq+72QPGuI9/XNVfD8IWfisNzBN5/LDal2oc0apqCX3lW0RYgEReJI8NvyObSk3KD74+q5579MHdCwtDa2VGYmRji4HdQdtZkm/7tgvKkBTqM2IC8rwZ6C49bYpBHMA+2LaTegA/fvgp1FIIJuyd1p+AZOlXQCpUp06gbSdYfxbaW1BSt5i5EkG2FvE+zDrmaiU6tNwDJKlgFN/szK/EANuVp6YVHMj333I9x0Pvh/wAJpaaBAF2pu1gSZYeHzJi2EXtdA4vB0PBNPm61gYRtxVXDspXBE0Xg8ywIsJueRttj0bhnY5atJDUC94BLK6hwoJnSIvqGxvuTHI4y/Zzs9nqL1gApNICnBJId3UEKhjdVMlj8MHzw34J22o8OQ5atQrmqjHvXlH1Mb6hLDwEEFQBEEG8yVsfmnoYY3sdN/f55osTWxgO1B43/AKTw9iKaR/2ZY6Aoo3YkfCAagGwbfYTsBOBB/C1tWvNvSoUyQqU8sJdt/DJT4jfaecRfHpPD1BCVFgqyhlPkQCDtvBGPP/4x9qH1ZfKUGiqWWs0fdCzok9NUt6L5wUMMyQ2CdfZXkmJNcEdnv4e91SY5VQZu1FyAWsAQG2mBabTF+YyeY4z34OXRq7XZWy7BSDpkETVO8XK+GIPOMfF7Y54Vm1ZgOlMglIWmSCP6qQLqoM8oEQTOGHY7iXfcQqd7o1VkkOpkkpEJ4vEfCT/twQMcxpkGpAu7+fOKOyUNGU0fBZWvkmpLWbumECEVterVsoEiWF9xvG+D+y/Ee8p06iVHSqlM0WBUOpgsdUWIY6gf1x643B0MhvECIIIsfLGdzvYVErd5QmnqIJVPhMc9PW14idzhZ+JzsIcNeB380aNzS8a6clnspm8xWBQwSkjvGDMkjnYhibTpid7DnRxUVFUivUGiYIpoygggg/GgUEltx0N7zja5fh5UASsgjkRyIB+uBOP8E0o3fkKjAqCwCxYHUpcxqGnV7YA2Vx/t07AmC9t1a8rplqiFUmXVSVGxNmCkDfxHG1o0qFHh/wD1DxUYSqhdRZrQE3DQbRGM5wPi9DL1K5FRamjUFqAQpgASo9CRv90wdsCDNmo6lmJaIgCSqwJVeYJ3Zr8gBucdFhJpIn23QDUJKWb/ABKv4R2e1uWqEh9JgG6i1pjf2PvgHPq1NyrCDt1v+BsbeuNJQz4pqZVgeRPP6nC3Np3zKREgiZ6ah/x6McdMY5cfC6WU24aj8dx9/FDhdlNDikrJLkf1OR8zjccVegShy4qCUBYVCCRJJUW2NyTy8SxscY2jSZqiqAderaDMztG8zyxtu0tQfzDKtJaOgIpRVi+hSSee5i/IDBoSRgfnZ59nJEMZbKPE/b7pUTiLY5jiGrHKTElyaAXHHYjqx2A6qyxSVzN4J9JjCaq2piepJw1fNhV6naMK6dEs0D640ohVkrnJTdAKsjDLhXChVDCYYRHIc/0j3x9r5FaaKwf7SdoH7jzPyxFeIMCCEUGI8Ij8TiXOL2/QrRsbE/8AdHh3ori/CEpUgRrLWlvu3m1tsJVXDPP8Xd00z4T8Q85kXI8ptgXJ5Yv5DmcRDnaz9w6qMU6IvuPal1BLWEn54v4YKfejvxNOSGN5FrMNJBseXrhllOGopBDkkHyGG7pQSlUd6SlwQwYC9uXQf8YFJOKIAOvLdKxTNdK1pNDmdlHhnC0KKaTlddyHGtbiywY2M3388Iu0+T7uoI8UqCSB4dRkQP8Abz+QwfluP9433KI6uzfQhCAfX64+cW4s9Q9yUV6aEPa5JAIGl58Sw39hhaJszZbd88eK3MTNC6DIw+nykr4Vk3qmEWYBkmyiL3Jt+eNvl/4Vioqu9ZgSJYKoHmN9rdfLbEuxfD6dRG00yqnUpBMyNjETBkx7YaZarm6FdlrUicuy92HDJcKphhBF738IwrisVKXlkRAI7rPzkoiw0YiDn6k/PhS7P8F4bw6mHqUmzFRgTTWoxOs7QQsBQJEkiRBG5GPN6mZ1OxhV1EnSohRJ2UcgMantZw/OVn72oUdFBChWACjcmGC+JjcxuT6Yz6cHq6gO7IJ2HUHzOH8Gzq2ZpX2472duwLPmsupraA7EOEkgdSB8zGNrwyi5ckEU4dB3j2VQFBJvuNQiBjN5OiKTOagBalDd2ykz7g2tcHGlySd2BWZR3TX0KzCZ2cgm9+WIxZzih/u+XylaBtGyvT+Mceo5OmHqvBYHSBBZ/Qfe3mdseZU8mOJZvwqyCoAaru+ptI+OqzHwhisKFUBR4QBEnCPimfFaqakEKFVFBMwo2Qe8+Q88a7+HDppzVZyfsEDFVO4C1DpnpIg9SBywODDNwMBlO/5TT5evfk4e63HaP+KOWySBBLuBC00F4FrkkaVERO/lbHi2e7WVq2cqZmooZ6hnSdlUAhVXnAW3nub4T5mqXqszG5Y3+nywdwtCj6tGobFYUyOoDAifOMNNgjY06XfNJueXOpugCoznEi9VqsAFm1QJgGIMc741PZ9KbgumZPeC60QG73VyIY7Qb6gxjfGf41kgPGF06vukyw9eQ+m+2I9mqNBs1TTNFlosSrMjaSpIIVpg2DRODSRjqczdq79uCqwua+l63U7d11Tu3elqKz3gs66YLI24LMA0sIi9hyGyXa8d7pYu7AM0KWbaGAIPxQY5SDzucMaX8IaACAZmvoU61/7WqSIHi0/DHKMZzth2LTJsP5bW9SuCA71AzJc961ojUGABiZLY53LhHGmk35ea045HtOg+clZX/irAOseNXUEMjXQkawYPhYAsR8oOM9/ETiodnRajOoK6QahbSGAaArGByuL2GGh7GZd6HdmEZCA1XZiRfVJ5ENBGwMdMQ4zw3K0SKPdU9aqrEQzMRHxWBLTYH/TgsMkAeDG0k93d6fOSrMJHXmoArJcD4ZIWtJIB/oJWQeguxG9gbj3w/oMqJOooBEtpCg+rVR4m9MLM1m6DBldkCkyNJq6geRCsvh9AcJqvcg/G9U8hp0/Mkk/IY12RmQ5n2PBJZhGKbXmtXW4zSghCXI+JiSVA9TufIYjk8+WBZG0AD4tIMtsPi3A+s4zNHJ1Kn3G0C+lIB9QDv64YVKqrTdaatC3YtuDIAWZIJvNoA6XONgzhkLohxFeaLh5iJGuPMLe1eENWrUTlwe8LaZBCtMQDJNoKmDbEOJ5l6lV2q/8AcLHV6gxHtEYt7PktTQs3dLNNi48RUgqdcAiYi95tbAVRYJEzFp2nzjlO+JxOIYMG3Jzqvnh9+C6fEMuQnsHf5+WiqJxEnEiMQYY5guspSl8nHYjjsGAULzZlIvg/JVxTUsULE2HIbW/PDPgnBnapqK2WGEmxEnpPQ+mGvafJq1AgCHHiAi5tMW3EeuGZJWk5Fz0bHMBfx4LE1cwWYk7n9xiIqYrOOw1XBKkk6lXyOd8FUcxy+EYXziatiCLVCLT7LVRyw0rUyUUGIe0FtMjmAesYS8OyjGmzzGkixG4JAmZHXaDjS13CNRplVbUpIBYKvKZJFhHIDGdiHgGm6nX0Cch6OsdZJoNK7bKV55qdBdamKmyhdMz/AJihIt88A5rOD+VpMLVJ06/vCJ2O45YI7bPFWnSlfAk6UEAFuUkkk6QDJ67DCjhuTaq6pDFZlgCogbEy5CjpJOCQNHVCRx7fBTK49YWN7vFehdi+1NCnRmpUDVQpZgx8TG5gTZj6HFdbtLUrvrqKFGwAYGB0AWefXCTivZWnSprUpGrZgHp1ApYbbaBB33uCJvbEqVZSpA6cuWFoYIS4yx636JmSeQgNfpXqocU4j3qTqOmQogje8wBck/vnivN5aEUxUA1QNUCLX9PTCVRTQx4pUxtf67Y+5vOoTYNvMGJj254d6o2KOiV6wGyU54jRpCnU06WYhvEWBMWgCLc+mFdTPtoFPVKiPcxfnYfngRs+WEKNO8mZOJ0EHy67DzOCRRZdzao6TMdNFaj8yPQfvYYdZfPPQyr6bd8HWpFrLICHy+L69cBZPLSwLSBc8h4RdjHK1v8AyHnF/G2P8slha7xyYkW/3MflhiZgezKR8u0WI5Lcs0u++/XDnhtF1YfdFiDq+zPlq+ETymJ2thOF8sG5DPtTkTCnfy8/eL7g8wcBkBI0QIyAdVqglz3uX0sfvP3trfdDPo+ROARwek06IANxsSPFAnpZZgYGp11qnTqomNjrq0hH+kiDYRAj0xWuYAkA7/0/D6An4jveOfrj0DjmAJI+dpR3EFemdi+MAUjQqshekDDEKCygn+rcgcgOXPA+XqvWzVdqgtFNUgKCFEnQQoA3c366uUYyPA88veLVetShSzBYfUbEDZSs3m5G2Hz1qao2Yp1IfSSzgKGa3wsGlTcADYjluZ5/H4YRyu6vZ3GjV3t6eq0YpS9gvh6ilX2jYVcrWKOQQ6HTdSxZgomb6SoJkdJuMCZLJJWUGtmahqKACU0QPIF1LH1m98ZEcbc95cgVI1AEgWMgecRi3JU6hVtEgERPI+WNCDBvYzqg6rPIFDdKyQgtF6J3xXskjQy5l2kkeOGNpBBgiCCDPphY/Y4hTFUExa0YlQapSYCsrJqRSA4I1fd7wA3gwL84OD6HGKdNj3kyQIgTbltg7OtaKzX4D8JUticdRSF4dlGUaarkmxC6gRHQyJ5RY4fZDgtJ6U1LUwZCqYtFiYv6DznnZLneJLUiAwWfE2k2UkSPfb3wX/jJYwpLARECB5C/n+GLOjnc4NIIJ124LX6NgisveRQ0C0Ge4iqIAYUv4SgvE2AF9xYT5GMV65ww4B2DXMUjWqVoqUzOgxBtIF78wZwJmMppMTOM6R+oaHXvpyN19uC1H4lsji0cPVUEYrYYtIxBlxUApcqnHYe8N7NPVpq42aeXQkflj7joouiHPY12cCwDSz3Y2Bri0uFhZJshTA8LXDatVOZP1Pv1jCDtfxRmrlVJAVQpExMiTMesRi7i1buV10798Pitp5EmOpmbzzxnQZkm587/ADxnQR2c5NrHmfplAXxaXMmMfNPTE3OJU8qzKWGw68z0HU4cut0tV7KKUDy6x/b1wz4HwM5mp3dO1UAnSbAgb741/ZrgQ/lUStTET3kGQSdgWA3gcjjVZNFpJ9nTA0kQFABjr5kb8sZMvSjWuLQ2+G+nz5a14ujSac53LgvLuJVKuXqHLuY0FSyiCJIBBBG4gzisZ/VV1R4iQABuAI+8ZgeQWcavNdnlq5qpmazBxIYqRFgALwSp26weg2wPnOzNCuddDwyommg+9PxaYPhIgQIxIxMJrThqa0VHtnJNnjssnxRXfMPIlzBhZP3RHM8o3ONV2b4RoXu20y/i1K6yfJlYzp2+EWtIw0ynCxTdSEnUIBUkqxAFyp6Ab8r2wb/h9LvSO7VbEspUICeZlYkxJnC0uL6xgjAoUrRwZXFx3S3tJRpplVQksxqaTFiIE6fTb3OE1BCACqqQORMGOm2AuLZ2k9bRSZgikhTMgkxNzvsBgrI5lkZUqjeyOIWeimbX/LGlhoyxgB70tK8OeVPNdnVreOiYYxqVot8hjLcQy5ViDuCQfn+uN9TrspP2TD1K/ri/MdnaWYVm2L2J/TodUH2jY4f66mU7wQjHm2XmlI4Py02xTxThT5eoUqD0PJh1H7tj7lGvucQCDqEAaGitJkaMi+xifQXj0/v1wdkwhY94oan3isy7yNYkR5qR9cAZSr4CTexPyxfkQ9SFRS7OKYAG5ZoH0P4+WCGiKKeYapa/P/w6yBUOtNwWvC1THsADuAfS2/LMcR7DZanTLB61oBlqbXmJgqpiek7HHotPh5o5daTBpAFzBFl2UaZA9R53F8ZbjudptSKJTIfYsAsHxFiSQZuYtFovjlWzzNdQeSL+brbw2BindRZyWc4b/D9K4Jp1KpiPuIb+mrphzkuwVMEGquaeCARCqDPTSsxHmDhv2Eq+GopiJU7x1+thflGNVn6xpISNAG5GoWB59TJmJMHnbaJMXPmIzI0+Bw8UxjazlxPLvWGrfw/olV/6etTvY06gLGdgwfVcDoAbicfM52EBoGlQp1wzRd2Ugwbk+EaZ2MWt740HGOO1ESmBVRTIJGkqRYWOpbG/P+pTFicWUe0FZQfEi6QLyNRJvFz4mIYeECZG18DE0xA1Vv0LSLyNF9pHYvMMz/DbPjajqExZl3G+5640/AexOcoUwWFHVMhS7BgNxPgInyxp6fax5irqGljNMKBqEDSPFJ6NFyYGwOKP8XJh3UsV1agZVQIB8RJ0mRyhZjkRhl+KneACB5fyl2dH9S4ub72PVKuK5WtmKveVqNKoyoAW75QuleRJUEbnpzvijiVTRTLLlMhoWAWp1C9zsCVBv6288Mzw5XCkTpdkUJTVKRY/dDaiZQrYwrqRfYTgFIpVmL5enTDA7u5WpSk6lhyyMRZgBEGLQThlnSOKjaAx1VsBp91PUB+g+yU0ePOtGtSCZZFqadckmbyBqKnSAb4qHDszTAZqdNRuNJLyOtot74b5vgcszUnaoQNagldRBvrW2l1ZbypDWFpGDuG1KZTu4AsAWgaiYad2jrtaPUY0GdK4p7Tlf/VvoOQ+y9FHkdZ1rhoPbVR4DkqGeDLmHcVNQYQwRByBUKBpIsASSAYnzWPWajXfLV5DoToZollk6SY2JAwPnsqabkqNKyY57Ei/Igx6X6EEkcSVs7RCiDXpxoYxqN40a9wP9VtpvBxmnByN+rce3b3c/wCE/PhxXXwHTi3kiNOIuuFvDs7VpsKObpvRqcu8UrMdJ39sOWpmR7YljHOcGDcpRkjZG5gnuS/iI+WppRXTFNVF1nlJ+px2MFx/NaszUKwBMR6AA/UY+Y+ts6MwpaCWhYZw+Hcbc02e1fe0PBzmKY0gyhMXERF7c9h54wQHLGwftsQIRATyJZivrvOM3UrFmZjALEkwIF+gG2Pl2DErGlrxpwSuIyOdbSqFSI1CRzjfG87JU6B5AuolSf6dpA5ETB9R1xhmOLsnxNqQOgwwJ0noCDP5YJiYTMzKDSnDTCF9kaL0Hi/afu27qkneOeQIsPPphRnOL19IOjQLbsAD5QCSY845WxiXBYyZM3JO/qcEUstIkmf354XbgI2Afj+Uy/HveSBoPnYtnlOId4jISFJFzJI9PXBfDs6uWnU8hoix3BnGCDFG8M4tzXESYkyQLAGwxBwIJoHQqoxOlndb3OcdRai1VdSqi4UiOYYR15fLpjJ9pe1TV2IUFBEEmzR08t7/ALkbKA/FU5XCjYf3wBnzLTuTuepFpwWDDRsdzrihzTuLdNFCjR1DDPKcWel4ag1J5gH8dxhdkmuR1vhitSIV7gixscOlKtWu4Tn6VVPC4AG6E7ek8umGVN0kaCAeg2P7/PGBoKKT6h4kNmHTocOKmdpgSI5kGeoIwNzbTDX81q+KcKp5mlpcSJ5bg7Ag8jjH5zsFXpM2grUQXBmGjzBtPof0wz4P2qVnFM6r2mLeh6Y0+UrBjJJK77E6vIDnheR5gBdwRcjZdV59laoUeIgDTvy+eNR/DnL6qxYgikiEl/EoN48LAcoMn88M17KZY5hK60gCpjumupJsGC6tKmeRtsYnfR5+tpr1ACFK06KgmJuXYqAbSVtygEnlhPE9Jh7Cxg3GpPqnMLhiTmJ2/IH3U82qgLp1RDjxMWiBqkEtBF4kYwnEqRAexid4IW/mbc8bfMK6IisXkNVI1gAhShIWSTO256+2M7xjOF8s1PTZAQWB2hzosLXi8/0tOMtjqIW3gpjG81rde5Q3Yiqe8dRzQE25hl6Ha5G4/LG14mpNMkAuSpuwtNtNuRkztzMdcec9mcwVrL8RkFSF3uP1AxvKjqw0MTJOkT8LeEkWJ1WS9re9sWmFPRekARMHdgWczebLMWVEMwINxJtJidLEkEdd+Ziyhm30hriCNIeoCsmNOpQl0B1k3B32tJ3+Aup062VGPiBLFSZ1GWDSQRC8ufPScUVezFJG0JVE2MFvvG4gbEkyI3jT6m7XNVOtYd0BxPPDvrFZJHiRQaZJ0nUq6bCTMmZ+hn/NS5VlCiYJZSEJBeH0sTpAI2JEy3kCQvZmkbhzY6Dqfc6oEFYgztzmOhGC8v2fpjUve6Sw2DhlIEiCYAJ5eUmbtdgFqgzMA0QvC8u8sfC9zTUUgpLwO8bS9VZChYYsZJ1AC/iwPxHKBzJZ6bDSwJdKiLchSwJVwN76Tt5Xuy1RAEqVnOmmxVRO3ivvsDIEMTZRsAJ48VyqsGhNC/06JPIjSZixH1vAOKXZQTmLiQFDLINNRGZKlcUqqqwLgBalqmrXTB8Cu7KADZo5YBE/CqLKF1L0ySGgi8MPOAwiRFsW5njtEAmmRqVgUsQQQBaBYgkGTNwzSNsM8xxVe7RqdMulVTZVZmBnxyQCAQZt73nBIXZTRGilzXaGiqzWFXSgQsR4AS20mSxBBEXMyeUA4zecomgwIJI8xA9De4P/ACNsN6WaqBYXL1Wctv3bbCAumdgBNup354hVymZKsBlqwEQ2oCAtoJnnANzvN5tG/G7CtZ9D3A+BV4pHQusVXemeQ4pT4jl2ymbgVAPsqh3Bmw3kkWvNxY9Tnu/rZKoaGbQ+H/t1IOlugkjePe2Ip2VzcF1oNoEmZVtuVjfyG5xsaCfz+TFKuWDNK64AIYEjQ0gqGt4SRJ2sYJSgnEU7ZHNuiDyuvnJUxkLK62A945LyccSDSxN2JPzJP547EuKdjsxSrPT7tn0n4lBg85uPP547HUt/6iFcPNYNzDTKs8bLiam2K33xGpV5DGHSylOo/LHxRzxViymZtjy8rQQxxMUCLkrHqT+GPlNADJvh1w7hffLOkKsxIubf84E+QMFnZGYzNpxSXMZixjnbE8nlokne8eWHpy1MZGpUVBJcBTuYFRRv5xPvhTTW3oPqf2cUEucGtKNKSwtIvlanmKsCOo+l5+gOF1Uyif8An+IwRxR7n0H1E/n9cUZj4EHMT+WCMFAKjzqVUjwZGGucy4KrUQ2O6zcHyHPCecHUuKlQAqrIEEkBp+YkexwQ9ioCOKJoqxIUsEYrN525T0J5DD7gvZkVSToqOFsTUNNaYMT91yzA9YP44yQcklibnDrs9x16bkBlAZGWWOlQTBBJgmxHzwvN1gYSzdGiykgOWny/ZwqbFUUT9mAzXHLVK/r54nxDj9TKqCq0Xpm1iwJIkEfe2iLnyxTW4yRWqJ4qjEqYpi4JQax0ALCZkRqNxE4V1cg1U6a1RadNCwCL4zY+IyLTqO/XGT9T3Azmxy/Fa2tRkJd9MQ1Wj7P/AMQaT10pmiyO7KoIaV1ExBja5iYxslvmMyxYwtRFJDMLLTUGykTzvynY4874JwAU/tEMik6k3Uk21IfJTbncjlhlT7SaS7LmxTLuarIaQJ1Em8Sw2jYxhaeONzv2b9Sn4InRtcJHAE6dm44+C3Oay4q6dDKpLECVVQSVILSJnewImQLXOF2Z7NM1OGqAEg6dQgByDKqJubwfCfiETjHf4/miWJqlgRbTTtLQCJmCdhIGL6WfzAXwVIYPt3dOA9i3iL/EN7Xt5YEYXN3I+eCZZBpYeEwy3ZPugKi1XLAwulFB8z42ACgEC95O3PDqhw9nRCMy4DKYmiASQYhiJG+zXHPpjMHtDmyCz1X0wCXCDpcGDqWQd7jrgzh3Fa9YhaVWoumQ4ZachN7XB+LyjnPLEvY/+pxHeiue539TxfaP/laJuzrPGvM1PDGtBCWjSYYKAb+Gek3wufs2lRqlM1KyssCmC7bab2YGBYraTtbCnjnehij5piqoGJWNWpnIYCTpIBgkk4H4Sw1spzOYgkrIZdQkTrbSBKSCCNxYziADWYFQAQLzHwGg9j6LUv2Lp6yGrVnCAidbd4LCAAVA0wQPQ9MV1Oy9KUBpV3WAG+2ax6RyADEx0PnjN5/NkeFMy9YtJVAzAC3xltOnbpPMTbFi5Z9WqpmzTgX+1nXIJkEwY/y7/PF8rtya+ct0MEH+8muQ29R88FqKfAsmrinUp0lZCQoY+Jxq3YEyTfnq+mI8Q/lVUCl3a1FggEJqAkFqbNHqAo9jjM0+DpV8X2tRl0yVciWm/wAOnwiIG+9yNsXZbh1Pv2pVqZGsA0maWKmDOktuLnoT4ZxFVoSbHzmvHI02ST5a+/3taZe1eVRG1FVdh8IVgovtII3EjUPfoasr2oy61x3NQxV8JFx4tlILeIFl8BnmEjGRr0TTdk0gFTvECPL6HA2Ypavi2MSQRPseRESD+OLiv5Vuqh/tvzv7D3WrodrcvTLIDWIDbEAkEbzL76pg2O1sWH+IdNFRadKuwUEMDTHOAIYREC3yxlKleqYZyoqQNRF5tZ46soBt154nUzO9hB3Ejz88GD8uwTrcJA9oLqvtI/KNzv8AEvNkfZ5SywPG0AxOmYeZgdZtjP1+2XETIFOkAYkaVPoTe5Ee2DxrKgAeFtvhEkch1ufrgVm0EzB2ENNr9PPzwYS3u0eqBNgIQPol8AWe9ISp2k4mxk1xJ9B9AMdj53A6z6/8Y7F7b/iP+KW/Rcnn/kPwsxTRUu92jaLDz8zhbjsdjVZta4+TQ0F9XFtM47HYuqhNeHtTtKd482Bso9ueGWazVRFWCAzgqoWwBJiR5+uOx2EJgOsAPzQp2I/QShKy6cjSXYtU68rn57YCDaUHn+/1x2OwWLUHvKo/Q+AQtYlmx3ERBUdFH4nHY7BxuEA7FCYsoi8Y7HYIqLpJMDBXD+GtUaAQo5sf7Xx2OwGZ5Y0kJ3AwNmmax+xv2Wko8MWg0UqtSdI1KCVno87ciNJB6+rPhXDxWps+p3Kvp0gqASblmNQGTJ5dcdjsYuIe4Rl92fp9Vvx1GcrBQs7XwrtVgZsvXNOi7N4UJBjVsbMwiYE7AC+K6VWk+qo1ao9QEoxb/wByFdOkLblOOx2Ia3M2+NN8bVmv+tmn+fPhtxUP5mKcO9RaahQmlacSCRDH4tIjkJtubYZUzlgqjVU1MoIE2jcELGkGxIsIN7Y7HYl0YLb21O3YrscTKW8KHPjaoySlkHd96Ug95qanpPMwT448HXlzx1WvlWQK1HW0iJJ8RIsASRp5SSCDzx2OwNozSuG2Xlp5orhlwxdz57fPurxw96dVXq0VZSwJQhArFjpA0qSCZO5EW5YuPF1rUjSSmZdl0yKainB8IAphZtYXx2OwvG7rGF53Gysxge0OPYisvk6iUUro6eJQZqaizJAOlWUaqe4mDFueKl4gKtRdZIbWAQgEgDUQwLCJmLR18sdjsXY0OzE8LrzSxe4C7/qu0VmeJgOx75zqENqAgEAcgvQGLG8SCJGBeIKWpirL6kUFCSLHVJU6TAECLA3HIDHY7FXjJlruTbIw6OyiOKDv8umYWzWD8pJImeviJ+flhK+ZVgZBnccwOsbWPTHY7FmDUjkk2vIYD217FMOG8O/miVLhXQAgkE6gYEHppgAeRwxPYFz/APeX/a3n6c4+uOx2IL3NNBRI9zXUCvlTsgQAj1UIWSvhYFZJJgjkTJgz+GIZrseCqA1Y7sMB4STBvBJOwAEAbRj7jsX6x3NUBJOpQ/8A9Cr/AOq3sBjsdjsT1z+apm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9092" name="Picture 4" descr="https://encrypted-tbn0.gstatic.com/images?q=tbn:ANd9GcTKmOXb6xtQmzIOMt__b8CPAscMHgXyghCdfcxlvQz-fBGJXZOgRw"/>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6924973"/>
          </a:xfrm>
          <a:prstGeom prst="rect">
            <a:avLst/>
          </a:prstGeom>
        </p:spPr>
        <p:txBody>
          <a:bodyPr wrap="square">
            <a:spAutoFit/>
          </a:bodyPr>
          <a:lstStyle/>
          <a:p>
            <a:pPr algn="ctr"/>
            <a:r>
              <a:rPr lang="en-US" sz="3600" b="1" dirty="0" smtClean="0">
                <a:solidFill>
                  <a:srgbClr val="FFC000"/>
                </a:solidFill>
                <a:latin typeface="Adobe Garamond Pro Bold" pitchFamily="18" charset="0"/>
              </a:rPr>
              <a:t>Uthman was well known for his generosity. It was his trademark until his death.</a:t>
            </a:r>
          </a:p>
          <a:p>
            <a:pPr algn="ctr"/>
            <a:endParaRPr lang="en-US" sz="3600" b="1" dirty="0" smtClean="0">
              <a:latin typeface="Adobe Garamond Pro Bold" pitchFamily="18" charset="0"/>
            </a:endParaRPr>
          </a:p>
          <a:p>
            <a:pPr algn="ctr"/>
            <a:r>
              <a:rPr lang="en-US" sz="3600" b="1" dirty="0" smtClean="0">
                <a:solidFill>
                  <a:srgbClr val="FF0000"/>
                </a:solidFill>
                <a:latin typeface="Adobe Garamond Pro Bold" pitchFamily="18" charset="0"/>
              </a:rPr>
              <a:t>During Muhammad's time,  he financed the project for the construction of the Al-Masjid al-Nabawi &amp; purchased the well </a:t>
            </a:r>
            <a:r>
              <a:rPr lang="en-US" sz="3600" b="1" i="1" dirty="0" smtClean="0">
                <a:solidFill>
                  <a:srgbClr val="FF0000"/>
                </a:solidFill>
                <a:latin typeface="Adobe Garamond Pro Bold" pitchFamily="18" charset="0"/>
              </a:rPr>
              <a:t>Beer Rauma</a:t>
            </a:r>
            <a:r>
              <a:rPr lang="en-US" sz="3600" b="1" dirty="0" smtClean="0">
                <a:solidFill>
                  <a:srgbClr val="FF0000"/>
                </a:solidFill>
                <a:latin typeface="Adobe Garamond Pro Bold" pitchFamily="18" charset="0"/>
              </a:rPr>
              <a:t>, dedicating it to the free use of all Muslims.</a:t>
            </a:r>
          </a:p>
          <a:p>
            <a:pPr algn="ctr"/>
            <a:endParaRPr lang="en-US" sz="3600" b="1" dirty="0" smtClean="0">
              <a:latin typeface="Adobe Garamond Pro Bold" pitchFamily="18" charset="0"/>
            </a:endParaRPr>
          </a:p>
          <a:p>
            <a:endParaRPr lang="en-US" sz="3600" b="1" dirty="0" smtClean="0">
              <a:latin typeface="Adobe Garamond Pro Bold" pitchFamily="18" charset="0"/>
            </a:endParaRPr>
          </a:p>
          <a:p>
            <a:pPr algn="ctr"/>
            <a:r>
              <a:rPr lang="en-US" sz="4000" b="1" dirty="0" smtClean="0">
                <a:solidFill>
                  <a:schemeClr val="accent6">
                    <a:lumMod val="75000"/>
                  </a:schemeClr>
                </a:solidFill>
                <a:latin typeface="Adobe Garamond Pro Bold" pitchFamily="18" charset="0"/>
              </a:rPr>
              <a:t>Uthman perhaps could be a most worthy model of today’s corporate captains with regard to social responsibility.</a:t>
            </a:r>
            <a:endParaRPr lang="en-GB" sz="4000" b="1" dirty="0">
              <a:solidFill>
                <a:schemeClr val="accent6">
                  <a:lumMod val="75000"/>
                </a:schemeClr>
              </a:solidFill>
              <a:latin typeface="Adobe Garamond Pro Bold"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https://encrypted-tbn2.gstatic.com/images?q=tbn:ANd9GcTlfFmnVO_dbtfzbdZXVvLAJXAhVnWMfu7F-m0M5G52pivolLlG"/>
          <p:cNvPicPr>
            <a:picLocks noChangeAspect="1" noChangeArrowheads="1"/>
          </p:cNvPicPr>
          <p:nvPr/>
        </p:nvPicPr>
        <p:blipFill>
          <a:blip r:embed="rId2"/>
          <a:srcRect/>
          <a:stretch>
            <a:fillRect/>
          </a:stretch>
        </p:blipFill>
        <p:spPr bwMode="auto">
          <a:xfrm>
            <a:off x="6705600" y="1"/>
            <a:ext cx="2438400" cy="1600200"/>
          </a:xfrm>
          <a:prstGeom prst="rect">
            <a:avLst/>
          </a:prstGeom>
          <a:noFill/>
        </p:spPr>
      </p:pic>
      <p:sp>
        <p:nvSpPr>
          <p:cNvPr id="4" name="Rectangle 3"/>
          <p:cNvSpPr/>
          <p:nvPr/>
        </p:nvSpPr>
        <p:spPr>
          <a:xfrm>
            <a:off x="0" y="1600200"/>
            <a:ext cx="9144000" cy="5257800"/>
          </a:xfrm>
          <a:prstGeom prst="rect">
            <a:avLst/>
          </a:prstGeom>
        </p:spPr>
        <p:txBody>
          <a:bodyPr wrap="square">
            <a:spAutoFit/>
          </a:bodyPr>
          <a:lstStyle/>
          <a:p>
            <a:pPr algn="ctr"/>
            <a:r>
              <a:rPr lang="en-MY" sz="3600" dirty="0" smtClean="0">
                <a:latin typeface="Adobe Garamond Pro Bold" pitchFamily="18" charset="0"/>
              </a:rPr>
              <a:t> </a:t>
            </a:r>
            <a:r>
              <a:rPr lang="en-MY" sz="3600" dirty="0" smtClean="0">
                <a:solidFill>
                  <a:srgbClr val="00B050"/>
                </a:solidFill>
                <a:latin typeface="Adobe Garamond Pro Bold" pitchFamily="18" charset="0"/>
              </a:rPr>
              <a:t>Alī ibn Abī Ṭālib KW was the cousin and son-in-law of  Prophet Muhammad SAW &amp; its fourth Caliph ruling from 656 to 661. Ali KW was the first male convert to Islam. </a:t>
            </a:r>
          </a:p>
          <a:p>
            <a:pPr algn="ctr"/>
            <a:r>
              <a:rPr lang="en-MY" sz="3600" dirty="0" smtClean="0">
                <a:solidFill>
                  <a:srgbClr val="FFC000"/>
                </a:solidFill>
                <a:latin typeface="Adobe Garamond Pro Bold" pitchFamily="18" charset="0"/>
              </a:rPr>
              <a:t>Among the Prophet companions , Ali KW was the most knowledgeable.  He had thorough knowledge of the Qur’an, &amp; its interpretation.  Ali KW was the best of all judges, &amp; he was the most eloquent orator of the Arabs.</a:t>
            </a:r>
            <a:endParaRPr lang="en-GB" sz="3600" dirty="0">
              <a:solidFill>
                <a:srgbClr val="FFC000"/>
              </a:solidFill>
              <a:latin typeface="Adobe Garamond Pro Bold" pitchFamily="18" charset="0"/>
            </a:endParaRPr>
          </a:p>
        </p:txBody>
      </p:sp>
      <p:pic>
        <p:nvPicPr>
          <p:cNvPr id="90118" name="Picture 6" descr="https://encrypted-tbn3.gstatic.com/images?q=tbn:ANd9GcQhpDbDKitAevqcrPr_XOQh3XiNARWjLZGp6UcAeBHdsofOKlGQ_A"/>
          <p:cNvPicPr>
            <a:picLocks noChangeAspect="1" noChangeArrowheads="1"/>
          </p:cNvPicPr>
          <p:nvPr/>
        </p:nvPicPr>
        <p:blipFill>
          <a:blip r:embed="rId3"/>
          <a:srcRect/>
          <a:stretch>
            <a:fillRect/>
          </a:stretch>
        </p:blipFill>
        <p:spPr bwMode="auto">
          <a:xfrm>
            <a:off x="0" y="0"/>
            <a:ext cx="6781800" cy="16002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1"/>
            <a:ext cx="9144000" cy="69342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1">
                    <a:lumMod val="60000"/>
                    <a:lumOff val="40000"/>
                  </a:schemeClr>
                </a:solidFill>
                <a:effectLst/>
                <a:latin typeface="Adobe Garamond Pro Bold" pitchFamily="18" charset="0"/>
                <a:ea typeface="Times New Roman" pitchFamily="18" charset="0"/>
                <a:cs typeface="Arial" pitchFamily="34" charset="0"/>
              </a:rPr>
              <a:t>      </a:t>
            </a: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Among Muslims, Sunni &amp; Shia alike, Ali</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 KW is respected for his courage, knowledge,</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 belief, honesty, unbending devotion to Islam, </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deep loyalty to Muhammad, equal treatment </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of all Muslims &amp; generosity in forgiving his</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 defeated enemies, &amp; therefore is central to</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 mystical traditions in Islam such as </a:t>
            </a: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hlinkClick r:id="rId2" tooltip="Sufism"/>
              </a:rPr>
              <a:t>Sufism</a:t>
            </a:r>
            <a:r>
              <a:rPr kumimoji="0" lang="en-US" sz="3200" b="0" i="0" strike="noStrike" cap="none" normalizeH="0" baseline="0" dirty="0" smtClean="0">
                <a:ln>
                  <a:noFill/>
                </a:ln>
                <a:solidFill>
                  <a:schemeClr val="accent2">
                    <a:lumMod val="75000"/>
                  </a:schemeClr>
                </a:solidFill>
                <a:effectLst/>
                <a:latin typeface="Adobe Garamond Pro Bold" pitchFamily="18"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dirty="0" smtClean="0">
              <a:latin typeface="Adobe Garamond Pro Bold" pitchFamily="18"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Ali KW retains his stature as an authority on  </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 </a:t>
            </a: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hlinkClick r:id="rId3" tooltip="Tafsir"/>
              </a:rPr>
              <a:t>Quranic exegesis</a:t>
            </a: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 </a:t>
            </a: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hlinkClick r:id="rId4" tooltip="Fiqh"/>
              </a:rPr>
              <a:t>Islamic jurisprudence</a:t>
            </a: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  &amp;</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 religious thought. Ali holds a high position </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in almost all </a:t>
            </a: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hlinkClick r:id="rId5" tooltip="Tariqah"/>
              </a:rPr>
              <a:t>Sufi orders</a:t>
            </a: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 which trace their </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rPr>
              <a:t>lineage to Prophet Muhammad SAW. </a:t>
            </a:r>
            <a:endParaRPr kumimoji="0" lang="en-US" sz="3200" b="1" i="0" u="none" strike="noStrike" cap="none" normalizeH="0" baseline="0" dirty="0" smtClean="0">
              <a:ln>
                <a:noFill/>
              </a:ln>
              <a:solidFill>
                <a:srgbClr val="7030A0"/>
              </a:solidFill>
              <a:effectLst/>
              <a:latin typeface="Adobe Garamond Pro Bold"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dobe Garamond Pro Bold" pitchFamily="18" charset="0"/>
              <a:cs typeface="Arial" pitchFamily="34" charset="0"/>
            </a:endParaRPr>
          </a:p>
        </p:txBody>
      </p:sp>
      <p:pic>
        <p:nvPicPr>
          <p:cNvPr id="103427" name="Picture 3" descr="https://encrypted-tbn3.gstatic.com/images?q=tbn:ANd9GcQlIORFrhPJ94Jt0wGH2GiGhlXgmqjpKfEBfYUaZ7HLWCIQcY3ITA"/>
          <p:cNvPicPr>
            <a:picLocks noChangeAspect="1" noChangeArrowheads="1"/>
          </p:cNvPicPr>
          <p:nvPr/>
        </p:nvPicPr>
        <p:blipFill>
          <a:blip r:embed="rId6"/>
          <a:srcRect/>
          <a:stretch>
            <a:fillRect/>
          </a:stretch>
        </p:blipFill>
        <p:spPr bwMode="auto">
          <a:xfrm>
            <a:off x="7620000" y="0"/>
            <a:ext cx="1523999" cy="2286000"/>
          </a:xfrm>
          <a:prstGeom prst="rect">
            <a:avLst/>
          </a:prstGeom>
          <a:noFill/>
        </p:spPr>
      </p:pic>
      <p:pic>
        <p:nvPicPr>
          <p:cNvPr id="103429" name="Picture 5" descr="https://encrypted-tbn2.gstatic.com/images?q=tbn:ANd9GcRr-0Z56MrE9ZLArTlzBZMo4gmlKt2_dOyK9Vbh6xdoF0SEj3K3Wg"/>
          <p:cNvPicPr>
            <a:picLocks noChangeAspect="1" noChangeArrowheads="1"/>
          </p:cNvPicPr>
          <p:nvPr/>
        </p:nvPicPr>
        <p:blipFill>
          <a:blip r:embed="rId7"/>
          <a:srcRect/>
          <a:stretch>
            <a:fillRect/>
          </a:stretch>
        </p:blipFill>
        <p:spPr bwMode="auto">
          <a:xfrm>
            <a:off x="7543800" y="2286000"/>
            <a:ext cx="1600200" cy="2514599"/>
          </a:xfrm>
          <a:prstGeom prst="rect">
            <a:avLst/>
          </a:prstGeom>
          <a:noFill/>
        </p:spPr>
      </p:pic>
      <p:pic>
        <p:nvPicPr>
          <p:cNvPr id="103433" name="Picture 9" descr="https://encrypted-tbn2.gstatic.com/images?q=tbn:ANd9GcS9_qTMRX7hX1kN7rROt2wf3QQMSuaLrD6sEonkbrJMSMeyVk5Fww"/>
          <p:cNvPicPr>
            <a:picLocks noChangeAspect="1" noChangeArrowheads="1"/>
          </p:cNvPicPr>
          <p:nvPr/>
        </p:nvPicPr>
        <p:blipFill>
          <a:blip r:embed="rId8"/>
          <a:srcRect/>
          <a:stretch>
            <a:fillRect/>
          </a:stretch>
        </p:blipFill>
        <p:spPr bwMode="auto">
          <a:xfrm>
            <a:off x="7543800" y="4648200"/>
            <a:ext cx="1600200" cy="2209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2400" dirty="0" smtClean="0">
                <a:solidFill>
                  <a:schemeClr val="tx2">
                    <a:lumMod val="75000"/>
                  </a:schemeClr>
                </a:solidFill>
                <a:latin typeface="Britannic Bold" pitchFamily="34" charset="0"/>
              </a:rPr>
              <a:t>Edward Gibbon, an English historian &amp; Member of Parliament, in his most important work, </a:t>
            </a:r>
            <a:r>
              <a:rPr lang="en-US" sz="2400" b="1" i="1" dirty="0" smtClean="0">
                <a:solidFill>
                  <a:schemeClr val="tx2">
                    <a:lumMod val="75000"/>
                  </a:schemeClr>
                </a:solidFill>
                <a:latin typeface="Britannic Bold" pitchFamily="34" charset="0"/>
              </a:rPr>
              <a:t>The History of the Decline and Fall of the Roman Empire</a:t>
            </a:r>
            <a:r>
              <a:rPr lang="en-US" sz="2400" dirty="0" smtClean="0">
                <a:solidFill>
                  <a:schemeClr val="tx2">
                    <a:lumMod val="75000"/>
                  </a:schemeClr>
                </a:solidFill>
                <a:latin typeface="Britannic Bold" pitchFamily="34" charset="0"/>
              </a:rPr>
              <a:t> wrote this of Ali KW: </a:t>
            </a:r>
          </a:p>
          <a:p>
            <a:endParaRPr lang="en-US" sz="2400" dirty="0" smtClean="0">
              <a:latin typeface="Britannic Bold" pitchFamily="34" charset="0"/>
            </a:endParaRPr>
          </a:p>
          <a:p>
            <a:r>
              <a:rPr lang="en-US" sz="2400" dirty="0" smtClean="0">
                <a:latin typeface="Britannic Bold" pitchFamily="34" charset="0"/>
              </a:rPr>
              <a:t>"</a:t>
            </a:r>
            <a:r>
              <a:rPr lang="en-US" sz="2400" dirty="0" smtClean="0">
                <a:solidFill>
                  <a:schemeClr val="accent1"/>
                </a:solidFill>
                <a:latin typeface="Britannic Bold" pitchFamily="34" charset="0"/>
              </a:rPr>
              <a:t>The birth, the alliance, the character of Ali, which </a:t>
            </a:r>
          </a:p>
          <a:p>
            <a:r>
              <a:rPr lang="en-US" sz="2400" dirty="0" smtClean="0">
                <a:solidFill>
                  <a:schemeClr val="accent1"/>
                </a:solidFill>
                <a:latin typeface="Britannic Bold" pitchFamily="34" charset="0"/>
              </a:rPr>
              <a:t>exalted him above the rest of his countrymen, might </a:t>
            </a:r>
          </a:p>
          <a:p>
            <a:r>
              <a:rPr lang="en-US" sz="2400" dirty="0" smtClean="0">
                <a:solidFill>
                  <a:schemeClr val="accent1"/>
                </a:solidFill>
                <a:latin typeface="Britannic Bold" pitchFamily="34" charset="0"/>
              </a:rPr>
              <a:t>justify his claim to the vacant throne of Arabia. The </a:t>
            </a:r>
          </a:p>
          <a:p>
            <a:r>
              <a:rPr lang="en-US" sz="2400" dirty="0" smtClean="0">
                <a:solidFill>
                  <a:schemeClr val="accent1"/>
                </a:solidFill>
                <a:latin typeface="Britannic Bold" pitchFamily="34" charset="0"/>
              </a:rPr>
              <a:t>son of Abu Talib was, in his own right, the chief of the </a:t>
            </a:r>
          </a:p>
          <a:p>
            <a:r>
              <a:rPr lang="en-US" sz="2400" dirty="0" smtClean="0">
                <a:solidFill>
                  <a:schemeClr val="accent1"/>
                </a:solidFill>
                <a:latin typeface="Britannic Bold" pitchFamily="34" charset="0"/>
              </a:rPr>
              <a:t>family of Hashem, &amp; the hereditary prince or guardian</a:t>
            </a:r>
          </a:p>
          <a:p>
            <a:r>
              <a:rPr lang="en-US" sz="2400" dirty="0" smtClean="0">
                <a:solidFill>
                  <a:schemeClr val="accent1"/>
                </a:solidFill>
                <a:latin typeface="Britannic Bold" pitchFamily="34" charset="0"/>
              </a:rPr>
              <a:t>of the city &amp; temple of Mecca.  He united the qualifications </a:t>
            </a:r>
          </a:p>
          <a:p>
            <a:r>
              <a:rPr lang="en-US" sz="2400" dirty="0" smtClean="0">
                <a:solidFill>
                  <a:schemeClr val="accent1"/>
                </a:solidFill>
                <a:latin typeface="Britannic Bold" pitchFamily="34" charset="0"/>
              </a:rPr>
              <a:t>of a poet, a soldier, and a saint: his wisdom still breathes </a:t>
            </a:r>
          </a:p>
          <a:p>
            <a:r>
              <a:rPr lang="en-US" sz="2400" dirty="0" smtClean="0">
                <a:solidFill>
                  <a:schemeClr val="accent1"/>
                </a:solidFill>
                <a:latin typeface="Britannic Bold" pitchFamily="34" charset="0"/>
              </a:rPr>
              <a:t>in a collection of moral and religious sayings; &amp; every</a:t>
            </a:r>
          </a:p>
          <a:p>
            <a:r>
              <a:rPr lang="en-US" sz="2400" dirty="0" smtClean="0">
                <a:solidFill>
                  <a:schemeClr val="accent1"/>
                </a:solidFill>
                <a:latin typeface="Britannic Bold" pitchFamily="34" charset="0"/>
              </a:rPr>
              <a:t>antagonist, in the combats of the tongue or of the </a:t>
            </a:r>
          </a:p>
          <a:p>
            <a:r>
              <a:rPr lang="en-US" sz="2400" dirty="0" smtClean="0">
                <a:solidFill>
                  <a:schemeClr val="accent1"/>
                </a:solidFill>
                <a:latin typeface="Britannic Bold" pitchFamily="34" charset="0"/>
              </a:rPr>
              <a:t>sword, was subdued by his eloquence &amp; valor. From the</a:t>
            </a:r>
          </a:p>
          <a:p>
            <a:r>
              <a:rPr lang="en-US" sz="2400" dirty="0" smtClean="0">
                <a:solidFill>
                  <a:schemeClr val="accent1"/>
                </a:solidFill>
                <a:latin typeface="Britannic Bold" pitchFamily="34" charset="0"/>
              </a:rPr>
              <a:t>first hour of his mission to the last rites of his funeral,</a:t>
            </a:r>
          </a:p>
          <a:p>
            <a:r>
              <a:rPr lang="en-US" sz="2400" dirty="0" smtClean="0">
                <a:solidFill>
                  <a:schemeClr val="accent1"/>
                </a:solidFill>
                <a:latin typeface="Britannic Bold" pitchFamily="34" charset="0"/>
              </a:rPr>
              <a:t>the Apostle was never forsaken by a generous friend, </a:t>
            </a:r>
          </a:p>
          <a:p>
            <a:r>
              <a:rPr lang="en-US" sz="2400" dirty="0" smtClean="0">
                <a:solidFill>
                  <a:schemeClr val="accent1"/>
                </a:solidFill>
                <a:latin typeface="Britannic Bold" pitchFamily="34" charset="0"/>
              </a:rPr>
              <a:t>whom he delighted to name his brother, his vicegerent, </a:t>
            </a:r>
          </a:p>
          <a:p>
            <a:r>
              <a:rPr lang="en-US" sz="2400" dirty="0" smtClean="0">
                <a:solidFill>
                  <a:schemeClr val="accent1"/>
                </a:solidFill>
                <a:latin typeface="Britannic Bold" pitchFamily="34" charset="0"/>
              </a:rPr>
              <a:t>&amp; the faithful Aaron of a second Moses.”</a:t>
            </a:r>
            <a:endParaRPr lang="en-US" sz="2400" dirty="0">
              <a:solidFill>
                <a:schemeClr val="accent1"/>
              </a:solidFill>
              <a:latin typeface="Britannic Bold" pitchFamily="34" charset="0"/>
            </a:endParaRPr>
          </a:p>
        </p:txBody>
      </p:sp>
      <p:pic>
        <p:nvPicPr>
          <p:cNvPr id="153602" name="Picture 2" descr="https://encrypted-tbn2.gstatic.com/images?q=tbn:ANd9GcRnKNpSypH5_4YEkD8Psae5zg2znghGLwtVoYuOqRJKQrVza1ZQ"/>
          <p:cNvPicPr>
            <a:picLocks noChangeAspect="1" noChangeArrowheads="1"/>
          </p:cNvPicPr>
          <p:nvPr/>
        </p:nvPicPr>
        <p:blipFill>
          <a:blip r:embed="rId2"/>
          <a:srcRect/>
          <a:stretch>
            <a:fillRect/>
          </a:stretch>
        </p:blipFill>
        <p:spPr bwMode="auto">
          <a:xfrm>
            <a:off x="7543800" y="762000"/>
            <a:ext cx="1600200" cy="2371726"/>
          </a:xfrm>
          <a:prstGeom prst="rect">
            <a:avLst/>
          </a:prstGeom>
          <a:noFill/>
        </p:spPr>
      </p:pic>
      <p:pic>
        <p:nvPicPr>
          <p:cNvPr id="4" name="Picture 2" descr="https://encrypted-tbn0.gstatic.com/images?q=tbn:ANd9GcRBCjA9uI086KsU-KZOqJGS-Sds7YTJNUjoKh2FmkZuKhOGOrkX"/>
          <p:cNvPicPr>
            <a:picLocks noChangeAspect="1" noChangeArrowheads="1"/>
          </p:cNvPicPr>
          <p:nvPr/>
        </p:nvPicPr>
        <p:blipFill>
          <a:blip r:embed="rId3"/>
          <a:srcRect/>
          <a:stretch>
            <a:fillRect/>
          </a:stretch>
        </p:blipFill>
        <p:spPr bwMode="auto">
          <a:xfrm>
            <a:off x="7696200" y="4038600"/>
            <a:ext cx="1447800" cy="1676400"/>
          </a:xfrm>
          <a:prstGeom prst="rect">
            <a:avLst/>
          </a:prstGeom>
          <a:noFill/>
        </p:spPr>
      </p:pic>
      <p:pic>
        <p:nvPicPr>
          <p:cNvPr id="153604" name="Picture 4" descr="https://encrypted-tbn2.gstatic.com/images?q=tbn:ANd9GcQ76Sfi6KW3BTnJZEaHiM-_4-9-pl0lsmIR0zjmJ9jkXRv1oXxe"/>
          <p:cNvPicPr>
            <a:picLocks noChangeAspect="1" noChangeArrowheads="1"/>
          </p:cNvPicPr>
          <p:nvPr/>
        </p:nvPicPr>
        <p:blipFill>
          <a:blip r:embed="rId4"/>
          <a:srcRect/>
          <a:stretch>
            <a:fillRect/>
          </a:stretch>
        </p:blipFill>
        <p:spPr bwMode="auto">
          <a:xfrm>
            <a:off x="7696200" y="5638800"/>
            <a:ext cx="1447800" cy="12192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85871"/>
          </a:xfrm>
          <a:prstGeom prst="rect">
            <a:avLst/>
          </a:prstGeom>
        </p:spPr>
        <p:txBody>
          <a:bodyPr wrap="square">
            <a:spAutoFit/>
          </a:bodyPr>
          <a:lstStyle/>
          <a:p>
            <a:r>
              <a:rPr lang="en-US" sz="2800" dirty="0" smtClean="0">
                <a:latin typeface="Britannic Bold" pitchFamily="34" charset="0"/>
              </a:rPr>
              <a:t>The UNDP in its </a:t>
            </a:r>
            <a:r>
              <a:rPr lang="en-US" sz="2800" u="sng" dirty="0" smtClean="0">
                <a:latin typeface="Britannic Bold" pitchFamily="34" charset="0"/>
                <a:hlinkClick r:id="rId2"/>
              </a:rPr>
              <a:t>2002 Arab Human Development Report</a:t>
            </a:r>
            <a:r>
              <a:rPr lang="en-US" sz="2800" dirty="0" smtClean="0">
                <a:latin typeface="Britannic Bold" pitchFamily="34" charset="0"/>
              </a:rPr>
              <a:t>, </a:t>
            </a:r>
          </a:p>
          <a:p>
            <a:r>
              <a:rPr lang="en-US" sz="2800" dirty="0" smtClean="0">
                <a:latin typeface="Britannic Bold" pitchFamily="34" charset="0"/>
              </a:rPr>
              <a:t>distributed around the world, listed six sayings of Ali KW </a:t>
            </a:r>
          </a:p>
          <a:p>
            <a:r>
              <a:rPr lang="en-US" sz="2800" dirty="0" smtClean="0">
                <a:latin typeface="Britannic Bold" pitchFamily="34" charset="0"/>
              </a:rPr>
              <a:t>about ideal governance.</a:t>
            </a:r>
          </a:p>
          <a:p>
            <a:endParaRPr lang="en-US" sz="2800" dirty="0" smtClean="0">
              <a:latin typeface="Britannic Bold" pitchFamily="34" charset="0"/>
            </a:endParaRPr>
          </a:p>
          <a:p>
            <a:r>
              <a:rPr lang="en-US" sz="3600" dirty="0" smtClean="0">
                <a:latin typeface="Britannic Bold" pitchFamily="34" charset="0"/>
              </a:rPr>
              <a:t> </a:t>
            </a:r>
            <a:r>
              <a:rPr lang="en-US" sz="3600" dirty="0" smtClean="0">
                <a:solidFill>
                  <a:schemeClr val="accent1"/>
                </a:solidFill>
                <a:latin typeface="Britannic Bold" pitchFamily="34" charset="0"/>
              </a:rPr>
              <a:t>They include consultation between </a:t>
            </a:r>
          </a:p>
          <a:p>
            <a:r>
              <a:rPr lang="en-US" sz="3600" dirty="0" smtClean="0">
                <a:solidFill>
                  <a:schemeClr val="accent1"/>
                </a:solidFill>
                <a:latin typeface="Britannic Bold" pitchFamily="34" charset="0"/>
              </a:rPr>
              <a:t>the ruler &amp; the ruled, speaking out </a:t>
            </a:r>
          </a:p>
          <a:p>
            <a:r>
              <a:rPr lang="en-US" sz="3600" dirty="0" smtClean="0">
                <a:solidFill>
                  <a:schemeClr val="accent1"/>
                </a:solidFill>
                <a:latin typeface="Britannic Bold" pitchFamily="34" charset="0"/>
              </a:rPr>
              <a:t>against corruption &amp; other wrong </a:t>
            </a:r>
          </a:p>
          <a:p>
            <a:r>
              <a:rPr lang="en-US" sz="3600" dirty="0" smtClean="0">
                <a:solidFill>
                  <a:schemeClr val="accent1"/>
                </a:solidFill>
                <a:latin typeface="Britannic Bold" pitchFamily="34" charset="0"/>
              </a:rPr>
              <a:t>doings, ensuring justice to all,</a:t>
            </a:r>
          </a:p>
          <a:p>
            <a:r>
              <a:rPr lang="en-US" sz="3600" dirty="0" smtClean="0">
                <a:solidFill>
                  <a:schemeClr val="accent1"/>
                </a:solidFill>
                <a:latin typeface="Britannic Bold" pitchFamily="34" charset="0"/>
              </a:rPr>
              <a:t>&amp; achieving domestic development.</a:t>
            </a:r>
            <a:endParaRPr lang="en-US" sz="3600" dirty="0">
              <a:solidFill>
                <a:schemeClr val="accent1"/>
              </a:solidFill>
              <a:latin typeface="Britannic Bold" pitchFamily="34" charset="0"/>
            </a:endParaRPr>
          </a:p>
        </p:txBody>
      </p:sp>
      <p:pic>
        <p:nvPicPr>
          <p:cNvPr id="154628" name="Picture 4" descr="https://encrypted-tbn1.gstatic.com/images?q=tbn:ANd9GcTRxEBzVai6YvEfYbzBk_JnvlFxGMIjKk33iUBm_AwmSKWVZe3a4Q"/>
          <p:cNvPicPr>
            <a:picLocks noChangeAspect="1" noChangeArrowheads="1"/>
          </p:cNvPicPr>
          <p:nvPr/>
        </p:nvPicPr>
        <p:blipFill>
          <a:blip r:embed="rId3"/>
          <a:srcRect/>
          <a:stretch>
            <a:fillRect/>
          </a:stretch>
        </p:blipFill>
        <p:spPr bwMode="auto">
          <a:xfrm>
            <a:off x="7239000" y="990600"/>
            <a:ext cx="1905000" cy="3352800"/>
          </a:xfrm>
          <a:prstGeom prst="rect">
            <a:avLst/>
          </a:prstGeom>
          <a:noFill/>
        </p:spPr>
      </p:pic>
      <p:pic>
        <p:nvPicPr>
          <p:cNvPr id="154630" name="Picture 6" descr="https://encrypted-tbn1.gstatic.com/images?q=tbn:ANd9GcRdeDtNRcCRK2iLZ7leHPajLg_oucxv-Clq479hxUEVtrVL17IB"/>
          <p:cNvPicPr>
            <a:picLocks noChangeAspect="1" noChangeArrowheads="1"/>
          </p:cNvPicPr>
          <p:nvPr/>
        </p:nvPicPr>
        <p:blipFill>
          <a:blip r:embed="rId4"/>
          <a:srcRect/>
          <a:stretch>
            <a:fillRect/>
          </a:stretch>
        </p:blipFill>
        <p:spPr bwMode="auto">
          <a:xfrm>
            <a:off x="7239001" y="4143374"/>
            <a:ext cx="1905000" cy="2714626"/>
          </a:xfrm>
          <a:prstGeom prst="rect">
            <a:avLst/>
          </a:prstGeom>
          <a:noFill/>
        </p:spPr>
      </p:pic>
      <p:pic>
        <p:nvPicPr>
          <p:cNvPr id="154632" name="Picture 8" descr="http://sphotos-a.xx.fbcdn.net/hphotos-snc6/c141.0.403.403/p403x403/179360_10151326813689859_175502939_n.jpg"/>
          <p:cNvPicPr>
            <a:picLocks noChangeAspect="1" noChangeArrowheads="1"/>
          </p:cNvPicPr>
          <p:nvPr/>
        </p:nvPicPr>
        <p:blipFill>
          <a:blip r:embed="rId5"/>
          <a:srcRect/>
          <a:stretch>
            <a:fillRect/>
          </a:stretch>
        </p:blipFill>
        <p:spPr bwMode="auto">
          <a:xfrm>
            <a:off x="0" y="4648200"/>
            <a:ext cx="7239000" cy="2209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en-US" dirty="0" smtClean="0">
                <a:solidFill>
                  <a:schemeClr val="accent1"/>
                </a:solidFill>
              </a:rPr>
              <a:t> </a:t>
            </a:r>
            <a:r>
              <a:rPr lang="en-US" sz="2800" dirty="0" smtClean="0">
                <a:solidFill>
                  <a:schemeClr val="accent1"/>
                </a:solidFill>
                <a:latin typeface="Adobe Garamond Pro Bold" pitchFamily="18" charset="0"/>
              </a:rPr>
              <a:t>1. "He who has appointed himself an Imam (ruler) of  the people must begin by teaching himself before teaching others. His teaching of others must be first by setting an example rather than with his words, for he who begins by teaching and educating himself  is more worthy of respect than he who teaches &amp;  educates others.“</a:t>
            </a:r>
          </a:p>
          <a:p>
            <a:endParaRPr lang="en-US" sz="2800" dirty="0" smtClean="0">
              <a:solidFill>
                <a:schemeClr val="accent1"/>
              </a:solidFill>
              <a:latin typeface="Adobe Garamond Pro Bold" pitchFamily="18" charset="0"/>
            </a:endParaRPr>
          </a:p>
          <a:p>
            <a:r>
              <a:rPr lang="en-US" sz="2800" dirty="0" smtClean="0">
                <a:solidFill>
                  <a:schemeClr val="accent1"/>
                </a:solidFill>
                <a:latin typeface="Adobe Garamond Pro Bold" pitchFamily="18" charset="0"/>
              </a:rPr>
              <a:t>2. "Your concern with developing the land should be greater than your concern for collecting taxes, for the  latter can only be obtained by developing; whereas he  who seeks revenue without development destroys the country  &amp; the people.“ </a:t>
            </a:r>
          </a:p>
          <a:p>
            <a:endParaRPr lang="en-US" sz="2800" dirty="0" smtClean="0">
              <a:solidFill>
                <a:schemeClr val="accent1"/>
              </a:solidFill>
              <a:latin typeface="Adobe Garamond Pro Bold" pitchFamily="18" charset="0"/>
            </a:endParaRPr>
          </a:p>
          <a:p>
            <a:r>
              <a:rPr lang="en-US" sz="2800" dirty="0" smtClean="0">
                <a:solidFill>
                  <a:schemeClr val="accent1"/>
                </a:solidFill>
                <a:latin typeface="Adobe Garamond Pro Bold" pitchFamily="18" charset="0"/>
              </a:rPr>
              <a:t>3.  "Seek the company of the learned &amp; the wise in search</a:t>
            </a:r>
          </a:p>
          <a:p>
            <a:r>
              <a:rPr lang="en-US" sz="2800" dirty="0" smtClean="0">
                <a:solidFill>
                  <a:schemeClr val="accent1"/>
                </a:solidFill>
                <a:latin typeface="Adobe Garamond Pro Bold" pitchFamily="18" charset="0"/>
              </a:rPr>
              <a:t> of solving the problems of your country  &amp; the righteousness of your people."</a:t>
            </a:r>
            <a:endParaRPr lang="en-US" sz="2800" dirty="0">
              <a:solidFill>
                <a:schemeClr val="accent1"/>
              </a:solidFill>
              <a:latin typeface="Adobe Garamond Pro Bold"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5447645"/>
          </a:xfrm>
          <a:prstGeom prst="rect">
            <a:avLst/>
          </a:prstGeom>
        </p:spPr>
        <p:txBody>
          <a:bodyPr wrap="square">
            <a:spAutoFit/>
          </a:bodyPr>
          <a:lstStyle/>
          <a:p>
            <a:r>
              <a:rPr lang="en-US" sz="3600" dirty="0" smtClean="0">
                <a:solidFill>
                  <a:schemeClr val="accent1"/>
                </a:solidFill>
                <a:latin typeface="Adobe Garamond Pro Bold" pitchFamily="18" charset="0"/>
              </a:rPr>
              <a:t>4.  "No good can come out in </a:t>
            </a:r>
          </a:p>
          <a:p>
            <a:r>
              <a:rPr lang="en-US" sz="3600" dirty="0" smtClean="0">
                <a:solidFill>
                  <a:schemeClr val="accent1"/>
                </a:solidFill>
                <a:latin typeface="Adobe Garamond Pro Bold" pitchFamily="18" charset="0"/>
              </a:rPr>
              <a:t>Keeping silent to the government</a:t>
            </a:r>
          </a:p>
          <a:p>
            <a:r>
              <a:rPr lang="en-US" sz="3600" dirty="0" smtClean="0">
                <a:solidFill>
                  <a:schemeClr val="accent1"/>
                </a:solidFill>
                <a:latin typeface="Adobe Garamond Pro Bold" pitchFamily="18" charset="0"/>
              </a:rPr>
              <a:t>or in speaking out of ignorance.“</a:t>
            </a:r>
          </a:p>
          <a:p>
            <a:endParaRPr lang="en-US" sz="3600" dirty="0" smtClean="0">
              <a:solidFill>
                <a:schemeClr val="accent1"/>
              </a:solidFill>
              <a:latin typeface="Adobe Garamond Pro Bold" pitchFamily="18" charset="0"/>
            </a:endParaRPr>
          </a:p>
          <a:p>
            <a:r>
              <a:rPr lang="en-US" sz="3600" dirty="0" smtClean="0">
                <a:solidFill>
                  <a:schemeClr val="accent1"/>
                </a:solidFill>
                <a:latin typeface="Adobe Garamond Pro Bold" pitchFamily="18" charset="0"/>
              </a:rPr>
              <a:t>5.  "The righteous are men of virtue, </a:t>
            </a:r>
          </a:p>
          <a:p>
            <a:r>
              <a:rPr lang="en-US" sz="3600" dirty="0" smtClean="0">
                <a:solidFill>
                  <a:schemeClr val="accent1"/>
                </a:solidFill>
                <a:latin typeface="Adobe Garamond Pro Bold" pitchFamily="18" charset="0"/>
              </a:rPr>
              <a:t>whose logic is straightforward, whose</a:t>
            </a:r>
          </a:p>
          <a:p>
            <a:r>
              <a:rPr lang="en-US" sz="3600" dirty="0" smtClean="0">
                <a:solidFill>
                  <a:schemeClr val="accent1"/>
                </a:solidFill>
                <a:latin typeface="Adobe Garamond Pro Bold" pitchFamily="18" charset="0"/>
              </a:rPr>
              <a:t>dress is unostentatious, whose path is</a:t>
            </a:r>
          </a:p>
          <a:p>
            <a:r>
              <a:rPr lang="en-US" sz="3600" dirty="0" smtClean="0">
                <a:solidFill>
                  <a:schemeClr val="accent1"/>
                </a:solidFill>
                <a:latin typeface="Adobe Garamond Pro Bold" pitchFamily="18" charset="0"/>
              </a:rPr>
              <a:t>modest, whose actions are many &amp; </a:t>
            </a:r>
          </a:p>
          <a:p>
            <a:r>
              <a:rPr lang="en-US" sz="3600" dirty="0" smtClean="0">
                <a:solidFill>
                  <a:schemeClr val="accent1"/>
                </a:solidFill>
                <a:latin typeface="Adobe Garamond Pro Bold" pitchFamily="18" charset="0"/>
              </a:rPr>
              <a:t>who is undeterred by difficulties.“</a:t>
            </a:r>
          </a:p>
          <a:p>
            <a:endParaRPr lang="en-US" sz="2400" dirty="0" smtClean="0">
              <a:solidFill>
                <a:schemeClr val="accent1"/>
              </a:solidFill>
              <a:latin typeface="Adobe Garamond Pro Bold" pitchFamily="18" charset="0"/>
            </a:endParaRPr>
          </a:p>
        </p:txBody>
      </p:sp>
      <p:pic>
        <p:nvPicPr>
          <p:cNvPr id="156674" name="Picture 2" descr="https://encrypted-tbn3.gstatic.com/images?q=tbn:ANd9GcQhBLXqlJKjFDxefObVL2P1f8x4BDJyJUTZSXVkNMQ7HSfFT1Zb"/>
          <p:cNvPicPr>
            <a:picLocks noChangeAspect="1" noChangeArrowheads="1"/>
          </p:cNvPicPr>
          <p:nvPr/>
        </p:nvPicPr>
        <p:blipFill>
          <a:blip r:embed="rId2"/>
          <a:srcRect/>
          <a:stretch>
            <a:fillRect/>
          </a:stretch>
        </p:blipFill>
        <p:spPr bwMode="auto">
          <a:xfrm>
            <a:off x="7239000" y="0"/>
            <a:ext cx="1905000" cy="2286000"/>
          </a:xfrm>
          <a:prstGeom prst="rect">
            <a:avLst/>
          </a:prstGeom>
          <a:noFill/>
        </p:spPr>
      </p:pic>
      <p:pic>
        <p:nvPicPr>
          <p:cNvPr id="156676" name="Picture 4" descr="https://encrypted-tbn1.gstatic.com/images?q=tbn:ANd9GcSsSJEeFrekBALK939gISJkpuZ2-gM3R32QRJ-xFQB_wYntIN2i"/>
          <p:cNvPicPr>
            <a:picLocks noChangeAspect="1" noChangeArrowheads="1"/>
          </p:cNvPicPr>
          <p:nvPr/>
        </p:nvPicPr>
        <p:blipFill>
          <a:blip r:embed="rId3"/>
          <a:srcRect/>
          <a:stretch>
            <a:fillRect/>
          </a:stretch>
        </p:blipFill>
        <p:spPr bwMode="auto">
          <a:xfrm>
            <a:off x="7239000" y="2209800"/>
            <a:ext cx="1905000" cy="2362200"/>
          </a:xfrm>
          <a:prstGeom prst="rect">
            <a:avLst/>
          </a:prstGeom>
          <a:noFill/>
        </p:spPr>
      </p:pic>
      <p:pic>
        <p:nvPicPr>
          <p:cNvPr id="156678" name="Picture 6" descr="https://encrypted-tbn0.gstatic.com/images?q=tbn:ANd9GcTstbqElCiEtpXUyFTQtFAYT7T-pt_AYQvVTN2IvBTaF4keehKvKA"/>
          <p:cNvPicPr>
            <a:picLocks noChangeAspect="1" noChangeArrowheads="1"/>
          </p:cNvPicPr>
          <p:nvPr/>
        </p:nvPicPr>
        <p:blipFill>
          <a:blip r:embed="rId4"/>
          <a:srcRect/>
          <a:stretch>
            <a:fillRect/>
          </a:stretch>
        </p:blipFill>
        <p:spPr bwMode="auto">
          <a:xfrm>
            <a:off x="7239000" y="4572000"/>
            <a:ext cx="1905000" cy="2286000"/>
          </a:xfrm>
          <a:prstGeom prst="rect">
            <a:avLst/>
          </a:prstGeom>
          <a:noFill/>
        </p:spPr>
      </p:pic>
      <p:pic>
        <p:nvPicPr>
          <p:cNvPr id="156680" name="Picture 8" descr="https://encrypted-tbn0.gstatic.com/images?q=tbn:ANd9GcTuZbJV57IInCRFJxfHPkt1WkHoOmRPhgJnreDg6O--MDZP-zk4"/>
          <p:cNvPicPr>
            <a:picLocks noChangeAspect="1" noChangeArrowheads="1"/>
          </p:cNvPicPr>
          <p:nvPr/>
        </p:nvPicPr>
        <p:blipFill>
          <a:blip r:embed="rId5"/>
          <a:srcRect/>
          <a:stretch>
            <a:fillRect/>
          </a:stretch>
        </p:blipFill>
        <p:spPr bwMode="auto">
          <a:xfrm>
            <a:off x="0" y="5105400"/>
            <a:ext cx="7239000" cy="1628776"/>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109639"/>
          </a:xfrm>
          <a:prstGeom prst="rect">
            <a:avLst/>
          </a:prstGeom>
        </p:spPr>
        <p:txBody>
          <a:bodyPr wrap="square">
            <a:spAutoFit/>
          </a:bodyPr>
          <a:lstStyle/>
          <a:p>
            <a:r>
              <a:rPr lang="en-US" sz="2800" dirty="0" smtClean="0">
                <a:solidFill>
                  <a:schemeClr val="accent1"/>
                </a:solidFill>
                <a:latin typeface="Adobe Garamond Pro Bold" pitchFamily="18" charset="0"/>
              </a:rPr>
              <a:t>6.  "Choose the best among your people to </a:t>
            </a:r>
          </a:p>
          <a:p>
            <a:r>
              <a:rPr lang="en-US" sz="2800" dirty="0" smtClean="0">
                <a:solidFill>
                  <a:schemeClr val="accent1"/>
                </a:solidFill>
                <a:latin typeface="Adobe Garamond Pro Bold" pitchFamily="18" charset="0"/>
              </a:rPr>
              <a:t>administer justice among them. Choose </a:t>
            </a:r>
          </a:p>
          <a:p>
            <a:r>
              <a:rPr lang="en-US" sz="2800" dirty="0" smtClean="0">
                <a:solidFill>
                  <a:schemeClr val="accent1"/>
                </a:solidFill>
                <a:latin typeface="Adobe Garamond Pro Bold" pitchFamily="18" charset="0"/>
              </a:rPr>
              <a:t>someone who does not easily give up, who</a:t>
            </a:r>
          </a:p>
          <a:p>
            <a:r>
              <a:rPr lang="en-US" sz="2800" dirty="0" smtClean="0">
                <a:solidFill>
                  <a:schemeClr val="accent1"/>
                </a:solidFill>
                <a:latin typeface="Adobe Garamond Pro Bold" pitchFamily="18" charset="0"/>
              </a:rPr>
              <a:t> is unruffled by enmities, someone who will </a:t>
            </a:r>
          </a:p>
          <a:p>
            <a:r>
              <a:rPr lang="en-US" sz="2800" dirty="0" smtClean="0">
                <a:solidFill>
                  <a:schemeClr val="accent1"/>
                </a:solidFill>
                <a:latin typeface="Adobe Garamond Pro Bold" pitchFamily="18" charset="0"/>
              </a:rPr>
              <a:t>not persist in wrong doings, who will not </a:t>
            </a:r>
          </a:p>
          <a:p>
            <a:r>
              <a:rPr lang="en-US" sz="2800" dirty="0" smtClean="0">
                <a:solidFill>
                  <a:schemeClr val="accent1"/>
                </a:solidFill>
                <a:latin typeface="Adobe Garamond Pro Bold" pitchFamily="18" charset="0"/>
              </a:rPr>
              <a:t>hesitate to pursue right once he knows it, </a:t>
            </a:r>
          </a:p>
          <a:p>
            <a:r>
              <a:rPr lang="en-US" sz="3200" dirty="0" smtClean="0">
                <a:solidFill>
                  <a:schemeClr val="accent1"/>
                </a:solidFill>
                <a:latin typeface="Adobe Garamond Pro Bold" pitchFamily="18" charset="0"/>
              </a:rPr>
              <a:t>someone whose heart knows no greed, who will not be satisfied with a minimum of explanation without seeking the maximum of understanding, who will be the most steadfast when doubt is cast, who will be the least impatient in correcting the opponent, the most patient in pursuing the truth, the most stern in meting out judgment, someone who is unaffected by flattery and not swayed by temptation and these are but few."</a:t>
            </a:r>
            <a:endParaRPr lang="en-US" sz="3200" dirty="0">
              <a:solidFill>
                <a:schemeClr val="accent1"/>
              </a:solidFill>
              <a:latin typeface="Adobe Garamond Pro Bold" pitchFamily="18" charset="0"/>
            </a:endParaRPr>
          </a:p>
        </p:txBody>
      </p:sp>
      <p:pic>
        <p:nvPicPr>
          <p:cNvPr id="7" name="Picture 2" descr="https://encrypted-tbn0.gstatic.com/images?q=tbn:ANd9GcRtZTOJi5OHJSWl7acc_qbLy0QcxLlfA80ZagHjhdjsGFoii_Je"/>
          <p:cNvPicPr>
            <a:picLocks noChangeAspect="1" noChangeArrowheads="1"/>
          </p:cNvPicPr>
          <p:nvPr/>
        </p:nvPicPr>
        <p:blipFill>
          <a:blip r:embed="rId2"/>
          <a:srcRect/>
          <a:stretch>
            <a:fillRect/>
          </a:stretch>
        </p:blipFill>
        <p:spPr bwMode="auto">
          <a:xfrm>
            <a:off x="6553200" y="0"/>
            <a:ext cx="2590800" cy="25527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r>
              <a:rPr lang="en-US" dirty="0" smtClean="0"/>
              <a:t> </a:t>
            </a:r>
            <a:r>
              <a:rPr lang="en-US" sz="3600" dirty="0" smtClean="0">
                <a:latin typeface="Britannic Bold" pitchFamily="34" charset="0"/>
              </a:rPr>
              <a:t>A saying of Ali KW that I feel is essential to PR practice is:</a:t>
            </a:r>
          </a:p>
          <a:p>
            <a:pPr algn="ctr"/>
            <a:r>
              <a:rPr lang="en-US" dirty="0" smtClean="0"/>
              <a:t> </a:t>
            </a:r>
            <a:r>
              <a:rPr lang="en-US" sz="3200" dirty="0" smtClean="0">
                <a:solidFill>
                  <a:schemeClr val="accent1"/>
                </a:solidFill>
                <a:latin typeface="Berlin Sans FB Demi" pitchFamily="34" charset="0"/>
              </a:rPr>
              <a:t>“A man should never expect anything save from his Lord, and have fear except from his sins. A man who lacks knowledge should not shy away from asking about what he does not know, and a man of learning should never be too shy to admit his ignorance by saying, ‘Allah knows best’. Patience and perseverance are to faith what the head is to the body. He who has no patience and perseverance has no faith.”</a:t>
            </a:r>
            <a:endParaRPr lang="en-GB" sz="3200" dirty="0">
              <a:solidFill>
                <a:schemeClr val="accent1"/>
              </a:solidFill>
              <a:latin typeface="Berlin Sans FB Demi" pitchFamily="34" charset="0"/>
            </a:endParaRPr>
          </a:p>
        </p:txBody>
      </p:sp>
      <p:pic>
        <p:nvPicPr>
          <p:cNvPr id="155652" name="Picture 4" descr="https://encrypted-tbn0.gstatic.com/images?q=tbn:ANd9GcTixF3xjI09yX_J1jCvExeMn4rl6rWJXqVa0oCPIapj2iiG_WPl"/>
          <p:cNvPicPr>
            <a:picLocks noChangeAspect="1" noChangeArrowheads="1"/>
          </p:cNvPicPr>
          <p:nvPr/>
        </p:nvPicPr>
        <p:blipFill>
          <a:blip r:embed="rId2"/>
          <a:srcRect/>
          <a:stretch>
            <a:fillRect/>
          </a:stretch>
        </p:blipFill>
        <p:spPr bwMode="auto">
          <a:xfrm>
            <a:off x="0" y="5638800"/>
            <a:ext cx="3028950" cy="1219200"/>
          </a:xfrm>
          <a:prstGeom prst="rect">
            <a:avLst/>
          </a:prstGeom>
          <a:noFill/>
        </p:spPr>
      </p:pic>
      <p:pic>
        <p:nvPicPr>
          <p:cNvPr id="155654" name="Picture 6" descr="https://encrypted-tbn2.gstatic.com/images?q=tbn:ANd9GcTwH-K6E5tv77CeXtwfzX4x1_EhniKQpwY6gJc56TSXPqk5mKQO"/>
          <p:cNvPicPr>
            <a:picLocks noChangeAspect="1" noChangeArrowheads="1"/>
          </p:cNvPicPr>
          <p:nvPr/>
        </p:nvPicPr>
        <p:blipFill>
          <a:blip r:embed="rId3"/>
          <a:srcRect/>
          <a:stretch>
            <a:fillRect/>
          </a:stretch>
        </p:blipFill>
        <p:spPr bwMode="auto">
          <a:xfrm>
            <a:off x="3048000" y="5562600"/>
            <a:ext cx="2667000" cy="1295400"/>
          </a:xfrm>
          <a:prstGeom prst="rect">
            <a:avLst/>
          </a:prstGeom>
          <a:noFill/>
        </p:spPr>
      </p:pic>
      <p:pic>
        <p:nvPicPr>
          <p:cNvPr id="155656" name="Picture 8" descr="http://qoia.files.wordpress.com/2012/10/problems1.jpg"/>
          <p:cNvPicPr>
            <a:picLocks noChangeAspect="1" noChangeArrowheads="1"/>
          </p:cNvPicPr>
          <p:nvPr/>
        </p:nvPicPr>
        <p:blipFill>
          <a:blip r:embed="rId4" cstate="print"/>
          <a:srcRect/>
          <a:stretch>
            <a:fillRect/>
          </a:stretch>
        </p:blipFill>
        <p:spPr bwMode="auto">
          <a:xfrm>
            <a:off x="5715001" y="5562600"/>
            <a:ext cx="3429000" cy="1295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r.com.my/rb/photography/companies/nikon/nikkoresources/AFNikkor/AF180mm/Abdullah_Badawi.jpg"/>
          <p:cNvPicPr>
            <a:picLocks noChangeAspect="1" noChangeArrowheads="1"/>
          </p:cNvPicPr>
          <p:nvPr/>
        </p:nvPicPr>
        <p:blipFill>
          <a:blip r:embed="rId2"/>
          <a:srcRect/>
          <a:stretch>
            <a:fillRect/>
          </a:stretch>
        </p:blipFill>
        <p:spPr bwMode="auto">
          <a:xfrm>
            <a:off x="1" y="3505200"/>
            <a:ext cx="2285999" cy="3352800"/>
          </a:xfrm>
          <a:prstGeom prst="rect">
            <a:avLst/>
          </a:prstGeom>
          <a:noFill/>
        </p:spPr>
      </p:pic>
      <p:sp>
        <p:nvSpPr>
          <p:cNvPr id="1028" name="Rectangle 4"/>
          <p:cNvSpPr>
            <a:spLocks noChangeArrowheads="1"/>
          </p:cNvSpPr>
          <p:nvPr/>
        </p:nvSpPr>
        <p:spPr bwMode="auto">
          <a:xfrm>
            <a:off x="2246293" y="0"/>
            <a:ext cx="6897707" cy="7417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dobe Garamond Pro Bold"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Adobe Garamond Pro Bold" pitchFamily="18" charset="0"/>
                <a:ea typeface="Calibri" pitchFamily="34" charset="0"/>
                <a:cs typeface="Times New Roman" pitchFamily="18" charset="0"/>
              </a:rPr>
              <a:t>Malaysia’s Former PM Tun Abdullah Badawi</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dobe Garamond Pro Bold" pitchFamily="18" charset="0"/>
                <a:cs typeface="Times New Roman" pitchFamily="18" charset="0"/>
              </a:rPr>
              <a:t>in addressing IAMPRC 1</a:t>
            </a:r>
            <a:r>
              <a:rPr lang="en-US" sz="2400" b="1" baseline="30000" dirty="0" smtClean="0">
                <a:latin typeface="Adobe Garamond Pro Bold" pitchFamily="18" charset="0"/>
                <a:cs typeface="Times New Roman" pitchFamily="18" charset="0"/>
              </a:rPr>
              <a:t>ST</a:t>
            </a:r>
            <a:r>
              <a:rPr lang="en-US" sz="2400" b="1" dirty="0" smtClean="0">
                <a:latin typeface="Adobe Garamond Pro Bold" pitchFamily="18" charset="0"/>
                <a:cs typeface="Times New Roman" pitchFamily="18" charset="0"/>
              </a:rPr>
              <a:t> Congress  </a:t>
            </a:r>
            <a:r>
              <a:rPr kumimoji="0" lang="en-US" sz="2400" b="1" i="0" u="none" strike="noStrike" cap="none" normalizeH="0" baseline="0" dirty="0" smtClean="0">
                <a:ln>
                  <a:noFill/>
                </a:ln>
                <a:solidFill>
                  <a:schemeClr val="tx1"/>
                </a:solidFill>
                <a:effectLst/>
                <a:latin typeface="Adobe Garamond Pro Bold" pitchFamily="18" charset="0"/>
                <a:cs typeface="Arial" pitchFamily="34" charset="0"/>
              </a:rPr>
              <a:t> referred </a:t>
            </a:r>
            <a:r>
              <a:rPr lang="en-US" sz="2400" b="1" dirty="0" smtClean="0">
                <a:latin typeface="Adobe Garamond Pro Bold" pitchFamily="18" charset="0"/>
                <a:cs typeface="Arial" pitchFamily="34" charset="0"/>
              </a:rPr>
              <a:t>to 2 prerequisites  for Muslim PR Professionals: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dobe Garamond Pro Bold"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00B050"/>
                </a:solidFill>
                <a:effectLst/>
                <a:latin typeface="Algerian" pitchFamily="82" charset="0"/>
                <a:cs typeface="Arial" pitchFamily="34" charset="0"/>
              </a:rPr>
              <a:t>Justice &amp; Accountability</a:t>
            </a:r>
            <a:r>
              <a:rPr kumimoji="0" lang="en-US" sz="4000" b="0" i="0" u="none" strike="noStrike" cap="none" normalizeH="0" baseline="0" dirty="0" smtClean="0">
                <a:ln>
                  <a:noFill/>
                </a:ln>
                <a:solidFill>
                  <a:srgbClr val="FFC000"/>
                </a:solidFill>
                <a:effectLst/>
                <a:latin typeface="Adobe Garamond Pro Bold"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rgbClr val="FFC000"/>
              </a:solidFill>
              <a:effectLst/>
              <a:latin typeface="Adobe Garamond Pro Bold"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C000"/>
                </a:solidFill>
                <a:effectLst/>
                <a:latin typeface="Adobe Garamond Pro Bold" pitchFamily="18" charset="0"/>
                <a:cs typeface="Arial" pitchFamily="34" charset="0"/>
              </a:rPr>
              <a:t>These</a:t>
            </a:r>
            <a:r>
              <a:rPr kumimoji="0" lang="en-US" sz="2800" b="1" i="0" u="none" strike="noStrike" cap="none" normalizeH="0" dirty="0" smtClean="0">
                <a:ln>
                  <a:noFill/>
                </a:ln>
                <a:solidFill>
                  <a:srgbClr val="FFC000"/>
                </a:solidFill>
                <a:effectLst/>
                <a:latin typeface="Adobe Garamond Pro Bold" pitchFamily="18" charset="0"/>
                <a:cs typeface="Arial" pitchFamily="34" charset="0"/>
              </a:rPr>
              <a:t> are essential prerequisites for</a:t>
            </a:r>
            <a:endParaRPr kumimoji="0" lang="en-US" sz="2800" b="1" i="0" u="none" strike="noStrike" cap="none" normalizeH="0" baseline="0" dirty="0" smtClean="0">
              <a:ln>
                <a:noFill/>
              </a:ln>
              <a:solidFill>
                <a:srgbClr val="FFC000"/>
              </a:solidFill>
              <a:effectLst/>
              <a:latin typeface="Adobe Garamond Pro Bold"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C000"/>
                </a:solidFill>
                <a:latin typeface="Adobe Garamond Pro Bold" pitchFamily="18" charset="0"/>
                <a:cs typeface="Arial" pitchFamily="34" charset="0"/>
              </a:rPr>
              <a:t>all Muslims PR Practitioners if we want the profession to be respected &amp; have the necessary credibility.  By upholding the Qur’an &amp; the Sunna we will be effective in practicing our profession</a:t>
            </a:r>
            <a:r>
              <a:rPr lang="en-US" sz="2800" b="1" dirty="0" smtClean="0">
                <a:solidFill>
                  <a:srgbClr val="FFFF00"/>
                </a:solidFill>
                <a:latin typeface="Adobe Garamond Pro Bold"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rgbClr val="FFC000"/>
              </a:solidFill>
              <a:effectLst/>
              <a:latin typeface="Adobe Garamond Pro Bold" pitchFamily="18" charset="0"/>
              <a:cs typeface="Arial" pitchFamily="34" charset="0"/>
            </a:endParaRPr>
          </a:p>
        </p:txBody>
      </p:sp>
      <p:pic>
        <p:nvPicPr>
          <p:cNvPr id="1030" name="Picture 6" descr="https://encrypted-tbn2.gstatic.com/images?q=tbn:ANd9GcQ4Ap_wmbJmQrEo2I3Xsg0hpheAyGrls0XoAahl0z-iwPjSdoT9"/>
          <p:cNvPicPr>
            <a:picLocks noChangeAspect="1" noChangeArrowheads="1"/>
          </p:cNvPicPr>
          <p:nvPr/>
        </p:nvPicPr>
        <p:blipFill>
          <a:blip r:embed="rId3"/>
          <a:srcRect/>
          <a:stretch>
            <a:fillRect/>
          </a:stretch>
        </p:blipFill>
        <p:spPr bwMode="auto">
          <a:xfrm>
            <a:off x="0" y="0"/>
            <a:ext cx="2286000" cy="3581400"/>
          </a:xfrm>
          <a:prstGeom prst="rect">
            <a:avLst/>
          </a:prstGeom>
          <a:noFill/>
        </p:spPr>
      </p:pic>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9" name="Picture 5" descr="https://encrypted-tbn1.gstatic.com/images?q=tbn:ANd9GcSYoFVLYCS9aCIUzX6D-GyDhdWZ6Y4MgSJSKmoYTu-3bedcYOfW1Q"/>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7078861"/>
          </a:xfrm>
          <a:prstGeom prst="rect">
            <a:avLst/>
          </a:prstGeom>
        </p:spPr>
        <p:txBody>
          <a:bodyPr wrap="square">
            <a:spAutoFit/>
          </a:bodyPr>
          <a:lstStyle/>
          <a:p>
            <a:pPr lvl="0" algn="ctr" fontAlgn="base">
              <a:spcBef>
                <a:spcPct val="0"/>
              </a:spcBef>
              <a:spcAft>
                <a:spcPct val="0"/>
              </a:spcAft>
            </a:pPr>
            <a:r>
              <a:rPr lang="en-US" sz="4000" b="1" dirty="0" smtClean="0">
                <a:solidFill>
                  <a:srgbClr val="00B050"/>
                </a:solidFill>
                <a:latin typeface="Blackoak Std" pitchFamily="50" charset="0"/>
                <a:ea typeface="Times New Roman" pitchFamily="18" charset="0"/>
                <a:cs typeface="Arial" pitchFamily="34" charset="0"/>
              </a:rPr>
              <a:t>Conclusion</a:t>
            </a:r>
          </a:p>
          <a:p>
            <a:pPr lvl="0" fontAlgn="base">
              <a:spcBef>
                <a:spcPct val="0"/>
              </a:spcBef>
              <a:spcAft>
                <a:spcPct val="0"/>
              </a:spcAft>
            </a:pPr>
            <a:endParaRPr lang="en-US" sz="14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400" dirty="0" smtClean="0">
                <a:latin typeface="Adobe Garamond Pro Bold" pitchFamily="18" charset="0"/>
                <a:ea typeface="Times New Roman" pitchFamily="18" charset="0"/>
                <a:cs typeface="Arial" pitchFamily="34" charset="0"/>
              </a:rPr>
              <a:t> The exemplary public relations personalities I have  </a:t>
            </a:r>
          </a:p>
          <a:p>
            <a:pPr lvl="0" eaLnBrk="0" fontAlgn="base" hangingPunct="0">
              <a:spcBef>
                <a:spcPct val="0"/>
              </a:spcBef>
              <a:spcAft>
                <a:spcPct val="0"/>
              </a:spcAft>
            </a:pPr>
            <a:r>
              <a:rPr lang="en-US" sz="2400" dirty="0" smtClean="0">
                <a:latin typeface="Adobe Garamond Pro Bold" pitchFamily="18" charset="0"/>
                <a:ea typeface="Times New Roman" pitchFamily="18" charset="0"/>
                <a:cs typeface="Arial" pitchFamily="34" charset="0"/>
              </a:rPr>
              <a:t>chosen were the Prophet Muhammad SAW  &amp; his four closes companions. I strongly believe that by  adhering to their positive personalities they can help  us be effective public relations &amp; communication  professionals  as well as a good person. </a:t>
            </a:r>
          </a:p>
          <a:p>
            <a:pPr lvl="0" algn="ctr" eaLnBrk="0" fontAlgn="base" hangingPunct="0">
              <a:spcBef>
                <a:spcPct val="0"/>
              </a:spcBef>
              <a:spcAft>
                <a:spcPct val="0"/>
              </a:spcAft>
            </a:pPr>
            <a:endParaRPr lang="en-US" dirty="0" smtClean="0">
              <a:solidFill>
                <a:srgbClr val="002060"/>
              </a:solidFill>
              <a:latin typeface="Adobe Garamond Pro Bold" pitchFamily="18" charset="0"/>
              <a:ea typeface="Times New Roman" pitchFamily="18" charset="0"/>
              <a:cs typeface="Arial" pitchFamily="34" charset="0"/>
            </a:endParaRPr>
          </a:p>
          <a:p>
            <a:pPr lvl="0" algn="ctr" eaLnBrk="0" fontAlgn="base" hangingPunct="0">
              <a:spcBef>
                <a:spcPct val="0"/>
              </a:spcBef>
              <a:spcAft>
                <a:spcPct val="0"/>
              </a:spcAft>
            </a:pPr>
            <a:r>
              <a:rPr lang="en-US" sz="2000" dirty="0" smtClean="0">
                <a:solidFill>
                  <a:srgbClr val="FFFF00"/>
                </a:solidFill>
                <a:latin typeface="Adobe Garamond Pro Bold" pitchFamily="18" charset="0"/>
                <a:ea typeface="Times New Roman" pitchFamily="18" charset="0"/>
                <a:cs typeface="Arial" pitchFamily="34" charset="0"/>
              </a:rPr>
              <a:t>As human beings we can always highlight their perceived or  real weaknesses but it is their positive traits that  help us to  be an outstanding practitioner &amp; a good person</a:t>
            </a:r>
            <a:r>
              <a:rPr lang="en-US" sz="2000" dirty="0" smtClean="0">
                <a:solidFill>
                  <a:srgbClr val="C00000"/>
                </a:solidFill>
                <a:latin typeface="Adobe Garamond Pro Bold" pitchFamily="18" charset="0"/>
                <a:ea typeface="Times New Roman" pitchFamily="18" charset="0"/>
                <a:cs typeface="Arial" pitchFamily="34" charset="0"/>
              </a:rPr>
              <a:t>. </a:t>
            </a:r>
          </a:p>
          <a:p>
            <a:pPr lvl="0" algn="ctr" eaLnBrk="0" fontAlgn="base" hangingPunct="0">
              <a:spcBef>
                <a:spcPct val="0"/>
              </a:spcBef>
              <a:spcAft>
                <a:spcPct val="0"/>
              </a:spcAft>
            </a:pPr>
            <a:endParaRPr lang="en-US" dirty="0" smtClean="0">
              <a:solidFill>
                <a:srgbClr val="002060"/>
              </a:solidFill>
              <a:latin typeface="Adobe Garamond Pro Bold" pitchFamily="18" charset="0"/>
              <a:ea typeface="Times New Roman" pitchFamily="18" charset="0"/>
              <a:cs typeface="Arial" pitchFamily="34" charset="0"/>
            </a:endParaRPr>
          </a:p>
          <a:p>
            <a:pPr lvl="0" algn="ctr" eaLnBrk="0" fontAlgn="base" hangingPunct="0">
              <a:spcBef>
                <a:spcPct val="0"/>
              </a:spcBef>
              <a:spcAft>
                <a:spcPct val="0"/>
              </a:spcAft>
            </a:pPr>
            <a:r>
              <a:rPr lang="en-US" sz="2400" dirty="0" smtClean="0">
                <a:solidFill>
                  <a:srgbClr val="FF0000"/>
                </a:solidFill>
                <a:latin typeface="Adobe Garamond Pro Bold" pitchFamily="18" charset="0"/>
                <a:ea typeface="Times New Roman" pitchFamily="18" charset="0"/>
                <a:cs typeface="Arial" pitchFamily="34" charset="0"/>
              </a:rPr>
              <a:t> Any weaknesses that are said they have can also be a lesson </a:t>
            </a:r>
          </a:p>
          <a:p>
            <a:pPr lvl="0" algn="ctr" eaLnBrk="0" fontAlgn="base" hangingPunct="0">
              <a:spcBef>
                <a:spcPct val="0"/>
              </a:spcBef>
              <a:spcAft>
                <a:spcPct val="0"/>
              </a:spcAft>
            </a:pPr>
            <a:r>
              <a:rPr lang="en-US" sz="2400" dirty="0" smtClean="0">
                <a:solidFill>
                  <a:srgbClr val="FF0000"/>
                </a:solidFill>
                <a:latin typeface="Adobe Garamond Pro Bold" pitchFamily="18" charset="0"/>
                <a:ea typeface="Times New Roman" pitchFamily="18" charset="0"/>
                <a:cs typeface="Arial" pitchFamily="34" charset="0"/>
              </a:rPr>
              <a:t>for us so that we do not repeat it. However, if we deem that </a:t>
            </a:r>
          </a:p>
          <a:p>
            <a:pPr lvl="0" algn="ctr" eaLnBrk="0" fontAlgn="base" hangingPunct="0">
              <a:spcBef>
                <a:spcPct val="0"/>
              </a:spcBef>
              <a:spcAft>
                <a:spcPct val="0"/>
              </a:spcAft>
            </a:pPr>
            <a:r>
              <a:rPr lang="en-US" sz="2400" dirty="0" smtClean="0">
                <a:solidFill>
                  <a:srgbClr val="FF0000"/>
                </a:solidFill>
                <a:latin typeface="Adobe Garamond Pro Bold" pitchFamily="18" charset="0"/>
                <a:ea typeface="Times New Roman" pitchFamily="18" charset="0"/>
                <a:cs typeface="Arial" pitchFamily="34" charset="0"/>
              </a:rPr>
              <a:t>the allegations are false, it is our responsibility to correct it as </a:t>
            </a:r>
          </a:p>
          <a:p>
            <a:pPr lvl="0" algn="ctr" eaLnBrk="0" fontAlgn="base" hangingPunct="0">
              <a:spcBef>
                <a:spcPct val="0"/>
              </a:spcBef>
              <a:spcAft>
                <a:spcPct val="0"/>
              </a:spcAft>
            </a:pPr>
            <a:r>
              <a:rPr lang="en-US" sz="2400" dirty="0" smtClean="0">
                <a:solidFill>
                  <a:srgbClr val="FF0000"/>
                </a:solidFill>
                <a:latin typeface="Adobe Garamond Pro Bold" pitchFamily="18" charset="0"/>
                <a:ea typeface="Times New Roman" pitchFamily="18" charset="0"/>
                <a:cs typeface="Arial" pitchFamily="34" charset="0"/>
              </a:rPr>
              <a:t>we are a body of expert Muslim communicators. </a:t>
            </a:r>
          </a:p>
          <a:p>
            <a:pPr lvl="0" algn="ctr" eaLnBrk="0" fontAlgn="base" hangingPunct="0">
              <a:spcBef>
                <a:spcPct val="0"/>
              </a:spcBef>
              <a:spcAft>
                <a:spcPct val="0"/>
              </a:spcAft>
            </a:pPr>
            <a:endParaRPr lang="en-US" dirty="0" smtClean="0">
              <a:solidFill>
                <a:srgbClr val="002060"/>
              </a:solidFill>
              <a:latin typeface="Adobe Garamond Pro Bold" pitchFamily="18" charset="0"/>
              <a:ea typeface="Times New Roman" pitchFamily="18" charset="0"/>
              <a:cs typeface="Arial" pitchFamily="34" charset="0"/>
            </a:endParaRPr>
          </a:p>
          <a:p>
            <a:pPr lvl="0" algn="ctr" eaLnBrk="0" fontAlgn="base" hangingPunct="0">
              <a:spcBef>
                <a:spcPct val="0"/>
              </a:spcBef>
              <a:spcAft>
                <a:spcPct val="0"/>
              </a:spcAft>
            </a:pPr>
            <a:r>
              <a:rPr lang="en-US" sz="2400" dirty="0" smtClean="0">
                <a:solidFill>
                  <a:srgbClr val="00B050"/>
                </a:solidFill>
                <a:latin typeface="Adobe Garamond Pro Bold" pitchFamily="18" charset="0"/>
                <a:ea typeface="Times New Roman" pitchFamily="18" charset="0"/>
                <a:cs typeface="Arial" pitchFamily="34" charset="0"/>
              </a:rPr>
              <a:t>To me, Prophet Muhammad SAW will always be my first role model &amp;  his companions in support of him. I do it believe it should be also  for other Muslim communication and public relations professionals.</a:t>
            </a:r>
            <a:endParaRPr lang="en-US" sz="2400" b="1" dirty="0" smtClean="0">
              <a:solidFill>
                <a:srgbClr val="00B050"/>
              </a:solidFill>
              <a:latin typeface="Adobe Garamond Pro Bold" pitchFamily="18" charset="0"/>
              <a:ea typeface="Times New Roman" pitchFamily="18" charset="0"/>
              <a:cs typeface="Arial" pitchFamily="34" charset="0"/>
            </a:endParaRPr>
          </a:p>
          <a:p>
            <a:pPr lvl="0" algn="ctr" eaLnBrk="0" fontAlgn="base" hangingPunct="0">
              <a:spcBef>
                <a:spcPct val="0"/>
              </a:spcBef>
              <a:spcAft>
                <a:spcPct val="0"/>
              </a:spcAft>
            </a:pPr>
            <a:endParaRPr lang="en-US" dirty="0" smtClean="0">
              <a:solidFill>
                <a:srgbClr val="00B050"/>
              </a:solidFill>
              <a:latin typeface="Adobe Garamond Pro Bold" pitchFamily="18"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s://encrypted-tbn3.gstatic.com/images?q=tbn:ANd9GcRPQJTefWo0kQIGzK2TLShPRT7j4JctVW2QUut-0vERm6sxs-x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6924973"/>
          </a:xfrm>
          <a:prstGeom prst="rect">
            <a:avLst/>
          </a:prstGeom>
        </p:spPr>
        <p:txBody>
          <a:bodyPr wrap="square">
            <a:spAutoFit/>
          </a:bodyPr>
          <a:lstStyle/>
          <a:p>
            <a:pPr lvl="0" algn="ctr" fontAlgn="base">
              <a:spcBef>
                <a:spcPct val="0"/>
              </a:spcBef>
              <a:spcAft>
                <a:spcPct val="0"/>
              </a:spcAft>
            </a:pPr>
            <a:r>
              <a:rPr lang="en-US" sz="3600" b="1" dirty="0" smtClean="0">
                <a:solidFill>
                  <a:srgbClr val="FFFF00"/>
                </a:solidFill>
                <a:ea typeface="Times New Roman" pitchFamily="18" charset="0"/>
                <a:cs typeface="Arial" pitchFamily="34" charset="0"/>
              </a:rPr>
              <a:t>Public relations &amp; services encompass </a:t>
            </a:r>
          </a:p>
          <a:p>
            <a:pPr lvl="0" algn="ctr" fontAlgn="base">
              <a:spcBef>
                <a:spcPct val="0"/>
              </a:spcBef>
              <a:spcAft>
                <a:spcPct val="0"/>
              </a:spcAft>
            </a:pPr>
            <a:r>
              <a:rPr lang="en-US" sz="3600" b="1" dirty="0" smtClean="0">
                <a:solidFill>
                  <a:srgbClr val="FFFF00"/>
                </a:solidFill>
                <a:ea typeface="Times New Roman" pitchFamily="18" charset="0"/>
                <a:cs typeface="Arial" pitchFamily="34" charset="0"/>
              </a:rPr>
              <a:t>both improving relations &amp; developing </a:t>
            </a:r>
          </a:p>
          <a:p>
            <a:pPr lvl="0" algn="ctr" fontAlgn="base">
              <a:spcBef>
                <a:spcPct val="0"/>
              </a:spcBef>
              <a:spcAft>
                <a:spcPct val="0"/>
              </a:spcAft>
            </a:pPr>
            <a:r>
              <a:rPr lang="en-US" sz="3600" b="1" dirty="0" smtClean="0">
                <a:solidFill>
                  <a:srgbClr val="FFFF00"/>
                </a:solidFill>
                <a:ea typeface="Times New Roman" pitchFamily="18" charset="0"/>
                <a:cs typeface="Arial" pitchFamily="34" charset="0"/>
              </a:rPr>
              <a:t>friendship with members of the larger community around the Islamic centers, </a:t>
            </a:r>
          </a:p>
          <a:p>
            <a:pPr lvl="0" algn="ctr" fontAlgn="base">
              <a:spcBef>
                <a:spcPct val="0"/>
              </a:spcBef>
              <a:spcAft>
                <a:spcPct val="0"/>
              </a:spcAft>
            </a:pPr>
            <a:r>
              <a:rPr lang="en-US" sz="3600" b="1" dirty="0" smtClean="0">
                <a:solidFill>
                  <a:srgbClr val="FFFF00"/>
                </a:solidFill>
                <a:ea typeface="Times New Roman" pitchFamily="18" charset="0"/>
                <a:cs typeface="Arial" pitchFamily="34" charset="0"/>
              </a:rPr>
              <a:t>&amp; to get involved with local government &amp; service organizations (e.g. shelters, hospitals, orphanages, etc.). </a:t>
            </a:r>
          </a:p>
          <a:p>
            <a:pPr lvl="0" fontAlgn="base">
              <a:spcBef>
                <a:spcPct val="0"/>
              </a:spcBef>
              <a:spcAft>
                <a:spcPct val="0"/>
              </a:spcAft>
            </a:pPr>
            <a:endParaRPr lang="en-US" sz="3200" b="1" dirty="0" smtClean="0">
              <a:ea typeface="Times New Roman" pitchFamily="18" charset="0"/>
              <a:cs typeface="Arial" pitchFamily="34" charset="0"/>
            </a:endParaRPr>
          </a:p>
          <a:p>
            <a:pPr lvl="0" algn="ctr" fontAlgn="base">
              <a:spcBef>
                <a:spcPct val="0"/>
              </a:spcBef>
              <a:spcAft>
                <a:spcPct val="0"/>
              </a:spcAft>
            </a:pPr>
            <a:r>
              <a:rPr lang="en-US" sz="4000" b="1" dirty="0" smtClean="0">
                <a:solidFill>
                  <a:srgbClr val="00B0F0"/>
                </a:solidFill>
                <a:ea typeface="Times New Roman" pitchFamily="18" charset="0"/>
                <a:cs typeface="Arial" pitchFamily="34" charset="0"/>
              </a:rPr>
              <a:t>Commitment to Islam and its beauty always flourish  when Islamic principles are put into action through public interaction &amp; service.</a:t>
            </a:r>
            <a:endParaRPr lang="en-US" sz="4000" b="1" dirty="0" smtClean="0">
              <a:solidFill>
                <a:srgbClr val="00B0F0"/>
              </a:solidFill>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https://encrypted-tbn3.gstatic.com/images?q=tbn:ANd9GcR5HO8vNE3SB4vZiSMainFv4UtKiarCClsvewFQMSisfEcF2bjth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86371" name="Rectangle 3"/>
          <p:cNvSpPr>
            <a:spLocks noChangeArrowheads="1"/>
          </p:cNvSpPr>
          <p:nvPr/>
        </p:nvSpPr>
        <p:spPr bwMode="auto">
          <a:xfrm>
            <a:off x="0" y="0"/>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smtClean="0">
                <a:solidFill>
                  <a:srgbClr val="92D050"/>
                </a:solidFill>
                <a:latin typeface="Berlin Sans FB Demi" pitchFamily="34" charset="0"/>
                <a:ea typeface="Times New Roman" pitchFamily="18" charset="0"/>
                <a:cs typeface="Times New Roman" pitchFamily="18" charset="0"/>
              </a:rPr>
              <a:t> </a:t>
            </a:r>
            <a:r>
              <a:rPr lang="en-US" sz="3600" dirty="0" smtClean="0">
                <a:solidFill>
                  <a:srgbClr val="92D050"/>
                </a:solidFill>
                <a:latin typeface="Berlin Sans FB Demi" pitchFamily="34" charset="0"/>
                <a:ea typeface="Times New Roman" pitchFamily="18" charset="0"/>
                <a:cs typeface="Times New Roman" pitchFamily="18" charset="0"/>
              </a:rPr>
              <a:t> </a:t>
            </a:r>
            <a:r>
              <a:rPr kumimoji="0" lang="en-US" sz="3600" b="0" i="0" u="none" strike="noStrike" cap="none" normalizeH="0" baseline="0" dirty="0" smtClean="0">
                <a:ln>
                  <a:noFill/>
                </a:ln>
                <a:solidFill>
                  <a:srgbClr val="92D050"/>
                </a:solidFill>
                <a:effectLst/>
                <a:latin typeface="Berlin Sans FB Demi" pitchFamily="34" charset="0"/>
                <a:ea typeface="Times New Roman" pitchFamily="18" charset="0"/>
                <a:cs typeface="Times New Roman" pitchFamily="18" charset="0"/>
              </a:rPr>
              <a:t>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As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public relations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&amp;                </a:t>
            </a: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smtClean="0">
                <a:solidFill>
                  <a:srgbClr val="FFFF00"/>
                </a:solidFill>
                <a:latin typeface="Berlin Sans FB Demi" pitchFamily="34" charset="0"/>
                <a:ea typeface="Times New Roman" pitchFamily="18" charset="0"/>
                <a:cs typeface="Times New Roman" pitchFamily="18" charset="0"/>
              </a:rPr>
              <a:t> </a:t>
            </a:r>
            <a:r>
              <a:rPr lang="en-US" sz="3600" dirty="0" smtClean="0">
                <a:solidFill>
                  <a:srgbClr val="FFFF00"/>
                </a:solidFill>
                <a:latin typeface="Berlin Sans FB Demi" pitchFamily="34" charset="0"/>
                <a:ea typeface="Times New Roman" pitchFamily="18" charset="0"/>
                <a:cs typeface="Times New Roman" pitchFamily="18" charset="0"/>
              </a:rPr>
              <a:t>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communication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experts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                                          we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shoulder great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smtClean="0">
                <a:solidFill>
                  <a:srgbClr val="FFFF00"/>
                </a:solidFill>
                <a:latin typeface="Berlin Sans FB Demi" pitchFamily="34" charset="0"/>
                <a:ea typeface="Times New Roman" pitchFamily="18" charset="0"/>
                <a:cs typeface="Times New Roman" pitchFamily="18" charset="0"/>
              </a:rPr>
              <a:t> </a:t>
            </a:r>
            <a:r>
              <a:rPr lang="en-US" sz="3600" dirty="0" smtClean="0">
                <a:solidFill>
                  <a:srgbClr val="FFFF00"/>
                </a:solidFill>
                <a:latin typeface="Berlin Sans FB Demi" pitchFamily="34" charset="0"/>
                <a:ea typeface="Times New Roman" pitchFamily="18" charset="0"/>
                <a:cs typeface="Times New Roman" pitchFamily="18" charset="0"/>
              </a:rPr>
              <a:t>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responsibilities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to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enhance communication &amp;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understanding between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the great </a:t>
            </a: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diversity of people in this world and where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the sense of a global village or community is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00"/>
                </a:solidFill>
                <a:effectLst/>
                <a:latin typeface="Berlin Sans FB Demi" pitchFamily="34" charset="0"/>
                <a:ea typeface="Times New Roman" pitchFamily="18" charset="0"/>
                <a:cs typeface="Times New Roman" pitchFamily="18" charset="0"/>
              </a:rPr>
              <a:t>increasingly enveloping us all.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 </a:t>
            </a:r>
            <a:r>
              <a:rPr kumimoji="0" lang="en-US" sz="36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I pray it will make the </a:t>
            </a:r>
            <a:r>
              <a:rPr kumimoji="0" lang="en-US" sz="36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saying</a:t>
            </a:r>
            <a:r>
              <a:rPr kumimoji="0" lang="en-US" sz="32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  </a:t>
            </a:r>
            <a:r>
              <a:rPr kumimoji="0" lang="en-US" sz="44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“to know is to love” </a:t>
            </a:r>
            <a:r>
              <a:rPr kumimoji="0" lang="en-US" sz="40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a </a:t>
            </a:r>
            <a:r>
              <a:rPr kumimoji="0" lang="en-US" sz="40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reality making this world a much happier place</a:t>
            </a:r>
            <a:r>
              <a:rPr kumimoji="0" lang="en-US" sz="40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 </a:t>
            </a:r>
            <a:r>
              <a:rPr kumimoji="0" lang="en-US" sz="2400" b="0" i="0" u="none" strike="noStrike" cap="none" normalizeH="0" baseline="0" dirty="0" smtClean="0">
                <a:ln>
                  <a:noFill/>
                </a:ln>
                <a:effectLst/>
                <a:latin typeface="Berlin Sans FB Demi" pitchFamily="34" charset="0"/>
                <a:ea typeface="Times New Roman" pitchFamily="18" charset="0"/>
                <a:cs typeface="Times New Roman" pitchFamily="18" charset="0"/>
              </a:rPr>
              <a:t>MHA</a:t>
            </a:r>
            <a:endParaRPr kumimoji="0" lang="en-US" sz="2400" b="0" i="0" u="none" strike="noStrike" cap="none" normalizeH="0" baseline="0" dirty="0" smtClean="0">
              <a:ln>
                <a:noFill/>
              </a:ln>
              <a:effectLst/>
              <a:latin typeface="Berlin Sans FB Demi"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0" y="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Both Muslim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 &amp;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non-Muslim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P R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professional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&amp; scholars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have a common responsibility not only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to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explain relevant issues about Islam,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but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also to make clear what is not related to Islam, </a:t>
            </a:r>
            <a:endPar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but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rather to other factors, such as politics, culture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&amp; </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local traditions</a:t>
            </a:r>
            <a:r>
              <a:rPr kumimoji="0" lang="en-US" sz="3200" b="0" i="0" u="none" strike="noStrike" cap="none" normalizeH="0" baseline="0" dirty="0" smtClean="0">
                <a:ln>
                  <a:noFill/>
                </a:ln>
                <a:solidFill>
                  <a:srgbClr val="FFC000"/>
                </a:solidFill>
                <a:effectLst/>
                <a:latin typeface="Broadway" pitchFamily="82"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roadway" pitchFamily="82" charset="0"/>
                <a:ea typeface="Times New Roman" pitchFamily="18" charset="0"/>
                <a:cs typeface="Times New Roman" pitchFamily="18" charset="0"/>
              </a:rPr>
              <a:t> </a:t>
            </a:r>
            <a:r>
              <a:rPr kumimoji="0" lang="en-US" sz="3200" b="0" i="0" u="none" strike="noStrike" cap="none" normalizeH="0" baseline="0" dirty="0" smtClean="0">
                <a:ln>
                  <a:noFill/>
                </a:ln>
                <a:solidFill>
                  <a:srgbClr val="00B050"/>
                </a:solidFill>
                <a:effectLst/>
                <a:latin typeface="Broadway" pitchFamily="82" charset="0"/>
                <a:ea typeface="Times New Roman" pitchFamily="18" charset="0"/>
                <a:cs typeface="Times New Roman" pitchFamily="18" charset="0"/>
              </a:rPr>
              <a:t>In doing so, academics not only </a:t>
            </a:r>
            <a:r>
              <a:rPr kumimoji="0" lang="en-US" sz="3200" b="0" i="0" u="none" strike="noStrike" cap="none" normalizeH="0" baseline="0" dirty="0" smtClean="0">
                <a:ln>
                  <a:noFill/>
                </a:ln>
                <a:solidFill>
                  <a:srgbClr val="00B050"/>
                </a:solidFill>
                <a:effectLst/>
                <a:latin typeface="Broadway" pitchFamily="82" charset="0"/>
                <a:ea typeface="Times New Roman" pitchFamily="18" charset="0"/>
                <a:cs typeface="Times New Roman" pitchFamily="18" charset="0"/>
              </a:rPr>
              <a:t>contribute </a:t>
            </a:r>
            <a:r>
              <a:rPr kumimoji="0" lang="en-US" sz="3200" b="0" i="0" u="none" strike="noStrike" cap="none" normalizeH="0" baseline="0" dirty="0" smtClean="0">
                <a:ln>
                  <a:noFill/>
                </a:ln>
                <a:solidFill>
                  <a:srgbClr val="00B050"/>
                </a:solidFill>
                <a:effectLst/>
                <a:latin typeface="Broadway" pitchFamily="82" charset="0"/>
                <a:ea typeface="Times New Roman" pitchFamily="18" charset="0"/>
                <a:cs typeface="Times New Roman" pitchFamily="18" charset="0"/>
              </a:rPr>
              <a:t>to bridging misunderstandings but </a:t>
            </a:r>
            <a:r>
              <a:rPr kumimoji="0" lang="en-US" sz="3200" b="0" i="0" u="none" strike="noStrike" cap="none" normalizeH="0" baseline="0" dirty="0" smtClean="0">
                <a:ln>
                  <a:noFill/>
                </a:ln>
                <a:solidFill>
                  <a:srgbClr val="00B050"/>
                </a:solidFill>
                <a:effectLst/>
                <a:latin typeface="Broadway" pitchFamily="82" charset="0"/>
                <a:ea typeface="Times New Roman" pitchFamily="18" charset="0"/>
                <a:cs typeface="Times New Roman" pitchFamily="18" charset="0"/>
              </a:rPr>
              <a:t>also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50"/>
                </a:solidFill>
                <a:effectLst/>
                <a:latin typeface="Broadway" pitchFamily="82" charset="0"/>
                <a:ea typeface="Times New Roman" pitchFamily="18" charset="0"/>
                <a:cs typeface="Times New Roman" pitchFamily="18" charset="0"/>
              </a:rPr>
              <a:t> </a:t>
            </a:r>
            <a:r>
              <a:rPr kumimoji="0" lang="en-US" sz="3200" b="0" i="0" u="none" strike="noStrike" cap="none" normalizeH="0" baseline="0" dirty="0" smtClean="0">
                <a:ln>
                  <a:noFill/>
                </a:ln>
                <a:solidFill>
                  <a:srgbClr val="00B050"/>
                </a:solidFill>
                <a:effectLst/>
                <a:latin typeface="Broadway" pitchFamily="82" charset="0"/>
                <a:ea typeface="Times New Roman" pitchFamily="18" charset="0"/>
                <a:cs typeface="Times New Roman" pitchFamily="18" charset="0"/>
              </a:rPr>
              <a:t>correct inaccurate perceptions. </a:t>
            </a:r>
            <a:endParaRPr kumimoji="0" lang="en-US" sz="3200" b="0" i="0" u="none" strike="noStrike" cap="none" normalizeH="0" baseline="0" dirty="0" smtClean="0">
              <a:ln>
                <a:noFill/>
              </a:ln>
              <a:solidFill>
                <a:srgbClr val="00B050"/>
              </a:solidFill>
              <a:effectLst/>
              <a:latin typeface="Broadway" pitchFamily="82" charset="0"/>
              <a:cs typeface="Arial" pitchFamily="34" charset="0"/>
            </a:endParaRPr>
          </a:p>
        </p:txBody>
      </p:sp>
      <p:pic>
        <p:nvPicPr>
          <p:cNvPr id="188419" name="Picture 3" descr="https://encrypted-tbn3.gstatic.com/images?q=tbn:ANd9GcTioPw74EGN8OCw1nFu-hFJDqpmpMr3eWg9i7ocFM-xP7gZbumN"/>
          <p:cNvPicPr>
            <a:picLocks noChangeAspect="1" noChangeArrowheads="1"/>
          </p:cNvPicPr>
          <p:nvPr/>
        </p:nvPicPr>
        <p:blipFill>
          <a:blip r:embed="rId2"/>
          <a:srcRect/>
          <a:stretch>
            <a:fillRect/>
          </a:stretch>
        </p:blipFill>
        <p:spPr bwMode="auto">
          <a:xfrm>
            <a:off x="0" y="5486400"/>
            <a:ext cx="9144000" cy="1371600"/>
          </a:xfrm>
          <a:prstGeom prst="rect">
            <a:avLst/>
          </a:prstGeom>
          <a:noFill/>
        </p:spPr>
      </p:pic>
      <p:pic>
        <p:nvPicPr>
          <p:cNvPr id="16386" name="Picture 2" descr="https://encrypted-tbn2.gstatic.com/images?q=tbn:ANd9GcSXSWwkzQN0Z-3fI-OMGSveI3ng3uZvTzz1uune6jjWUksq_8kPMw"/>
          <p:cNvPicPr>
            <a:picLocks noChangeAspect="1" noChangeArrowheads="1"/>
          </p:cNvPicPr>
          <p:nvPr/>
        </p:nvPicPr>
        <p:blipFill>
          <a:blip r:embed="rId3"/>
          <a:srcRect/>
          <a:stretch>
            <a:fillRect/>
          </a:stretch>
        </p:blipFill>
        <p:spPr bwMode="auto">
          <a:xfrm>
            <a:off x="1" y="3581401"/>
            <a:ext cx="914399" cy="1904999"/>
          </a:xfrm>
          <a:prstGeom prst="rect">
            <a:avLst/>
          </a:prstGeom>
          <a:noFill/>
        </p:spPr>
      </p:pic>
      <p:pic>
        <p:nvPicPr>
          <p:cNvPr id="16388" name="Picture 4" descr="https://encrypted-tbn1.gstatic.com/images?q=tbn:ANd9GcSc68IvtjgBiL6_Y5t8fSy0LI5LrNhFn93BRHrRhJVePhwLnHeChw"/>
          <p:cNvPicPr>
            <a:picLocks noChangeAspect="1" noChangeArrowheads="1"/>
          </p:cNvPicPr>
          <p:nvPr/>
        </p:nvPicPr>
        <p:blipFill>
          <a:blip r:embed="rId4"/>
          <a:srcRect/>
          <a:stretch>
            <a:fillRect/>
          </a:stretch>
        </p:blipFill>
        <p:spPr bwMode="auto">
          <a:xfrm>
            <a:off x="8305800" y="3581400"/>
            <a:ext cx="838200" cy="191452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ChangeArrowheads="1"/>
          </p:cNvSpPr>
          <p:nvPr/>
        </p:nvSpPr>
        <p:spPr bwMode="auto">
          <a:xfrm>
            <a:off x="0" y="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rPr>
              <a:t>When exchanging views within the framework </a:t>
            </a:r>
            <a:endPar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rPr>
              <a:t>of </a:t>
            </a:r>
            <a:r>
              <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rPr>
              <a:t>an intercultural or interfaith dialogue, we do </a:t>
            </a:r>
            <a:endPar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rPr>
              <a:t>not </a:t>
            </a:r>
            <a:r>
              <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rPr>
              <a:t>necessarily have to discuss religious issues as such</a:t>
            </a:r>
            <a:r>
              <a:rPr kumimoji="0" lang="en-US" sz="2800" b="0" i="0" u="none" strike="noStrike" cap="none" normalizeH="0" baseline="0" dirty="0" smtClean="0">
                <a:ln>
                  <a:noFill/>
                </a:ln>
                <a:solidFill>
                  <a:srgbClr val="00B050"/>
                </a:solidFill>
                <a:effectLst/>
                <a:latin typeface="Berlin Sans FB Demi" pitchFamily="34"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Berlin Sans FB Dem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 </a:t>
            </a:r>
            <a:r>
              <a:rPr kumimoji="0" lang="en-US"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After all, it is common for most believers to consider </a:t>
            </a:r>
            <a:endParaRPr kumimoji="0" lang="en-US"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their </a:t>
            </a:r>
            <a:r>
              <a:rPr kumimoji="0" lang="en-US"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rPr>
              <a:t>own beliefs to be the best and most correct. </a:t>
            </a:r>
            <a:endParaRPr kumimoji="0" lang="en-US" sz="2800" b="0" i="0" u="none" strike="noStrike" cap="none" normalizeH="0" baseline="0" dirty="0" smtClean="0">
              <a:ln>
                <a:noFill/>
              </a:ln>
              <a:solidFill>
                <a:srgbClr val="FFC000"/>
              </a:solidFill>
              <a:effectLst/>
              <a:latin typeface="Berlin Sans FB Dem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Berlin Sans FB Dem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2">
                    <a:lumMod val="75000"/>
                  </a:schemeClr>
                </a:solidFill>
                <a:effectLst/>
                <a:latin typeface="Berlin Sans FB Demi" pitchFamily="34" charset="0"/>
                <a:ea typeface="Times New Roman" pitchFamily="18" charset="0"/>
                <a:cs typeface="Times New Roman" pitchFamily="18" charset="0"/>
              </a:rPr>
              <a:t>What </a:t>
            </a:r>
            <a:r>
              <a:rPr kumimoji="0" lang="en-US" sz="2800" b="0" i="0" u="none" strike="noStrike" cap="none" normalizeH="0" baseline="0" dirty="0" smtClean="0">
                <a:ln>
                  <a:noFill/>
                </a:ln>
                <a:solidFill>
                  <a:schemeClr val="accent2">
                    <a:lumMod val="75000"/>
                  </a:schemeClr>
                </a:solidFill>
                <a:effectLst/>
                <a:latin typeface="Berlin Sans FB Demi" pitchFamily="34" charset="0"/>
                <a:ea typeface="Times New Roman" pitchFamily="18" charset="0"/>
                <a:cs typeface="Times New Roman" pitchFamily="18" charset="0"/>
              </a:rPr>
              <a:t>is more important is to discuss underlying values </a:t>
            </a:r>
            <a:r>
              <a:rPr kumimoji="0" lang="en-US" sz="2800" b="0" i="0" u="none" strike="noStrike" cap="none" normalizeH="0" baseline="0" dirty="0" smtClean="0">
                <a:ln>
                  <a:noFill/>
                </a:ln>
                <a:solidFill>
                  <a:schemeClr val="accent2">
                    <a:lumMod val="75000"/>
                  </a:schemeClr>
                </a:solidFill>
                <a:effectLst/>
                <a:latin typeface="Berlin Sans FB Dem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2">
                    <a:lumMod val="75000"/>
                  </a:schemeClr>
                </a:solidFill>
                <a:effectLst/>
                <a:latin typeface="Berlin Sans FB Demi" pitchFamily="34" charset="0"/>
                <a:ea typeface="Times New Roman" pitchFamily="18" charset="0"/>
                <a:cs typeface="Times New Roman" pitchFamily="18" charset="0"/>
              </a:rPr>
              <a:t>&amp; </a:t>
            </a:r>
            <a:r>
              <a:rPr kumimoji="0" lang="en-US" sz="2800" b="0" i="0" u="none" strike="noStrike" cap="none" normalizeH="0" baseline="0" dirty="0" smtClean="0">
                <a:ln>
                  <a:noFill/>
                </a:ln>
                <a:solidFill>
                  <a:schemeClr val="accent2">
                    <a:lumMod val="75000"/>
                  </a:schemeClr>
                </a:solidFill>
                <a:effectLst/>
                <a:latin typeface="Berlin Sans FB Demi" pitchFamily="34" charset="0"/>
                <a:ea typeface="Times New Roman" pitchFamily="18" charset="0"/>
                <a:cs typeface="Times New Roman" pitchFamily="18" charset="0"/>
              </a:rPr>
              <a:t>beliefs that the various parties may have in common.</a:t>
            </a:r>
            <a:endParaRPr kumimoji="0" lang="en-US" sz="2800" b="0" i="0" u="none" strike="noStrike" cap="none" normalizeH="0" baseline="0" dirty="0" smtClean="0">
              <a:ln>
                <a:noFill/>
              </a:ln>
              <a:solidFill>
                <a:schemeClr val="accent2">
                  <a:lumMod val="75000"/>
                </a:schemeClr>
              </a:solidFill>
              <a:effectLst/>
              <a:latin typeface="Berlin Sans FB Demi" pitchFamily="34" charset="0"/>
              <a:cs typeface="Arial" pitchFamily="34" charset="0"/>
            </a:endParaRPr>
          </a:p>
        </p:txBody>
      </p:sp>
      <p:pic>
        <p:nvPicPr>
          <p:cNvPr id="15362" name="Picture 2" descr="https://encrypted-tbn1.gstatic.com/images?q=tbn:ANd9GcQi6KsRVvKOwkcppZl8NY_WX_qJgPuYFPDYCZkCA-tBDR3R0BCG"/>
          <p:cNvPicPr>
            <a:picLocks noChangeAspect="1" noChangeArrowheads="1"/>
          </p:cNvPicPr>
          <p:nvPr/>
        </p:nvPicPr>
        <p:blipFill>
          <a:blip r:embed="rId2"/>
          <a:srcRect/>
          <a:stretch>
            <a:fillRect/>
          </a:stretch>
        </p:blipFill>
        <p:spPr bwMode="auto">
          <a:xfrm>
            <a:off x="0" y="4343400"/>
            <a:ext cx="3200400" cy="2514600"/>
          </a:xfrm>
          <a:prstGeom prst="rect">
            <a:avLst/>
          </a:prstGeom>
          <a:noFill/>
        </p:spPr>
      </p:pic>
      <p:pic>
        <p:nvPicPr>
          <p:cNvPr id="15364" name="Picture 4" descr="https://encrypted-tbn1.gstatic.com/images?q=tbn:ANd9GcQXbBVV_PgOz3t83GMhG_keix9AqBs8-MXvDmfuxPPS85gibn_U0w"/>
          <p:cNvPicPr>
            <a:picLocks noChangeAspect="1" noChangeArrowheads="1"/>
          </p:cNvPicPr>
          <p:nvPr/>
        </p:nvPicPr>
        <p:blipFill>
          <a:blip r:embed="rId3"/>
          <a:srcRect/>
          <a:stretch>
            <a:fillRect/>
          </a:stretch>
        </p:blipFill>
        <p:spPr bwMode="auto">
          <a:xfrm>
            <a:off x="3200400" y="4343400"/>
            <a:ext cx="3200400" cy="2514600"/>
          </a:xfrm>
          <a:prstGeom prst="rect">
            <a:avLst/>
          </a:prstGeom>
          <a:noFill/>
        </p:spPr>
      </p:pic>
      <p:pic>
        <p:nvPicPr>
          <p:cNvPr id="15366" name="Picture 6" descr="https://encrypted-tbn0.gstatic.com/images?q=tbn:ANd9GcSVxxPPx1VJZuPnkcq1SCCv2lcuAsKbu58NAzVngX3WV7um7-gJOw"/>
          <p:cNvPicPr>
            <a:picLocks noChangeAspect="1" noChangeArrowheads="1"/>
          </p:cNvPicPr>
          <p:nvPr/>
        </p:nvPicPr>
        <p:blipFill>
          <a:blip r:embed="rId4"/>
          <a:srcRect/>
          <a:stretch>
            <a:fillRect/>
          </a:stretch>
        </p:blipFill>
        <p:spPr bwMode="auto">
          <a:xfrm>
            <a:off x="6324600" y="4343400"/>
            <a:ext cx="2819400" cy="25146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78751"/>
          </a:xfrm>
          <a:prstGeom prst="rect">
            <a:avLst/>
          </a:prstGeom>
        </p:spPr>
        <p:txBody>
          <a:bodyPr wrap="square">
            <a:spAutoFit/>
          </a:bodyPr>
          <a:lstStyle/>
          <a:p>
            <a:r>
              <a:rPr lang="en-MY" sz="3200" dirty="0" smtClean="0">
                <a:latin typeface="Berlin Sans FB Demi" pitchFamily="34" charset="0"/>
              </a:rPr>
              <a:t> </a:t>
            </a:r>
            <a:r>
              <a:rPr lang="en-MY" sz="3200" dirty="0" smtClean="0">
                <a:solidFill>
                  <a:srgbClr val="00B0F0"/>
                </a:solidFill>
                <a:latin typeface="Berlin Sans FB Demi" pitchFamily="34" charset="0"/>
              </a:rPr>
              <a:t>As  IAMPRC  is  </a:t>
            </a:r>
            <a:r>
              <a:rPr lang="en-MY" sz="3200" dirty="0" smtClean="0">
                <a:solidFill>
                  <a:srgbClr val="00B0F0"/>
                </a:solidFill>
                <a:latin typeface="Berlin Sans FB Demi" pitchFamily="34" charset="0"/>
              </a:rPr>
              <a:t>a </a:t>
            </a:r>
            <a:r>
              <a:rPr lang="en-MY" sz="3200" dirty="0" smtClean="0">
                <a:solidFill>
                  <a:srgbClr val="00B0F0"/>
                </a:solidFill>
                <a:latin typeface="Berlin Sans FB Demi" pitchFamily="34" charset="0"/>
              </a:rPr>
              <a:t> global  body  </a:t>
            </a:r>
            <a:r>
              <a:rPr lang="en-MY" sz="3200" dirty="0" smtClean="0">
                <a:solidFill>
                  <a:srgbClr val="00B0F0"/>
                </a:solidFill>
                <a:latin typeface="Berlin Sans FB Demi" pitchFamily="34" charset="0"/>
              </a:rPr>
              <a:t>of </a:t>
            </a:r>
            <a:endParaRPr lang="en-MY" sz="3200" dirty="0" smtClean="0">
              <a:solidFill>
                <a:srgbClr val="00B0F0"/>
              </a:solidFill>
              <a:latin typeface="Berlin Sans FB Demi" pitchFamily="34" charset="0"/>
            </a:endParaRPr>
          </a:p>
          <a:p>
            <a:r>
              <a:rPr lang="en-MY" sz="3200" dirty="0" smtClean="0">
                <a:solidFill>
                  <a:srgbClr val="00B0F0"/>
                </a:solidFill>
                <a:latin typeface="Berlin Sans FB Demi" pitchFamily="34" charset="0"/>
              </a:rPr>
              <a:t>Muslim   PR   &amp;      communication </a:t>
            </a:r>
          </a:p>
          <a:p>
            <a:r>
              <a:rPr lang="en-MY" sz="3200" dirty="0" smtClean="0">
                <a:solidFill>
                  <a:srgbClr val="00B0F0"/>
                </a:solidFill>
                <a:latin typeface="Berlin Sans FB Demi" pitchFamily="34" charset="0"/>
              </a:rPr>
              <a:t>experts </a:t>
            </a:r>
            <a:r>
              <a:rPr lang="en-MY" sz="3200" dirty="0" smtClean="0">
                <a:solidFill>
                  <a:srgbClr val="00B0F0"/>
                </a:solidFill>
                <a:latin typeface="Berlin Sans FB Demi" pitchFamily="34" charset="0"/>
              </a:rPr>
              <a:t>we </a:t>
            </a:r>
            <a:r>
              <a:rPr lang="en-MY" sz="3200" dirty="0" smtClean="0">
                <a:solidFill>
                  <a:srgbClr val="00B0F0"/>
                </a:solidFill>
                <a:latin typeface="Berlin Sans FB Demi" pitchFamily="34" charset="0"/>
              </a:rPr>
              <a:t>should  </a:t>
            </a:r>
            <a:r>
              <a:rPr lang="en-MY" sz="3200" dirty="0" smtClean="0">
                <a:solidFill>
                  <a:srgbClr val="00B0F0"/>
                </a:solidFill>
                <a:latin typeface="Berlin Sans FB Demi" pitchFamily="34" charset="0"/>
              </a:rPr>
              <a:t>be ever </a:t>
            </a:r>
            <a:r>
              <a:rPr lang="en-MY" sz="3200" dirty="0" smtClean="0">
                <a:solidFill>
                  <a:srgbClr val="00B0F0"/>
                </a:solidFill>
                <a:latin typeface="Berlin Sans FB Demi" pitchFamily="34" charset="0"/>
              </a:rPr>
              <a:t>vigilant</a:t>
            </a:r>
          </a:p>
          <a:p>
            <a:r>
              <a:rPr lang="en-MY" sz="3200" dirty="0" smtClean="0">
                <a:solidFill>
                  <a:srgbClr val="00B0F0"/>
                </a:solidFill>
                <a:latin typeface="Berlin Sans FB Demi" pitchFamily="34" charset="0"/>
              </a:rPr>
              <a:t> </a:t>
            </a:r>
            <a:r>
              <a:rPr lang="en-MY" sz="3200" dirty="0" smtClean="0">
                <a:solidFill>
                  <a:srgbClr val="00B0F0"/>
                </a:solidFill>
                <a:latin typeface="Berlin Sans FB Demi" pitchFamily="34" charset="0"/>
              </a:rPr>
              <a:t>of any wrong perceptions or attacks </a:t>
            </a:r>
            <a:endParaRPr lang="en-MY" sz="3200" dirty="0" smtClean="0">
              <a:solidFill>
                <a:srgbClr val="00B0F0"/>
              </a:solidFill>
              <a:latin typeface="Berlin Sans FB Demi" pitchFamily="34" charset="0"/>
            </a:endParaRPr>
          </a:p>
          <a:p>
            <a:r>
              <a:rPr lang="en-MY" sz="3200" dirty="0" smtClean="0">
                <a:solidFill>
                  <a:srgbClr val="00B0F0"/>
                </a:solidFill>
                <a:latin typeface="Berlin Sans FB Demi" pitchFamily="34" charset="0"/>
              </a:rPr>
              <a:t>on </a:t>
            </a:r>
            <a:r>
              <a:rPr lang="en-MY" sz="3200" dirty="0" smtClean="0">
                <a:solidFill>
                  <a:srgbClr val="00B0F0"/>
                </a:solidFill>
                <a:latin typeface="Berlin Sans FB Demi" pitchFamily="34" charset="0"/>
              </a:rPr>
              <a:t>Islam and Prophet Muhammad SAW</a:t>
            </a:r>
            <a:r>
              <a:rPr lang="en-MY" sz="3200" dirty="0" smtClean="0">
                <a:latin typeface="Berlin Sans FB Demi" pitchFamily="34" charset="0"/>
              </a:rPr>
              <a:t>. </a:t>
            </a:r>
            <a:endParaRPr lang="en-MY" sz="3200" dirty="0" smtClean="0">
              <a:latin typeface="Berlin Sans FB Demi" pitchFamily="34" charset="0"/>
            </a:endParaRPr>
          </a:p>
          <a:p>
            <a:endParaRPr lang="en-MY" sz="3200" dirty="0" smtClean="0">
              <a:latin typeface="Berlin Sans FB Demi" pitchFamily="34" charset="0"/>
            </a:endParaRPr>
          </a:p>
          <a:p>
            <a:pPr algn="ctr"/>
            <a:r>
              <a:rPr lang="en-MY" sz="3600" dirty="0" smtClean="0">
                <a:solidFill>
                  <a:srgbClr val="FFFF00"/>
                </a:solidFill>
                <a:latin typeface="Berlin Sans FB Demi" pitchFamily="34" charset="0"/>
              </a:rPr>
              <a:t>We </a:t>
            </a:r>
            <a:r>
              <a:rPr lang="en-MY" sz="3600" dirty="0" smtClean="0">
                <a:solidFill>
                  <a:srgbClr val="FFFF00"/>
                </a:solidFill>
                <a:latin typeface="Berlin Sans FB Demi" pitchFamily="34" charset="0"/>
              </a:rPr>
              <a:t>must take immediate necessary actions to remedy it using the resources, expertises and contacts that we have. </a:t>
            </a:r>
            <a:endParaRPr lang="en-MY" sz="3600" dirty="0" smtClean="0">
              <a:solidFill>
                <a:srgbClr val="FFFF00"/>
              </a:solidFill>
              <a:latin typeface="Berlin Sans FB Demi" pitchFamily="34" charset="0"/>
            </a:endParaRPr>
          </a:p>
          <a:p>
            <a:endParaRPr lang="en-MY" sz="3200" dirty="0" smtClean="0">
              <a:latin typeface="Berlin Sans FB Demi" pitchFamily="34" charset="0"/>
            </a:endParaRPr>
          </a:p>
          <a:p>
            <a:pPr algn="ctr"/>
            <a:r>
              <a:rPr lang="en-MY" sz="3200" dirty="0" smtClean="0">
                <a:solidFill>
                  <a:srgbClr val="FF0000"/>
                </a:solidFill>
                <a:latin typeface="Berlin Sans FB Demi" pitchFamily="34" charset="0"/>
              </a:rPr>
              <a:t>Our </a:t>
            </a:r>
            <a:r>
              <a:rPr lang="en-MY" sz="3200" dirty="0" smtClean="0">
                <a:solidFill>
                  <a:srgbClr val="FF0000"/>
                </a:solidFill>
                <a:latin typeface="Berlin Sans FB Demi" pitchFamily="34" charset="0"/>
              </a:rPr>
              <a:t>efforts should </a:t>
            </a:r>
            <a:r>
              <a:rPr lang="en-MY" sz="3200" dirty="0" smtClean="0">
                <a:solidFill>
                  <a:srgbClr val="FF0000"/>
                </a:solidFill>
                <a:latin typeface="Berlin Sans FB Demi" pitchFamily="34" charset="0"/>
              </a:rPr>
              <a:t>be </a:t>
            </a:r>
            <a:r>
              <a:rPr lang="en-MY" sz="3200" dirty="0" smtClean="0">
                <a:solidFill>
                  <a:srgbClr val="FF0000"/>
                </a:solidFill>
                <a:latin typeface="Berlin Sans FB Demi" pitchFamily="34" charset="0"/>
              </a:rPr>
              <a:t>towards fellow Muslims who in their anger take negative actions </a:t>
            </a:r>
            <a:r>
              <a:rPr lang="en-MY" sz="3200" dirty="0" smtClean="0">
                <a:solidFill>
                  <a:srgbClr val="FF0000"/>
                </a:solidFill>
                <a:latin typeface="Berlin Sans FB Demi" pitchFamily="34" charset="0"/>
              </a:rPr>
              <a:t>&amp; </a:t>
            </a:r>
            <a:r>
              <a:rPr lang="en-MY" sz="3200" dirty="0" smtClean="0">
                <a:solidFill>
                  <a:srgbClr val="FF0000"/>
                </a:solidFill>
                <a:latin typeface="Berlin Sans FB Demi" pitchFamily="34" charset="0"/>
              </a:rPr>
              <a:t>inevitably tarnish the good name of Islam </a:t>
            </a:r>
            <a:r>
              <a:rPr lang="en-MY" sz="3200" dirty="0" smtClean="0">
                <a:solidFill>
                  <a:srgbClr val="FF0000"/>
                </a:solidFill>
                <a:latin typeface="Berlin Sans FB Demi" pitchFamily="34" charset="0"/>
              </a:rPr>
              <a:t>&amp; Muslims.</a:t>
            </a:r>
            <a:endParaRPr lang="en-GB" sz="3200" dirty="0">
              <a:solidFill>
                <a:srgbClr val="FF0000"/>
              </a:solidFill>
              <a:latin typeface="Berlin Sans FB Demi" pitchFamily="34" charset="0"/>
            </a:endParaRPr>
          </a:p>
        </p:txBody>
      </p:sp>
      <p:pic>
        <p:nvPicPr>
          <p:cNvPr id="6" name="Picture 5" descr="https://encrypted-tbn2.gstatic.com/images?q=tbn:ANd9GcQJL3aL6jlsywU8gg1nF9V9rkDid0vMZryNHzm6WM-K9Liomkmk"/>
          <p:cNvPicPr>
            <a:picLocks noChangeAspect="1" noChangeArrowheads="1"/>
          </p:cNvPicPr>
          <p:nvPr/>
        </p:nvPicPr>
        <p:blipFill>
          <a:blip r:embed="rId2"/>
          <a:srcRect/>
          <a:stretch>
            <a:fillRect/>
          </a:stretch>
        </p:blipFill>
        <p:spPr bwMode="auto">
          <a:xfrm>
            <a:off x="7239000" y="0"/>
            <a:ext cx="1905000" cy="29718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0"/>
            <a:ext cx="9144000" cy="7048083"/>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50"/>
                </a:solidFill>
                <a:effectLst/>
                <a:latin typeface="Rockwell" pitchFamily="18" charset="0"/>
                <a:ea typeface="Times New Roman" pitchFamily="18" charset="0"/>
                <a:cs typeface="Arial" pitchFamily="34" charset="0"/>
              </a:rPr>
              <a:t>Finally, it must be said that there is no better way to live Islam and develop the Islamic character  than to translate it into actions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50"/>
                </a:solidFill>
                <a:effectLst/>
                <a:latin typeface="Rockwell" pitchFamily="18" charset="0"/>
                <a:ea typeface="Times New Roman" pitchFamily="18" charset="0"/>
                <a:cs typeface="Arial" pitchFamily="34" charset="0"/>
              </a:rPr>
              <a:t>&amp; services benefiting humanity &amp; public.</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solidFill>
                <a:schemeClr val="bg1"/>
              </a:solidFill>
              <a:latin typeface="Rockwell"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Rockwell" pitchFamily="18" charset="0"/>
                <a:ea typeface="Times New Roman" pitchFamily="18" charset="0"/>
                <a:cs typeface="Arial" pitchFamily="34" charset="0"/>
              </a:rPr>
              <a:t>The Qur’an always reminds us that  only working for the benefit of the human kind will have a lasting effect; all other work is distant and will disappear.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solidFill>
                <a:schemeClr val="bg1"/>
              </a:solidFill>
              <a:latin typeface="Rockwell"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Rockwell"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C000"/>
                </a:solidFill>
                <a:effectLst/>
                <a:latin typeface="Rockwell" pitchFamily="18" charset="0"/>
                <a:ea typeface="Times New Roman" pitchFamily="18" charset="0"/>
                <a:cs typeface="Arial" pitchFamily="34" charset="0"/>
              </a:rPr>
              <a:t>“</a:t>
            </a:r>
            <a:r>
              <a:rPr kumimoji="0" lang="en-US" sz="2800" b="1" i="1" u="none" strike="noStrike" cap="none" normalizeH="0" baseline="0" dirty="0" smtClean="0">
                <a:ln>
                  <a:noFill/>
                </a:ln>
                <a:solidFill>
                  <a:srgbClr val="FFC000"/>
                </a:solidFill>
                <a:effectLst/>
                <a:latin typeface="Rockwell" pitchFamily="18" charset="0"/>
                <a:ea typeface="Times New Roman" pitchFamily="18" charset="0"/>
                <a:cs typeface="Arial" pitchFamily="34" charset="0"/>
              </a:rPr>
              <a:t>Thus doth God show forth Truth &amp; Vanity.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C000"/>
                </a:solidFill>
                <a:effectLst/>
                <a:latin typeface="Rockwell" pitchFamily="18" charset="0"/>
                <a:ea typeface="Times New Roman" pitchFamily="18" charset="0"/>
                <a:cs typeface="Arial" pitchFamily="34" charset="0"/>
              </a:rPr>
              <a:t>For the scum disappears like forth cast out;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C000"/>
                </a:solidFill>
                <a:effectLst/>
                <a:latin typeface="Rockwell" pitchFamily="18" charset="0"/>
                <a:ea typeface="Times New Roman" pitchFamily="18" charset="0"/>
                <a:cs typeface="Arial" pitchFamily="34" charset="0"/>
              </a:rPr>
              <a:t>while that which is for the good of mankind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C000"/>
                </a:solidFill>
                <a:effectLst/>
                <a:latin typeface="Rockwell" pitchFamily="18" charset="0"/>
                <a:ea typeface="Times New Roman" pitchFamily="18" charset="0"/>
                <a:cs typeface="Arial" pitchFamily="34" charset="0"/>
              </a:rPr>
              <a:t>remains on the earth</a:t>
            </a:r>
            <a:r>
              <a:rPr kumimoji="0" lang="en-US" sz="2800" b="1" i="0" u="none" strike="noStrike" cap="none" normalizeH="0" baseline="0" dirty="0" smtClean="0">
                <a:ln>
                  <a:noFill/>
                </a:ln>
                <a:solidFill>
                  <a:srgbClr val="FFC000"/>
                </a:solidFill>
                <a:effectLst/>
                <a:latin typeface="Rockwell" pitchFamily="18" charset="0"/>
                <a:ea typeface="Times New Roman" pitchFamily="18" charset="0"/>
                <a:cs typeface="Arial" pitchFamily="34" charset="0"/>
              </a:rPr>
              <a:t>.”</a:t>
            </a:r>
            <a:r>
              <a:rPr kumimoji="0" lang="en-US" sz="2800" b="1" i="0" u="none" strike="noStrike" cap="none" normalizeH="0" baseline="0" dirty="0" smtClean="0">
                <a:ln>
                  <a:noFill/>
                </a:ln>
                <a:solidFill>
                  <a:schemeClr val="bg1"/>
                </a:solidFill>
                <a:effectLst/>
                <a:latin typeface="Rockwell" pitchFamily="18" charset="0"/>
                <a:ea typeface="Times New Roman" pitchFamily="18" charset="0"/>
                <a:cs typeface="Arial" pitchFamily="34" charset="0"/>
              </a:rPr>
              <a:t> (Qur’an 13.17)</a:t>
            </a:r>
            <a:endParaRPr kumimoji="0" lang="en-US" sz="2800" b="1" i="0" u="none" strike="noStrike" cap="none" normalizeH="0" baseline="0" dirty="0" smtClean="0">
              <a:ln>
                <a:noFill/>
              </a:ln>
              <a:solidFill>
                <a:schemeClr val="bg1"/>
              </a:solidFill>
              <a:effectLst/>
              <a:latin typeface="Rockwell" pitchFamily="18" charset="0"/>
              <a:cs typeface="Arial" pitchFamily="34" charset="0"/>
            </a:endParaRPr>
          </a:p>
        </p:txBody>
      </p:sp>
      <p:pic>
        <p:nvPicPr>
          <p:cNvPr id="3" name="Picture 4" descr="https://encrypted-tbn3.gstatic.com/images?q=tbn:ANd9GcRMBl_W9238CQfktfxdSZwoWBRrrt295QFBt_z2XvZ46bV4BefZyg"/>
          <p:cNvPicPr>
            <a:picLocks noChangeAspect="1" noChangeArrowheads="1"/>
          </p:cNvPicPr>
          <p:nvPr/>
        </p:nvPicPr>
        <p:blipFill>
          <a:blip r:embed="rId2"/>
          <a:srcRect/>
          <a:stretch>
            <a:fillRect/>
          </a:stretch>
        </p:blipFill>
        <p:spPr bwMode="auto">
          <a:xfrm>
            <a:off x="7391400" y="4343399"/>
            <a:ext cx="1752600" cy="2743201"/>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839200" cy="5878532"/>
          </a:xfrm>
          <a:prstGeom prst="rect">
            <a:avLst/>
          </a:prstGeom>
        </p:spPr>
        <p:txBody>
          <a:bodyPr wrap="square">
            <a:spAutoFit/>
          </a:bodyPr>
          <a:lstStyle/>
          <a:p>
            <a:pPr algn="ctr"/>
            <a:r>
              <a:rPr lang="en-MY" sz="8800" dirty="0" smtClean="0">
                <a:latin typeface="Broadway" pitchFamily="82" charset="0"/>
              </a:rPr>
              <a:t>Terima kasih</a:t>
            </a:r>
          </a:p>
          <a:p>
            <a:pPr algn="ctr"/>
            <a:r>
              <a:rPr lang="en-MY" sz="9600" dirty="0" smtClean="0">
                <a:latin typeface="Broadway" pitchFamily="82" charset="0"/>
              </a:rPr>
              <a:t>SYUKRAN</a:t>
            </a:r>
          </a:p>
          <a:p>
            <a:pPr algn="ctr"/>
            <a:r>
              <a:rPr lang="en-MY" sz="9600" dirty="0" smtClean="0">
                <a:latin typeface="Broadway" pitchFamily="82" charset="0"/>
              </a:rPr>
              <a:t>TERIMA KASIH</a:t>
            </a:r>
            <a:endParaRPr lang="en-GB" sz="9600" dirty="0">
              <a:latin typeface="Broadway" pitchFamily="82" charset="0"/>
            </a:endParaRPr>
          </a:p>
        </p:txBody>
      </p:sp>
      <p:pic>
        <p:nvPicPr>
          <p:cNvPr id="132098" name="Picture 2" descr="https://encrypted-tbn1.gstatic.com/images?q=tbn:ANd9GcRIf1dUt1hKovWvw7O4c3XiTxu63DyCQkyod_ZgamcqyTf4u1Ersw"/>
          <p:cNvPicPr>
            <a:picLocks noChangeAspect="1" noChangeArrowheads="1"/>
          </p:cNvPicPr>
          <p:nvPr/>
        </p:nvPicPr>
        <p:blipFill>
          <a:blip r:embed="rId2"/>
          <a:srcRect/>
          <a:stretch>
            <a:fillRect/>
          </a:stretch>
        </p:blipFill>
        <p:spPr bwMode="auto">
          <a:xfrm>
            <a:off x="0" y="2743200"/>
            <a:ext cx="9144000" cy="4114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the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3" name="Text Box 1"/>
          <p:cNvSpPr txBox="1">
            <a:spLocks noChangeArrowheads="1"/>
          </p:cNvSpPr>
          <p:nvPr/>
        </p:nvSpPr>
        <p:spPr bwMode="auto">
          <a:xfrm>
            <a:off x="1838325" y="10061575"/>
            <a:ext cx="5448300" cy="1200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“Prophet Muhammad’s communicative values of liberty, justice, modesty, and politeness were matched with practical deeds. His skilful use of rhetoric demonstrated his commitment for meaningful competent communication for humankind in general. His speeches demonstrate that he sought to see all humankind from the lens of kindness, modesty, moderation, justice, liberty, gentility, generosity and love.”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5" name="Rectangle 3"/>
          <p:cNvSpPr>
            <a:spLocks noChangeArrowheads="1"/>
          </p:cNvSpPr>
          <p:nvPr/>
        </p:nvSpPr>
        <p:spPr bwMode="auto">
          <a:xfrm>
            <a:off x="92075" y="0"/>
            <a:ext cx="9051925"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Broadway" pitchFamily="82" charset="0"/>
                <a:cs typeface="Arial" pitchFamily="34" charset="0"/>
              </a:rPr>
              <a:t>At the1</a:t>
            </a:r>
            <a:r>
              <a:rPr kumimoji="0" lang="en-US" sz="2800" b="0" i="0" u="none" strike="noStrike" cap="none" normalizeH="0" baseline="30000" dirty="0" smtClean="0">
                <a:ln>
                  <a:noFill/>
                </a:ln>
                <a:solidFill>
                  <a:srgbClr val="00B050"/>
                </a:solidFill>
                <a:effectLst/>
                <a:latin typeface="Broadway" pitchFamily="82" charset="0"/>
                <a:cs typeface="Arial" pitchFamily="34" charset="0"/>
              </a:rPr>
              <a:t>st</a:t>
            </a:r>
            <a:r>
              <a:rPr kumimoji="0" lang="en-US" sz="2800" b="0" i="0" u="none" strike="noStrike" cap="none" normalizeH="0" baseline="0" dirty="0" smtClean="0">
                <a:ln>
                  <a:noFill/>
                </a:ln>
                <a:solidFill>
                  <a:srgbClr val="00B050"/>
                </a:solidFill>
                <a:effectLst/>
                <a:latin typeface="Broadway" pitchFamily="82" charset="0"/>
                <a:cs typeface="Arial" pitchFamily="34" charset="0"/>
              </a:rPr>
              <a:t> AMPRC Congress, many significant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Broadway" pitchFamily="82" charset="0"/>
                <a:cs typeface="Arial" pitchFamily="34" charset="0"/>
              </a:rPr>
              <a:t>Speakers also linked the core Islamic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Broadway" pitchFamily="82" charset="0"/>
                <a:cs typeface="Arial" pitchFamily="34" charset="0"/>
              </a:rPr>
              <a:t>principles to PR practice.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latin typeface="Broadway" pitchFamily="8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00"/>
                </a:solidFill>
                <a:effectLst/>
                <a:latin typeface="Broadway" pitchFamily="82" charset="0"/>
                <a:cs typeface="Arial" pitchFamily="34" charset="0"/>
              </a:rPr>
              <a:t>Of particularly importance to PR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00"/>
                </a:solidFill>
                <a:effectLst/>
                <a:latin typeface="Broadway" pitchFamily="82" charset="0"/>
                <a:cs typeface="Arial" pitchFamily="34" charset="0"/>
              </a:rPr>
              <a:t>practice to them are justice,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00"/>
                </a:solidFill>
                <a:effectLst/>
                <a:latin typeface="Broadway" pitchFamily="82" charset="0"/>
                <a:cs typeface="Arial" pitchFamily="34" charset="0"/>
              </a:rPr>
              <a:t>accountability and</a:t>
            </a:r>
            <a:r>
              <a:rPr kumimoji="0" lang="en-US" sz="3600" b="0" i="0" u="none" strike="noStrike" cap="none" normalizeH="0" baseline="0" dirty="0" smtClean="0">
                <a:ln>
                  <a:noFill/>
                </a:ln>
                <a:solidFill>
                  <a:srgbClr val="FFFF00"/>
                </a:solidFill>
                <a:effectLst/>
                <a:latin typeface="Broadway" pitchFamily="82" charset="0"/>
                <a:ea typeface="Times New Roman" pitchFamily="18" charset="0"/>
                <a:cs typeface="Arial" pitchFamily="34" charset="0"/>
              </a:rPr>
              <a:t> </a:t>
            </a:r>
            <a:r>
              <a:rPr kumimoji="0" lang="en-US" sz="3600" b="0" i="1" u="none" strike="noStrike" cap="none" normalizeH="0" baseline="0" dirty="0" smtClean="0">
                <a:ln>
                  <a:noFill/>
                </a:ln>
                <a:solidFill>
                  <a:srgbClr val="FFFF00"/>
                </a:solidFill>
                <a:effectLst/>
                <a:latin typeface="Broadway" pitchFamily="82" charset="0"/>
                <a:ea typeface="Times New Roman" pitchFamily="18" charset="0"/>
                <a:cs typeface="Arial" pitchFamily="34" charset="0"/>
              </a:rPr>
              <a:t>shura</a:t>
            </a:r>
            <a:r>
              <a:rPr kumimoji="0" lang="en-US" sz="3600" b="0" i="0" u="none" strike="noStrike" cap="none" normalizeH="0" baseline="0" dirty="0" smtClean="0">
                <a:ln>
                  <a:noFill/>
                </a:ln>
                <a:solidFill>
                  <a:srgbClr val="FFFF00"/>
                </a:solidFill>
                <a:effectLst/>
                <a:latin typeface="Broadway" pitchFamily="82" charset="0"/>
                <a:ea typeface="Times New Roman" pitchFamily="18" charset="0"/>
                <a:cs typeface="Arial" pitchFamily="34" charset="0"/>
              </a:rPr>
              <a:t> </a:t>
            </a:r>
            <a:r>
              <a:rPr kumimoji="0" lang="en-US" sz="3600" b="0" i="0" u="none" strike="noStrike" cap="none" normalizeH="0" baseline="0" dirty="0" smtClean="0">
                <a:ln>
                  <a:noFill/>
                </a:ln>
                <a:solidFill>
                  <a:srgbClr val="FFFF00"/>
                </a:solidFill>
                <a:effectLst/>
                <a:latin typeface="Broadway" pitchFamily="82" charset="0"/>
                <a:cs typeface="Arial" pitchFamily="34" charset="0"/>
              </a:rPr>
              <a:t>– the seeking of mutual agreement or consensus, without which no authority has legitimacy.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C00000"/>
                </a:solidFill>
                <a:effectLst/>
                <a:latin typeface="Aharoni" pitchFamily="2" charset="-79"/>
                <a:cs typeface="Aharoni" pitchFamily="2" charset="-79"/>
              </a:rPr>
              <a:t>They echoed Abdullah Badawi called.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7" name="Picture 5" descr="https://encrypted-tbn2.gstatic.com/images?q=tbn:ANd9GcRW5DyBZ3wQCUapKwav84fwIGe0XfNpFvPCEZGwHbBZ0X6dMd-K"/>
          <p:cNvPicPr>
            <a:picLocks noChangeAspect="1" noChangeArrowheads="1"/>
          </p:cNvPicPr>
          <p:nvPr/>
        </p:nvPicPr>
        <p:blipFill>
          <a:blip r:embed="rId2"/>
          <a:srcRect/>
          <a:stretch>
            <a:fillRect/>
          </a:stretch>
        </p:blipFill>
        <p:spPr bwMode="auto">
          <a:xfrm>
            <a:off x="0" y="5600700"/>
            <a:ext cx="2667000" cy="1257300"/>
          </a:xfrm>
          <a:prstGeom prst="rect">
            <a:avLst/>
          </a:prstGeom>
          <a:noFill/>
        </p:spPr>
      </p:pic>
      <p:pic>
        <p:nvPicPr>
          <p:cNvPr id="28679" name="Picture 7" descr="https://encrypted-tbn1.gstatic.com/images?q=tbn:ANd9GcSOn2M9H0CRqU8ivxvVkKPGz-EqBaFXl4vI1gThXKqTULz24jr0zg"/>
          <p:cNvPicPr>
            <a:picLocks noChangeAspect="1" noChangeArrowheads="1"/>
          </p:cNvPicPr>
          <p:nvPr/>
        </p:nvPicPr>
        <p:blipFill>
          <a:blip r:embed="rId3"/>
          <a:srcRect/>
          <a:stretch>
            <a:fillRect/>
          </a:stretch>
        </p:blipFill>
        <p:spPr bwMode="auto">
          <a:xfrm>
            <a:off x="5943600" y="5638800"/>
            <a:ext cx="3200400" cy="1219200"/>
          </a:xfrm>
          <a:prstGeom prst="rect">
            <a:avLst/>
          </a:prstGeom>
          <a:noFill/>
        </p:spPr>
      </p:pic>
      <p:pic>
        <p:nvPicPr>
          <p:cNvPr id="28681" name="Picture 9" descr="https://encrypted-tbn3.gstatic.com/images?q=tbn:ANd9GcTb0DgEVfnpwXAHLr7H5Y2e7HNDTb5NY9r-fezBJoOQ2qlEHl5VEw"/>
          <p:cNvPicPr>
            <a:picLocks noChangeAspect="1" noChangeArrowheads="1"/>
          </p:cNvPicPr>
          <p:nvPr/>
        </p:nvPicPr>
        <p:blipFill>
          <a:blip r:embed="rId4"/>
          <a:srcRect/>
          <a:stretch>
            <a:fillRect/>
          </a:stretch>
        </p:blipFill>
        <p:spPr bwMode="auto">
          <a:xfrm>
            <a:off x="2590800" y="5638800"/>
            <a:ext cx="3352800" cy="1219200"/>
          </a:xfrm>
          <a:prstGeom prst="rect">
            <a:avLst/>
          </a:prstGeom>
          <a:noFill/>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555641"/>
          </a:xfrm>
          <a:prstGeom prst="rect">
            <a:avLst/>
          </a:prstGeom>
        </p:spPr>
        <p:txBody>
          <a:bodyPr wrap="square">
            <a:spAutoFit/>
          </a:bodyPr>
          <a:lstStyle/>
          <a:p>
            <a:r>
              <a:rPr lang="en-MY" dirty="0" smtClean="0"/>
              <a:t> </a:t>
            </a:r>
            <a:r>
              <a:rPr lang="en-MY" sz="2800" dirty="0" smtClean="0">
                <a:solidFill>
                  <a:schemeClr val="accent2">
                    <a:lumMod val="75000"/>
                  </a:schemeClr>
                </a:solidFill>
                <a:latin typeface="Britannic Bold" pitchFamily="34" charset="0"/>
              </a:rPr>
              <a:t>One of the notable non-Muslim speakers, Chair of the Global Alliance for Public Relations and Communication Management, popular known as GA, Daniel Tisch  referred to the concepts of justice and accountability -- long-established principles of the Islamic faith -- and their pertinence for the field of public relations in the modern world. </a:t>
            </a:r>
          </a:p>
          <a:p>
            <a:endParaRPr lang="en-MY" sz="2800" dirty="0" smtClean="0">
              <a:latin typeface="Britannic Bold" pitchFamily="34" charset="0"/>
            </a:endParaRPr>
          </a:p>
          <a:p>
            <a:r>
              <a:rPr lang="en-MY" sz="2800" dirty="0" smtClean="0">
                <a:latin typeface="Britannic Bold" pitchFamily="34" charset="0"/>
              </a:rPr>
              <a:t>According to Tisch, while different </a:t>
            </a:r>
          </a:p>
          <a:p>
            <a:r>
              <a:rPr lang="en-MY" sz="2800" dirty="0" smtClean="0">
                <a:latin typeface="Britannic Bold" pitchFamily="34" charset="0"/>
              </a:rPr>
              <a:t>terms were employed in PR theory, </a:t>
            </a:r>
          </a:p>
          <a:p>
            <a:r>
              <a:rPr lang="en-MY" sz="2800" dirty="0" smtClean="0">
                <a:latin typeface="Britannic Bold" pitchFamily="34" charset="0"/>
              </a:rPr>
              <a:t>these principles were reminiscent </a:t>
            </a:r>
          </a:p>
          <a:p>
            <a:r>
              <a:rPr lang="en-MY" sz="2800" dirty="0" smtClean="0">
                <a:latin typeface="Britannic Bold" pitchFamily="34" charset="0"/>
              </a:rPr>
              <a:t>of some of the most important trends relevant in  PR today. </a:t>
            </a:r>
            <a:endParaRPr lang="en-MY" sz="2800" dirty="0">
              <a:latin typeface="Britannic Bold" pitchFamily="34" charset="0"/>
            </a:endParaRPr>
          </a:p>
        </p:txBody>
      </p:sp>
      <p:pic>
        <p:nvPicPr>
          <p:cNvPr id="30722" name="Picture 2" descr="http://www.pria.com.au/sb_cache/priablog/id/866/f/Global%20Alliance%20Logo.jpg"/>
          <p:cNvPicPr>
            <a:picLocks noChangeAspect="1" noChangeArrowheads="1"/>
          </p:cNvPicPr>
          <p:nvPr/>
        </p:nvPicPr>
        <p:blipFill>
          <a:blip r:embed="rId2"/>
          <a:srcRect/>
          <a:stretch>
            <a:fillRect/>
          </a:stretch>
        </p:blipFill>
        <p:spPr bwMode="auto">
          <a:xfrm>
            <a:off x="6629400" y="1"/>
            <a:ext cx="2514600" cy="1904999"/>
          </a:xfrm>
          <a:prstGeom prst="rect">
            <a:avLst/>
          </a:prstGeom>
          <a:noFill/>
        </p:spPr>
      </p:pic>
      <p:pic>
        <p:nvPicPr>
          <p:cNvPr id="30724" name="Picture 4" descr="http://www.grayling.com/Assets/25796/Media.jpg?1271068320"/>
          <p:cNvPicPr>
            <a:picLocks noChangeAspect="1" noChangeArrowheads="1"/>
          </p:cNvPicPr>
          <p:nvPr/>
        </p:nvPicPr>
        <p:blipFill>
          <a:blip r:embed="rId3"/>
          <a:srcRect/>
          <a:stretch>
            <a:fillRect/>
          </a:stretch>
        </p:blipFill>
        <p:spPr bwMode="auto">
          <a:xfrm>
            <a:off x="6629400" y="1905001"/>
            <a:ext cx="2514600" cy="2362200"/>
          </a:xfrm>
          <a:prstGeom prst="rect">
            <a:avLst/>
          </a:prstGeom>
          <a:noFill/>
        </p:spPr>
      </p:pic>
      <p:pic>
        <p:nvPicPr>
          <p:cNvPr id="30726" name="Picture 6" descr="http://www.argylecommunications.com/designedit_inc/content/35/rightcolumn.jpg"/>
          <p:cNvPicPr>
            <a:picLocks noChangeAspect="1" noChangeArrowheads="1"/>
          </p:cNvPicPr>
          <p:nvPr/>
        </p:nvPicPr>
        <p:blipFill>
          <a:blip r:embed="rId4"/>
          <a:srcRect/>
          <a:stretch>
            <a:fillRect/>
          </a:stretch>
        </p:blipFill>
        <p:spPr bwMode="auto">
          <a:xfrm>
            <a:off x="6629400" y="4267200"/>
            <a:ext cx="2514600" cy="2590800"/>
          </a:xfrm>
          <a:prstGeom prst="rect">
            <a:avLst/>
          </a:prstGeom>
          <a:noFill/>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986528"/>
          </a:xfrm>
          <a:prstGeom prst="rect">
            <a:avLst/>
          </a:prstGeom>
        </p:spPr>
        <p:txBody>
          <a:bodyPr wrap="square">
            <a:spAutoFit/>
          </a:bodyPr>
          <a:lstStyle/>
          <a:p>
            <a:r>
              <a:rPr lang="en-US" sz="2800" b="1" dirty="0" smtClean="0">
                <a:solidFill>
                  <a:srgbClr val="00B050"/>
                </a:solidFill>
                <a:latin typeface="Aharoni" pitchFamily="2" charset="-79"/>
                <a:cs typeface="Aharoni" pitchFamily="2" charset="-79"/>
              </a:rPr>
              <a:t>Tisch commented that while these are ancient ideas in Islamic thought (teaching), they could not be more relevant to modern PR. For example, Tisch consider the importance of ethics, transparency, authenticity, accountability &amp; mutual understanding to successful corporate communication &amp; stakeholder governance.  </a:t>
            </a:r>
          </a:p>
          <a:p>
            <a:endParaRPr lang="en-US" sz="2800" b="1" dirty="0" smtClean="0">
              <a:latin typeface="Aharoni" pitchFamily="2" charset="-79"/>
              <a:cs typeface="Aharoni" pitchFamily="2" charset="-79"/>
            </a:endParaRPr>
          </a:p>
          <a:p>
            <a:r>
              <a:rPr lang="en-US" sz="2800" b="1" dirty="0" smtClean="0">
                <a:solidFill>
                  <a:srgbClr val="92D050"/>
                </a:solidFill>
                <a:latin typeface="Aharoni" pitchFamily="2" charset="-79"/>
                <a:cs typeface="Aharoni" pitchFamily="2" charset="-79"/>
              </a:rPr>
              <a:t>Daniel Tisch statement reflected increasing similarities in the PR practice prerequisites to make the profession a very credible one and to ensure its standing can be quickly ascertained as a true vocation for all times.</a:t>
            </a:r>
            <a:endParaRPr lang="en-US" sz="2800" b="1" dirty="0">
              <a:solidFill>
                <a:srgbClr val="92D050"/>
              </a:solidFill>
              <a:latin typeface="Aharoni" pitchFamily="2" charset="-79"/>
              <a:cs typeface="Aharoni" pitchFamily="2" charset="-79"/>
            </a:endParaRPr>
          </a:p>
        </p:txBody>
      </p:sp>
      <p:pic>
        <p:nvPicPr>
          <p:cNvPr id="31746" name="Picture 2" descr="https://encrypted-tbn2.gstatic.com/images?q=tbn:ANd9GcR92KSKVWJO9JUtO097a-Rw2Kp2IoXUOld1lF31jnkdnFCBzyfU4g"/>
          <p:cNvPicPr>
            <a:picLocks noChangeAspect="1" noChangeArrowheads="1"/>
          </p:cNvPicPr>
          <p:nvPr/>
        </p:nvPicPr>
        <p:blipFill>
          <a:blip r:embed="rId2"/>
          <a:srcRect/>
          <a:stretch>
            <a:fillRect/>
          </a:stretch>
        </p:blipFill>
        <p:spPr bwMode="auto">
          <a:xfrm>
            <a:off x="6600825" y="0"/>
            <a:ext cx="2543175" cy="1600200"/>
          </a:xfrm>
          <a:prstGeom prst="rect">
            <a:avLst/>
          </a:prstGeom>
          <a:noFill/>
        </p:spPr>
      </p:pic>
      <p:pic>
        <p:nvPicPr>
          <p:cNvPr id="31748" name="Picture 4" descr="https://encrypted-tbn0.gstatic.com/images?q=tbn:ANd9GcRVAPuxnxXc1Sou5aWOUPBLRbqcs89euwRlkKtwRpyhyVRsqqxC"/>
          <p:cNvPicPr>
            <a:picLocks noChangeAspect="1" noChangeArrowheads="1"/>
          </p:cNvPicPr>
          <p:nvPr/>
        </p:nvPicPr>
        <p:blipFill>
          <a:blip r:embed="rId3"/>
          <a:srcRect/>
          <a:stretch>
            <a:fillRect/>
          </a:stretch>
        </p:blipFill>
        <p:spPr bwMode="auto">
          <a:xfrm>
            <a:off x="6629400" y="1600201"/>
            <a:ext cx="2514600" cy="838199"/>
          </a:xfrm>
          <a:prstGeom prst="rect">
            <a:avLst/>
          </a:prstGeom>
          <a:noFill/>
        </p:spPr>
      </p:pic>
      <p:pic>
        <p:nvPicPr>
          <p:cNvPr id="31750" name="Picture 6" descr="https://encrypted-tbn2.gstatic.com/images?q=tbn:ANd9GcQkpma-Uvt1Y-2Kb02ZnWVJe3sAm5mf9MQc_gdkllcKw2_dIpem"/>
          <p:cNvPicPr>
            <a:picLocks noChangeAspect="1" noChangeArrowheads="1"/>
          </p:cNvPicPr>
          <p:nvPr/>
        </p:nvPicPr>
        <p:blipFill>
          <a:blip r:embed="rId4"/>
          <a:srcRect/>
          <a:stretch>
            <a:fillRect/>
          </a:stretch>
        </p:blipFill>
        <p:spPr bwMode="auto">
          <a:xfrm>
            <a:off x="6677025" y="2438401"/>
            <a:ext cx="2466975" cy="1447800"/>
          </a:xfrm>
          <a:prstGeom prst="rect">
            <a:avLst/>
          </a:prstGeom>
          <a:noFill/>
        </p:spPr>
      </p:pic>
      <p:pic>
        <p:nvPicPr>
          <p:cNvPr id="31752" name="Picture 8" descr="https://encrypted-tbn2.gstatic.com/images?q=tbn:ANd9GcTj8aA08R9EEDmNXK047dDDtzScFXxTbBBuZ_nPiC9vo4aBCpoedQ"/>
          <p:cNvPicPr>
            <a:picLocks noChangeAspect="1" noChangeArrowheads="1"/>
          </p:cNvPicPr>
          <p:nvPr/>
        </p:nvPicPr>
        <p:blipFill>
          <a:blip r:embed="rId5"/>
          <a:srcRect/>
          <a:stretch>
            <a:fillRect/>
          </a:stretch>
        </p:blipFill>
        <p:spPr bwMode="auto">
          <a:xfrm>
            <a:off x="6705600" y="5562600"/>
            <a:ext cx="2438400" cy="1295400"/>
          </a:xfrm>
          <a:prstGeom prst="rect">
            <a:avLst/>
          </a:prstGeom>
          <a:noFill/>
        </p:spPr>
      </p:pic>
      <p:pic>
        <p:nvPicPr>
          <p:cNvPr id="31754" name="Picture 10" descr="https://encrypted-tbn1.gstatic.com/images?q=tbn:ANd9GcTcHWS_qM5lV_a3B4VjliOKq_3qITT_lHduSZRbNY0jH-atavvPmKr7Zry2"/>
          <p:cNvPicPr>
            <a:picLocks noChangeAspect="1" noChangeArrowheads="1"/>
          </p:cNvPicPr>
          <p:nvPr/>
        </p:nvPicPr>
        <p:blipFill>
          <a:blip r:embed="rId6"/>
          <a:srcRect/>
          <a:stretch>
            <a:fillRect/>
          </a:stretch>
        </p:blipFill>
        <p:spPr bwMode="auto">
          <a:xfrm>
            <a:off x="6705600" y="3886200"/>
            <a:ext cx="2438400" cy="1666875"/>
          </a:xfrm>
          <a:prstGeom prst="rect">
            <a:avLst/>
          </a:prstGeom>
          <a:noFill/>
        </p:spPr>
      </p:pic>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1762</TotalTime>
  <Words>4159</Words>
  <Application>Microsoft Office PowerPoint</Application>
  <PresentationFormat>On-screen Show (4:3)</PresentationFormat>
  <Paragraphs>656</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Owner</cp:lastModifiedBy>
  <cp:revision>174</cp:revision>
  <dcterms:created xsi:type="dcterms:W3CDTF">2012-11-25T15:07:36Z</dcterms:created>
  <dcterms:modified xsi:type="dcterms:W3CDTF">2012-12-01T17:18:44Z</dcterms:modified>
</cp:coreProperties>
</file>