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69" r:id="rId17"/>
    <p:sldId id="272" r:id="rId18"/>
    <p:sldId id="273" r:id="rId19"/>
    <p:sldId id="274" r:id="rId20"/>
    <p:sldId id="275" r:id="rId21"/>
    <p:sldId id="276" r:id="rId22"/>
    <p:sldId id="277" r:id="rId23"/>
  </p:sldIdLst>
  <p:sldSz cx="9144000" cy="6858000" type="screen4x3"/>
  <p:notesSz cx="6881813" cy="97107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p:scale>
          <a:sx n="76" d="100"/>
          <a:sy n="76" d="100"/>
        </p:scale>
        <p:origin x="-81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8458200" cy="5943600"/>
            <a:chOff x="0" y="0"/>
            <a:chExt cx="5328" cy="3744"/>
          </a:xfrm>
        </p:grpSpPr>
        <p:sp>
          <p:nvSpPr>
            <p:cNvPr id="64515"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endParaRPr lang="en-US"/>
            </a:p>
          </p:txBody>
        </p:sp>
        <p:sp>
          <p:nvSpPr>
            <p:cNvPr id="64516" name="Freeform 4"/>
            <p:cNvSpPr>
              <a:spLocks/>
            </p:cNvSpPr>
            <p:nvPr/>
          </p:nvSpPr>
          <p:spPr bwMode="hidden">
            <a:xfrm>
              <a:off x="0" y="0"/>
              <a:ext cx="5328" cy="3689"/>
            </a:xfrm>
            <a:custGeom>
              <a:avLst/>
              <a:gdLst/>
              <a:ahLst/>
              <a:cxnLst>
                <a:cxn ang="0">
                  <a:pos x="5311" y="3209"/>
                </a:cxn>
                <a:cxn ang="0">
                  <a:pos x="0" y="3689"/>
                </a:cxn>
                <a:cxn ang="0">
                  <a:pos x="0" y="9"/>
                </a:cxn>
                <a:cxn ang="0">
                  <a:pos x="5328" y="0"/>
                </a:cxn>
                <a:cxn ang="0">
                  <a:pos x="5311" y="320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w="9525">
              <a:noFill/>
              <a:round/>
              <a:headEnd/>
              <a:tailEnd/>
            </a:ln>
          </p:spPr>
          <p:txBody>
            <a:bodyPr/>
            <a:lstStyle/>
            <a:p>
              <a:endParaRPr lang="en-US"/>
            </a:p>
          </p:txBody>
        </p:sp>
      </p:grpSp>
      <p:sp>
        <p:nvSpPr>
          <p:cNvPr id="64517"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64518" name="Rectangle 6"/>
          <p:cNvSpPr>
            <a:spLocks noGrp="1" noChangeArrowheads="1"/>
          </p:cNvSpPr>
          <p:nvPr>
            <p:ph type="dt" sz="quarter" idx="2"/>
          </p:nvPr>
        </p:nvSpPr>
        <p:spPr/>
        <p:txBody>
          <a:bodyPr/>
          <a:lstStyle>
            <a:lvl1pPr>
              <a:defRPr/>
            </a:lvl1pPr>
          </a:lstStyle>
          <a:p>
            <a:fld id="{326BD559-21EA-4754-AD68-614D8E13FF11}" type="datetimeFigureOut">
              <a:rPr lang="en-US" smtClean="0"/>
              <a:pPr/>
              <a:t>11/26/2012</a:t>
            </a:fld>
            <a:endParaRPr lang="en-US"/>
          </a:p>
        </p:txBody>
      </p:sp>
      <p:sp>
        <p:nvSpPr>
          <p:cNvPr id="64519" name="Rectangle 7"/>
          <p:cNvSpPr>
            <a:spLocks noGrp="1" noChangeArrowheads="1"/>
          </p:cNvSpPr>
          <p:nvPr>
            <p:ph type="ftr" sz="quarter" idx="3"/>
          </p:nvPr>
        </p:nvSpPr>
        <p:spPr/>
        <p:txBody>
          <a:bodyPr/>
          <a:lstStyle>
            <a:lvl1pPr>
              <a:defRPr/>
            </a:lvl1pPr>
          </a:lstStyle>
          <a:p>
            <a:endParaRPr lang="en-US"/>
          </a:p>
        </p:txBody>
      </p:sp>
      <p:sp>
        <p:nvSpPr>
          <p:cNvPr id="64520" name="Rectangle 8"/>
          <p:cNvSpPr>
            <a:spLocks noGrp="1" noChangeArrowheads="1"/>
          </p:cNvSpPr>
          <p:nvPr>
            <p:ph type="sldNum" sz="quarter" idx="4"/>
          </p:nvPr>
        </p:nvSpPr>
        <p:spPr/>
        <p:txBody>
          <a:bodyPr/>
          <a:lstStyle>
            <a:lvl1pPr>
              <a:defRPr/>
            </a:lvl1pPr>
          </a:lstStyle>
          <a:p>
            <a:fld id="{9689071F-9F91-4E84-A49F-7D8CCAA8258C}" type="slidenum">
              <a:rPr lang="en-US" smtClean="0"/>
              <a:pPr/>
              <a:t>‹#›</a:t>
            </a:fld>
            <a:endParaRPr lang="en-US"/>
          </a:p>
        </p:txBody>
      </p:sp>
      <p:sp>
        <p:nvSpPr>
          <p:cNvPr id="64521"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en-US" smtClean="0"/>
              <a:t>Click to edit Master title style</a:t>
            </a:r>
            <a:endParaRPr lang="en-US"/>
          </a:p>
        </p:txBody>
      </p:sp>
    </p:spTree>
  </p:cSld>
  <p:clrMapOvr>
    <a:masterClrMapping/>
  </p:clrMapOvr>
  <p:transition spd="med" advTm="7000">
    <p:wheel spokes="3"/>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26BD559-21EA-4754-AD68-614D8E13FF11}" type="datetimeFigureOut">
              <a:rPr lang="en-US" smtClean="0"/>
              <a:pPr/>
              <a:t>11/26/2012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689071F-9F91-4E84-A49F-7D8CCAA8258C}" type="slidenum">
              <a:rPr lang="en-US" smtClean="0"/>
              <a:pPr/>
              <a:t>‹#›</a:t>
            </a:fld>
            <a:endParaRPr lang="en-US"/>
          </a:p>
        </p:txBody>
      </p:sp>
    </p:spTree>
  </p:cSld>
  <p:clrMapOvr>
    <a:masterClrMapping/>
  </p:clrMapOvr>
  <p:transition spd="med" advTm="7000">
    <p:wheel spokes="3"/>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26BD559-21EA-4754-AD68-614D8E13FF11}" type="datetimeFigureOut">
              <a:rPr lang="en-US" smtClean="0"/>
              <a:pPr/>
              <a:t>11/26/2012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689071F-9F91-4E84-A49F-7D8CCAA8258C}" type="slidenum">
              <a:rPr lang="en-US" smtClean="0"/>
              <a:pPr/>
              <a:t>‹#›</a:t>
            </a:fld>
            <a:endParaRPr lang="en-US"/>
          </a:p>
        </p:txBody>
      </p:sp>
    </p:spTree>
  </p:cSld>
  <p:clrMapOvr>
    <a:masterClrMapping/>
  </p:clrMapOvr>
  <p:transition spd="med" advTm="7000">
    <p:wheel spokes="3"/>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26BD559-21EA-4754-AD68-614D8E13FF11}" type="datetimeFigureOut">
              <a:rPr lang="en-US" smtClean="0"/>
              <a:pPr/>
              <a:t>11/26/2012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689071F-9F91-4E84-A49F-7D8CCAA8258C}" type="slidenum">
              <a:rPr lang="en-US" smtClean="0"/>
              <a:pPr/>
              <a:t>‹#›</a:t>
            </a:fld>
            <a:endParaRPr lang="en-US"/>
          </a:p>
        </p:txBody>
      </p:sp>
    </p:spTree>
  </p:cSld>
  <p:clrMapOvr>
    <a:masterClrMapping/>
  </p:clrMapOvr>
  <p:transition spd="med" advTm="7000">
    <p:wheel spokes="3"/>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26BD559-21EA-4754-AD68-614D8E13FF11}" type="datetimeFigureOut">
              <a:rPr lang="en-US" smtClean="0"/>
              <a:pPr/>
              <a:t>11/26/2012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689071F-9F91-4E84-A49F-7D8CCAA8258C}" type="slidenum">
              <a:rPr lang="en-US" smtClean="0"/>
              <a:pPr/>
              <a:t>‹#›</a:t>
            </a:fld>
            <a:endParaRPr lang="en-US"/>
          </a:p>
        </p:txBody>
      </p:sp>
    </p:spTree>
  </p:cSld>
  <p:clrMapOvr>
    <a:masterClrMapping/>
  </p:clrMapOvr>
  <p:transition spd="med" advTm="7000">
    <p:wheel spokes="3"/>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326BD559-21EA-4754-AD68-614D8E13FF11}" type="datetimeFigureOut">
              <a:rPr lang="en-US" smtClean="0"/>
              <a:pPr/>
              <a:t>11/26/2012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689071F-9F91-4E84-A49F-7D8CCAA8258C}" type="slidenum">
              <a:rPr lang="en-US" smtClean="0"/>
              <a:pPr/>
              <a:t>‹#›</a:t>
            </a:fld>
            <a:endParaRPr lang="en-US"/>
          </a:p>
        </p:txBody>
      </p:sp>
    </p:spTree>
  </p:cSld>
  <p:clrMapOvr>
    <a:masterClrMapping/>
  </p:clrMapOvr>
  <p:transition spd="med" advTm="7000">
    <p:wheel spokes="3"/>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326BD559-21EA-4754-AD68-614D8E13FF11}" type="datetimeFigureOut">
              <a:rPr lang="en-US" smtClean="0"/>
              <a:pPr/>
              <a:t>11/26/2012</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689071F-9F91-4E84-A49F-7D8CCAA8258C}" type="slidenum">
              <a:rPr lang="en-US" smtClean="0"/>
              <a:pPr/>
              <a:t>‹#›</a:t>
            </a:fld>
            <a:endParaRPr lang="en-US"/>
          </a:p>
        </p:txBody>
      </p:sp>
    </p:spTree>
  </p:cSld>
  <p:clrMapOvr>
    <a:masterClrMapping/>
  </p:clrMapOvr>
  <p:transition spd="med" advTm="7000">
    <p:wheel spokes="3"/>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326BD559-21EA-4754-AD68-614D8E13FF11}" type="datetimeFigureOut">
              <a:rPr lang="en-US" smtClean="0"/>
              <a:pPr/>
              <a:t>11/26/2012</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689071F-9F91-4E84-A49F-7D8CCAA8258C}" type="slidenum">
              <a:rPr lang="en-US" smtClean="0"/>
              <a:pPr/>
              <a:t>‹#›</a:t>
            </a:fld>
            <a:endParaRPr lang="en-US"/>
          </a:p>
        </p:txBody>
      </p:sp>
    </p:spTree>
  </p:cSld>
  <p:clrMapOvr>
    <a:masterClrMapping/>
  </p:clrMapOvr>
  <p:transition spd="med" advTm="7000">
    <p:wheel spokes="3"/>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26BD559-21EA-4754-AD68-614D8E13FF11}" type="datetimeFigureOut">
              <a:rPr lang="en-US" smtClean="0"/>
              <a:pPr/>
              <a:t>11/26/2012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689071F-9F91-4E84-A49F-7D8CCAA8258C}" type="slidenum">
              <a:rPr lang="en-US" smtClean="0"/>
              <a:pPr/>
              <a:t>‹#›</a:t>
            </a:fld>
            <a:endParaRPr lang="en-US"/>
          </a:p>
        </p:txBody>
      </p:sp>
    </p:spTree>
  </p:cSld>
  <p:clrMapOvr>
    <a:masterClrMapping/>
  </p:clrMapOvr>
  <p:transition spd="med" advTm="7000">
    <p:wheel spokes="3"/>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326BD559-21EA-4754-AD68-614D8E13FF11}" type="datetimeFigureOut">
              <a:rPr lang="en-US" smtClean="0"/>
              <a:pPr/>
              <a:t>11/26/2012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689071F-9F91-4E84-A49F-7D8CCAA8258C}" type="slidenum">
              <a:rPr lang="en-US" smtClean="0"/>
              <a:pPr/>
              <a:t>‹#›</a:t>
            </a:fld>
            <a:endParaRPr lang="en-US"/>
          </a:p>
        </p:txBody>
      </p:sp>
    </p:spTree>
  </p:cSld>
  <p:clrMapOvr>
    <a:masterClrMapping/>
  </p:clrMapOvr>
  <p:transition spd="med" advTm="7000">
    <p:wheel spokes="3"/>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326BD559-21EA-4754-AD68-614D8E13FF11}" type="datetimeFigureOut">
              <a:rPr lang="en-US" smtClean="0"/>
              <a:pPr/>
              <a:t>11/26/2012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689071F-9F91-4E84-A49F-7D8CCAA8258C}" type="slidenum">
              <a:rPr lang="en-US" smtClean="0"/>
              <a:pPr/>
              <a:t>‹#›</a:t>
            </a:fld>
            <a:endParaRPr lang="en-US"/>
          </a:p>
        </p:txBody>
      </p:sp>
    </p:spTree>
  </p:cSld>
  <p:clrMapOvr>
    <a:masterClrMapping/>
  </p:clrMapOvr>
  <p:transition spd="med" advTm="7000">
    <p:wheel spokes="3"/>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7242175" cy="1981200"/>
            <a:chOff x="0" y="0"/>
            <a:chExt cx="4562" cy="1248"/>
          </a:xfrm>
        </p:grpSpPr>
        <p:sp>
          <p:nvSpPr>
            <p:cNvPr id="63491"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endParaRPr lang="en-US"/>
            </a:p>
          </p:txBody>
        </p:sp>
        <p:sp>
          <p:nvSpPr>
            <p:cNvPr id="63492" name="Freeform 4"/>
            <p:cNvSpPr>
              <a:spLocks/>
            </p:cNvSpPr>
            <p:nvPr/>
          </p:nvSpPr>
          <p:spPr bwMode="hidden">
            <a:xfrm>
              <a:off x="0" y="0"/>
              <a:ext cx="4562" cy="1199"/>
            </a:xfrm>
            <a:custGeom>
              <a:avLst/>
              <a:gdLst/>
              <a:ahLst/>
              <a:cxnLst>
                <a:cxn ang="0">
                  <a:pos x="4560" y="932"/>
                </a:cxn>
                <a:cxn ang="0">
                  <a:pos x="0" y="1199"/>
                </a:cxn>
                <a:cxn ang="0">
                  <a:pos x="0" y="0"/>
                </a:cxn>
                <a:cxn ang="0">
                  <a:pos x="4562" y="0"/>
                </a:cxn>
                <a:cxn ang="0">
                  <a:pos x="4560" y="932"/>
                </a:cxn>
                <a:cxn ang="0">
                  <a:pos x="4560" y="932"/>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grpSp>
      <p:sp>
        <p:nvSpPr>
          <p:cNvPr id="63493"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3494" name="Rectangle 6"/>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3495" name="Rectangle 7"/>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fld id="{326BD559-21EA-4754-AD68-614D8E13FF11}" type="datetimeFigureOut">
              <a:rPr lang="en-US" smtClean="0"/>
              <a:pPr/>
              <a:t>11/26/2012</a:t>
            </a:fld>
            <a:endParaRPr lang="en-US"/>
          </a:p>
        </p:txBody>
      </p:sp>
      <p:sp>
        <p:nvSpPr>
          <p:cNvPr id="6349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endParaRPr lang="en-US"/>
          </a:p>
        </p:txBody>
      </p:sp>
      <p:sp>
        <p:nvSpPr>
          <p:cNvPr id="63497" name="Rectangle 9"/>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9689071F-9F91-4E84-A49F-7D8CCAA8258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advTm="7000">
    <p:wheel spokes="3"/>
  </p:transition>
  <p:timing>
    <p:tnLst>
      <p:par>
        <p:cTn id="1" dur="indefinite" restart="never" nodeType="tmRoot"/>
      </p:par>
    </p:tnLst>
  </p:timing>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1" fontAlgn="base" hangingPunct="1">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sz="quarter" idx="1"/>
          </p:nvPr>
        </p:nvSpPr>
        <p:spPr>
          <a:xfrm>
            <a:off x="1371600" y="4267200"/>
            <a:ext cx="6400800" cy="1371600"/>
          </a:xfrm>
        </p:spPr>
        <p:txBody>
          <a:bodyPr/>
          <a:lstStyle/>
          <a:p>
            <a:endParaRPr lang="en-US" dirty="0"/>
          </a:p>
        </p:txBody>
      </p:sp>
      <p:sp>
        <p:nvSpPr>
          <p:cNvPr id="2" name="Title 1"/>
          <p:cNvSpPr>
            <a:spLocks noGrp="1"/>
          </p:cNvSpPr>
          <p:nvPr>
            <p:ph type="ctrTitle" sz="quarter"/>
          </p:nvPr>
        </p:nvSpPr>
        <p:spPr>
          <a:xfrm>
            <a:off x="685800" y="0"/>
            <a:ext cx="7848600" cy="3886200"/>
          </a:xfrm>
        </p:spPr>
        <p:txBody>
          <a:bodyPr/>
          <a:lstStyle/>
          <a:p>
            <a:r>
              <a:rPr lang="en-US" sz="1600" b="1" dirty="0" smtClean="0"/>
              <a:t>In the Name of Allah Most Gracious,  Most Merciful </a:t>
            </a:r>
            <a:br>
              <a:rPr lang="en-US" sz="1600" b="1" dirty="0" smtClean="0"/>
            </a:br>
            <a:r>
              <a:rPr lang="en-US" sz="1600" b="1" dirty="0" smtClean="0"/>
              <a:t>“My Lord </a:t>
            </a:r>
            <a:r>
              <a:rPr lang="en-US" sz="1600" b="1" dirty="0" smtClean="0">
                <a:latin typeface="Arial Narrow"/>
              </a:rPr>
              <a:t>! Increase me in knowledge“ </a:t>
            </a:r>
            <a:br>
              <a:rPr lang="en-US" sz="1600" b="1" dirty="0" smtClean="0">
                <a:latin typeface="Arial Narrow"/>
              </a:rPr>
            </a:br>
            <a:r>
              <a:rPr lang="en-US" sz="1600" b="1" dirty="0" smtClean="0">
                <a:latin typeface="Arial Narrow"/>
              </a:rPr>
              <a:t>(Qur’an  </a:t>
            </a:r>
            <a:r>
              <a:rPr lang="en-US" sz="1600" b="1" dirty="0" err="1" smtClean="0">
                <a:latin typeface="Arial Narrow"/>
              </a:rPr>
              <a:t>Sura</a:t>
            </a:r>
            <a:r>
              <a:rPr lang="en-US" sz="1600" b="1" dirty="0" smtClean="0">
                <a:latin typeface="Arial Narrow"/>
              </a:rPr>
              <a:t> Ta Ha-20::114</a:t>
            </a:r>
            <a:r>
              <a:rPr lang="en-US" sz="900" b="1" dirty="0" smtClean="0"/>
              <a:t/>
            </a:r>
            <a:br>
              <a:rPr lang="en-US" sz="900" b="1" dirty="0" smtClean="0"/>
            </a:br>
            <a:r>
              <a:rPr lang="en-US" b="1" dirty="0" smtClean="0"/>
              <a:t> Islamic Public Relations and globalization </a:t>
            </a:r>
            <a:br>
              <a:rPr lang="en-US" b="1" dirty="0" smtClean="0"/>
            </a:br>
            <a:r>
              <a:rPr lang="en-US" sz="1800" b="1" dirty="0" err="1" smtClean="0"/>
              <a:t>Munawar</a:t>
            </a:r>
            <a:r>
              <a:rPr lang="en-US" sz="1800" b="1" dirty="0" smtClean="0"/>
              <a:t> Sultana </a:t>
            </a:r>
            <a:r>
              <a:rPr lang="en-US" sz="1800" b="1" dirty="0" err="1" smtClean="0"/>
              <a:t>Mazumdar,India</a:t>
            </a:r>
            <a:endParaRPr lang="en-US" sz="1800" dirty="0"/>
          </a:p>
        </p:txBody>
      </p:sp>
      <p:pic>
        <p:nvPicPr>
          <p:cNvPr id="1026" name="Picture 2" descr="C:\Documents and Settings\pathaka.IOC\My Documents\ImageTricolour.jpg"/>
          <p:cNvPicPr>
            <a:picLocks noChangeAspect="1" noChangeArrowheads="1"/>
          </p:cNvPicPr>
          <p:nvPr/>
        </p:nvPicPr>
        <p:blipFill>
          <a:blip r:embed="rId2" cstate="print"/>
          <a:srcRect/>
          <a:stretch>
            <a:fillRect/>
          </a:stretch>
        </p:blipFill>
        <p:spPr bwMode="auto">
          <a:xfrm>
            <a:off x="1155224" y="3962400"/>
            <a:ext cx="6707664" cy="2667000"/>
          </a:xfrm>
          <a:prstGeom prst="rect">
            <a:avLst/>
          </a:prstGeom>
          <a:noFill/>
        </p:spPr>
      </p:pic>
      <p:pic>
        <p:nvPicPr>
          <p:cNvPr id="4" name="Picture 2"/>
          <p:cNvPicPr>
            <a:picLocks noChangeAspect="1" noChangeArrowheads="1"/>
          </p:cNvPicPr>
          <p:nvPr/>
        </p:nvPicPr>
        <p:blipFill>
          <a:blip r:embed="rId3" cstate="print"/>
          <a:srcRect/>
          <a:stretch>
            <a:fillRect/>
          </a:stretch>
        </p:blipFill>
        <p:spPr bwMode="auto">
          <a:xfrm>
            <a:off x="3886200" y="3962400"/>
            <a:ext cx="1447800" cy="2667000"/>
          </a:xfrm>
          <a:prstGeom prst="rect">
            <a:avLst/>
          </a:prstGeom>
          <a:noFill/>
          <a:ln w="9525">
            <a:noFill/>
            <a:miter lim="800000"/>
            <a:headEnd/>
            <a:tailEnd/>
          </a:ln>
          <a:effectLst/>
        </p:spPr>
      </p:pic>
    </p:spTree>
  </p:cSld>
  <p:clrMapOvr>
    <a:masterClrMapping/>
  </p:clrMapOvr>
  <p:transition spd="med" advTm="10000">
    <p:wheel spokes="3"/>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sz="quarter" idx="1"/>
          </p:nvPr>
        </p:nvSpPr>
        <p:spPr>
          <a:xfrm>
            <a:off x="533400" y="914400"/>
            <a:ext cx="8153400" cy="4724400"/>
          </a:xfrm>
        </p:spPr>
        <p:txBody>
          <a:bodyPr/>
          <a:lstStyle/>
          <a:p>
            <a:r>
              <a:rPr lang="en-US" sz="3600" u="sng" dirty="0" smtClean="0"/>
              <a:t>Public Relations </a:t>
            </a:r>
          </a:p>
          <a:p>
            <a:pPr algn="just"/>
            <a:r>
              <a:rPr lang="en-US" dirty="0" smtClean="0">
                <a:solidFill>
                  <a:schemeClr val="accent1"/>
                </a:solidFill>
                <a:latin typeface="Arial Narrow"/>
              </a:rPr>
              <a:t>■</a:t>
            </a:r>
            <a:r>
              <a:rPr lang="en-US" sz="3400" dirty="0" smtClean="0"/>
              <a:t>IMAGE  is...what  others feel  and perceive  about  you  !! The  Management  of  positive  Image  is </a:t>
            </a:r>
            <a:r>
              <a:rPr lang="en-US" sz="3400" b="1" dirty="0" smtClean="0"/>
              <a:t>Public Relations</a:t>
            </a:r>
            <a:r>
              <a:rPr lang="en-US" sz="3400" dirty="0" smtClean="0"/>
              <a:t>.</a:t>
            </a:r>
          </a:p>
          <a:p>
            <a:pPr algn="just"/>
            <a:r>
              <a:rPr lang="en-US" dirty="0" smtClean="0">
                <a:solidFill>
                  <a:schemeClr val="accent1"/>
                </a:solidFill>
                <a:latin typeface="Arial Narrow"/>
              </a:rPr>
              <a:t>■</a:t>
            </a:r>
            <a:r>
              <a:rPr lang="en-US" dirty="0" smtClean="0"/>
              <a:t>Islamic Public Relation relates to up holding Islamic values and protect it from distortion, </a:t>
            </a:r>
            <a:r>
              <a:rPr lang="en-US" dirty="0" smtClean="0"/>
              <a:t>misinterpretation </a:t>
            </a:r>
            <a:r>
              <a:rPr lang="en-US" dirty="0" smtClean="0"/>
              <a:t>and slander so as to build a positive image of Islam, While discharging professional obligation. </a:t>
            </a:r>
          </a:p>
          <a:p>
            <a:endParaRPr lang="en-US" sz="3400" dirty="0" smtClean="0"/>
          </a:p>
          <a:p>
            <a:pPr algn="l"/>
            <a:endParaRPr lang="en-US" sz="3400" u="sng" dirty="0"/>
          </a:p>
        </p:txBody>
      </p:sp>
      <p:sp>
        <p:nvSpPr>
          <p:cNvPr id="3" name="Title 2"/>
          <p:cNvSpPr>
            <a:spLocks noGrp="1"/>
          </p:cNvSpPr>
          <p:nvPr>
            <p:ph type="ctrTitle" sz="quarter"/>
          </p:nvPr>
        </p:nvSpPr>
        <p:spPr>
          <a:xfrm>
            <a:off x="685800" y="228600"/>
            <a:ext cx="7772400" cy="762000"/>
          </a:xfrm>
        </p:spPr>
        <p:txBody>
          <a:bodyPr/>
          <a:lstStyle/>
          <a:p>
            <a:pPr algn="r"/>
            <a:r>
              <a:rPr lang="en-US" sz="900" dirty="0" smtClean="0"/>
              <a:t>                                                                                                                                                                                                      9</a:t>
            </a:r>
            <a:endParaRPr lang="en-US" sz="900" dirty="0"/>
          </a:p>
        </p:txBody>
      </p:sp>
      <p:pic>
        <p:nvPicPr>
          <p:cNvPr id="4" name="Picture 2"/>
          <p:cNvPicPr>
            <a:picLocks noChangeAspect="1" noChangeArrowheads="1"/>
          </p:cNvPicPr>
          <p:nvPr/>
        </p:nvPicPr>
        <p:blipFill>
          <a:blip r:embed="rId2"/>
          <a:srcRect/>
          <a:stretch>
            <a:fillRect/>
          </a:stretch>
        </p:blipFill>
        <p:spPr bwMode="auto">
          <a:xfrm>
            <a:off x="1828800" y="762000"/>
            <a:ext cx="914400" cy="814507"/>
          </a:xfrm>
          <a:prstGeom prst="rect">
            <a:avLst/>
          </a:prstGeom>
          <a:noFill/>
          <a:ln w="9525">
            <a:noFill/>
            <a:miter lim="800000"/>
            <a:headEnd/>
            <a:tailEnd/>
          </a:ln>
          <a:effectLst/>
        </p:spPr>
      </p:pic>
    </p:spTree>
  </p:cSld>
  <p:clrMapOvr>
    <a:masterClrMapping/>
  </p:clrMapOvr>
  <p:transition spd="med" advTm="7000">
    <p:wheel spokes="3"/>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sz="quarter" idx="1"/>
          </p:nvPr>
        </p:nvSpPr>
        <p:spPr>
          <a:xfrm>
            <a:off x="609600" y="381000"/>
            <a:ext cx="8077200" cy="5257800"/>
          </a:xfrm>
        </p:spPr>
        <p:txBody>
          <a:bodyPr/>
          <a:lstStyle/>
          <a:p>
            <a:pPr algn="l"/>
            <a:r>
              <a:rPr lang="en-US" u="sng" dirty="0" smtClean="0">
                <a:effectLst/>
              </a:rPr>
              <a:t>Public Relation in Islam and Globalization</a:t>
            </a:r>
          </a:p>
          <a:p>
            <a:pPr algn="just"/>
            <a:r>
              <a:rPr lang="en-US" sz="2000" dirty="0" smtClean="0"/>
              <a:t>As in every religion, public relation in Islam is an age old practice. As the faith is meant for the public.</a:t>
            </a:r>
          </a:p>
          <a:p>
            <a:pPr algn="just"/>
            <a:r>
              <a:rPr lang="en-US" sz="2000" dirty="0" smtClean="0">
                <a:solidFill>
                  <a:schemeClr val="accent1"/>
                </a:solidFill>
                <a:latin typeface="Arial Narrow"/>
              </a:rPr>
              <a:t>■</a:t>
            </a:r>
            <a:r>
              <a:rPr lang="en-US" sz="2000" dirty="0" smtClean="0"/>
              <a:t>Islam is a revealed religion, revelation is compiled in Holy “Quran”- also called </a:t>
            </a:r>
            <a:r>
              <a:rPr lang="en-US" sz="2000" dirty="0" err="1" smtClean="0"/>
              <a:t>kitab</a:t>
            </a:r>
            <a:r>
              <a:rPr lang="en-US" sz="2000" dirty="0" smtClean="0"/>
              <a:t>- meaning the book meant for public reading thus a most basic greatest public relation move, carrying the message of Allah to the world.</a:t>
            </a:r>
          </a:p>
          <a:p>
            <a:pPr algn="just"/>
            <a:r>
              <a:rPr lang="en-US" sz="2000" dirty="0" smtClean="0">
                <a:solidFill>
                  <a:schemeClr val="accent1"/>
                </a:solidFill>
                <a:latin typeface="Arial Narrow"/>
              </a:rPr>
              <a:t>■</a:t>
            </a:r>
            <a:r>
              <a:rPr lang="en-US" sz="2000" dirty="0" smtClean="0"/>
              <a:t> Islam also has a direct public relation activity in daily observance. Daily call for prayer ( Azan) in loud voice so as to reach the public, serve also to announce its existence in multi- religion countries, serving well the purpose.</a:t>
            </a:r>
          </a:p>
          <a:p>
            <a:pPr algn="just"/>
            <a:r>
              <a:rPr lang="en-US" sz="2000" dirty="0" smtClean="0">
                <a:solidFill>
                  <a:schemeClr val="accent1"/>
                </a:solidFill>
                <a:latin typeface="Arial Narrow"/>
              </a:rPr>
              <a:t>■</a:t>
            </a:r>
            <a:r>
              <a:rPr lang="en-US" sz="2000" dirty="0" smtClean="0">
                <a:latin typeface="Arial Narrow"/>
              </a:rPr>
              <a:t> </a:t>
            </a:r>
            <a:r>
              <a:rPr lang="en-US" sz="2000" dirty="0" smtClean="0"/>
              <a:t>Another PR initiative to </a:t>
            </a:r>
            <a:r>
              <a:rPr lang="en-US" sz="2000" dirty="0" err="1" smtClean="0"/>
              <a:t>publicise</a:t>
            </a:r>
            <a:r>
              <a:rPr lang="en-US" sz="2000" dirty="0" smtClean="0"/>
              <a:t> the concept of equality and plurality in Islam, The Prophet </a:t>
            </a:r>
            <a:r>
              <a:rPr lang="en-US" sz="2000" dirty="0" smtClean="0"/>
              <a:t>(</a:t>
            </a:r>
            <a:r>
              <a:rPr lang="en-US" sz="2000" dirty="0" err="1" smtClean="0"/>
              <a:t>Hazrat</a:t>
            </a:r>
            <a:r>
              <a:rPr lang="en-US" sz="2000" dirty="0" smtClean="0"/>
              <a:t> Mohammad)asked </a:t>
            </a:r>
            <a:r>
              <a:rPr lang="en-US" sz="2000" dirty="0" err="1" smtClean="0"/>
              <a:t>Bilal</a:t>
            </a:r>
            <a:r>
              <a:rPr lang="en-US" sz="2000" dirty="0" smtClean="0"/>
              <a:t>, a slave, to make the first call for prayer in Islam.</a:t>
            </a:r>
          </a:p>
          <a:p>
            <a:pPr algn="just"/>
            <a:r>
              <a:rPr lang="en-US" sz="2000" dirty="0" smtClean="0">
                <a:solidFill>
                  <a:schemeClr val="accent1"/>
                </a:solidFill>
                <a:latin typeface="Arial Narrow"/>
              </a:rPr>
              <a:t>■</a:t>
            </a:r>
            <a:r>
              <a:rPr lang="en-US" sz="2000" dirty="0" smtClean="0">
                <a:solidFill>
                  <a:schemeClr val="accent1"/>
                </a:solidFill>
              </a:rPr>
              <a:t> </a:t>
            </a:r>
            <a:r>
              <a:rPr lang="en-US" sz="2000" dirty="0" smtClean="0"/>
              <a:t>The mass “</a:t>
            </a:r>
            <a:r>
              <a:rPr lang="en-US" sz="2000" dirty="0" err="1" smtClean="0"/>
              <a:t>Namaz</a:t>
            </a:r>
            <a:r>
              <a:rPr lang="en-US" sz="2000" dirty="0" smtClean="0"/>
              <a:t>” prescribed in the Holy day of “</a:t>
            </a:r>
            <a:r>
              <a:rPr lang="en-US" sz="2000" dirty="0" err="1" smtClean="0"/>
              <a:t>Eid</a:t>
            </a:r>
            <a:r>
              <a:rPr lang="en-US" sz="2000" dirty="0" smtClean="0"/>
              <a:t>” is also a PR exercise, apart from having a religious significance, promote the concept of fraternity  and brotherhood. </a:t>
            </a:r>
          </a:p>
          <a:p>
            <a:pPr algn="just"/>
            <a:r>
              <a:rPr lang="en-US" sz="2000" dirty="0" smtClean="0">
                <a:solidFill>
                  <a:schemeClr val="accent1"/>
                </a:solidFill>
                <a:latin typeface="Arial Narrow"/>
              </a:rPr>
              <a:t>■</a:t>
            </a:r>
            <a:r>
              <a:rPr lang="en-US" sz="2000" dirty="0" smtClean="0"/>
              <a:t>The </a:t>
            </a:r>
            <a:r>
              <a:rPr lang="en-US" sz="2000" dirty="0" err="1" smtClean="0"/>
              <a:t>minarett</a:t>
            </a:r>
            <a:r>
              <a:rPr lang="en-US" sz="2000" dirty="0" smtClean="0"/>
              <a:t>   </a:t>
            </a:r>
            <a:r>
              <a:rPr lang="en-US" sz="2000" dirty="0" err="1" smtClean="0"/>
              <a:t>symbolise</a:t>
            </a:r>
            <a:r>
              <a:rPr lang="en-US" sz="2000" dirty="0" smtClean="0"/>
              <a:t> a community welfare PR tool.    </a:t>
            </a:r>
            <a:endParaRPr lang="en-US" sz="2000" dirty="0" smtClean="0">
              <a:solidFill>
                <a:schemeClr val="accent1"/>
              </a:solidFill>
            </a:endParaRPr>
          </a:p>
          <a:p>
            <a:pPr algn="just"/>
            <a:endParaRPr lang="en-US" sz="2000" dirty="0" smtClean="0"/>
          </a:p>
          <a:p>
            <a:pPr algn="l"/>
            <a:endParaRPr lang="en-US" sz="2400" dirty="0"/>
          </a:p>
        </p:txBody>
      </p:sp>
      <p:sp>
        <p:nvSpPr>
          <p:cNvPr id="3" name="Title 2"/>
          <p:cNvSpPr>
            <a:spLocks noGrp="1"/>
          </p:cNvSpPr>
          <p:nvPr>
            <p:ph type="ctrTitle" sz="quarter"/>
          </p:nvPr>
        </p:nvSpPr>
        <p:spPr>
          <a:xfrm>
            <a:off x="685800" y="1"/>
            <a:ext cx="7772400" cy="457199"/>
          </a:xfrm>
        </p:spPr>
        <p:txBody>
          <a:bodyPr/>
          <a:lstStyle/>
          <a:p>
            <a:r>
              <a:rPr lang="en-US" sz="900" dirty="0" smtClean="0"/>
              <a:t>                                                                                                                                                                                                        1 0</a:t>
            </a:r>
            <a:endParaRPr lang="en-US" sz="900" dirty="0"/>
          </a:p>
        </p:txBody>
      </p:sp>
    </p:spTree>
  </p:cSld>
  <p:clrMapOvr>
    <a:masterClrMapping/>
  </p:clrMapOvr>
  <p:transition spd="med" advTm="7000">
    <p:wheel spokes="3"/>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lstStyle/>
          <a:p>
            <a:r>
              <a:rPr lang="en-US" sz="900" dirty="0" smtClean="0"/>
              <a:t>                                                                                                                                                                                                                 11</a:t>
            </a:r>
            <a:endParaRPr lang="en-US" sz="900" dirty="0"/>
          </a:p>
        </p:txBody>
      </p:sp>
      <p:sp>
        <p:nvSpPr>
          <p:cNvPr id="3" name="Content Placeholder 2"/>
          <p:cNvSpPr>
            <a:spLocks noGrp="1"/>
          </p:cNvSpPr>
          <p:nvPr>
            <p:ph idx="1"/>
          </p:nvPr>
        </p:nvSpPr>
        <p:spPr>
          <a:xfrm>
            <a:off x="457200" y="685800"/>
            <a:ext cx="8229600" cy="5410200"/>
          </a:xfrm>
        </p:spPr>
        <p:txBody>
          <a:bodyPr/>
          <a:lstStyle/>
          <a:p>
            <a:pPr algn="just"/>
            <a:r>
              <a:rPr lang="en-US" dirty="0" smtClean="0"/>
              <a:t>Muslims are part of the Public Relations / Corporate Communications at different levels in the hierarchy.</a:t>
            </a:r>
          </a:p>
          <a:p>
            <a:pPr algn="just"/>
            <a:r>
              <a:rPr lang="en-US" dirty="0" smtClean="0"/>
              <a:t>Corporate Communications is Public Relations focused in a Business Organization.</a:t>
            </a:r>
          </a:p>
          <a:p>
            <a:pPr algn="just"/>
            <a:r>
              <a:rPr lang="en-US" dirty="0" smtClean="0"/>
              <a:t>Corporate Communications helps in building bridges between an organization and the public.</a:t>
            </a:r>
            <a:endParaRPr lang="en-US" dirty="0"/>
          </a:p>
        </p:txBody>
      </p:sp>
    </p:spTree>
  </p:cSld>
  <p:clrMapOvr>
    <a:masterClrMapping/>
  </p:clrMapOvr>
  <p:transition spd="med" advTm="7000">
    <p:wheel spokes="3"/>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lstStyle/>
          <a:p>
            <a:r>
              <a:rPr lang="en-US" sz="900" dirty="0" smtClean="0"/>
              <a:t>                                                                                                                                                                                                                 12</a:t>
            </a:r>
            <a:endParaRPr lang="en-US" sz="900" dirty="0"/>
          </a:p>
        </p:txBody>
      </p:sp>
      <p:sp>
        <p:nvSpPr>
          <p:cNvPr id="3" name="Content Placeholder 2"/>
          <p:cNvSpPr>
            <a:spLocks noGrp="1"/>
          </p:cNvSpPr>
          <p:nvPr>
            <p:ph idx="1"/>
          </p:nvPr>
        </p:nvSpPr>
        <p:spPr>
          <a:xfrm>
            <a:off x="457200" y="838200"/>
            <a:ext cx="8229600" cy="5257800"/>
          </a:xfrm>
        </p:spPr>
        <p:txBody>
          <a:bodyPr/>
          <a:lstStyle/>
          <a:p>
            <a:pPr>
              <a:buNone/>
            </a:pPr>
            <a:r>
              <a:rPr lang="en-US" dirty="0" smtClean="0"/>
              <a:t>    </a:t>
            </a:r>
            <a:r>
              <a:rPr lang="en-US" u="sng" dirty="0" smtClean="0"/>
              <a:t>Indian context</a:t>
            </a:r>
          </a:p>
          <a:p>
            <a:pPr algn="just"/>
            <a:r>
              <a:rPr lang="en-US" dirty="0" smtClean="0"/>
              <a:t>The Public Relations Society of India (PRSI) is the voice of Public Relations practitioners in India and was established in 1958 to formulate and interpret the objectives and potentialities of Public Relations as a profession and also to undertake professional development </a:t>
            </a:r>
            <a:r>
              <a:rPr lang="en-US" dirty="0" err="1" smtClean="0"/>
              <a:t>programmes</a:t>
            </a:r>
            <a:r>
              <a:rPr lang="en-US" dirty="0" smtClean="0"/>
              <a:t>. </a:t>
            </a:r>
          </a:p>
          <a:p>
            <a:pPr>
              <a:buNone/>
            </a:pPr>
            <a:endParaRPr lang="en-US" dirty="0" smtClean="0"/>
          </a:p>
          <a:p>
            <a:pPr>
              <a:buNone/>
            </a:pPr>
            <a:endParaRPr lang="en-US" dirty="0"/>
          </a:p>
        </p:txBody>
      </p:sp>
    </p:spTree>
  </p:cSld>
  <p:clrMapOvr>
    <a:masterClrMapping/>
  </p:clrMapOvr>
  <p:transition spd="med" advTm="7000">
    <p:wheel spokes="3"/>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sz="900" dirty="0" smtClean="0"/>
              <a:t>                                                                                                                                                                                                               13</a:t>
            </a:r>
            <a:endParaRPr lang="en-US" sz="900" dirty="0"/>
          </a:p>
        </p:txBody>
      </p:sp>
      <p:sp>
        <p:nvSpPr>
          <p:cNvPr id="3" name="Content Placeholder 2"/>
          <p:cNvSpPr>
            <a:spLocks noGrp="1"/>
          </p:cNvSpPr>
          <p:nvPr>
            <p:ph idx="1"/>
          </p:nvPr>
        </p:nvSpPr>
        <p:spPr>
          <a:xfrm>
            <a:off x="457200" y="838200"/>
            <a:ext cx="8229600" cy="5257800"/>
          </a:xfrm>
        </p:spPr>
        <p:txBody>
          <a:bodyPr/>
          <a:lstStyle/>
          <a:p>
            <a:pPr algn="just"/>
            <a:r>
              <a:rPr lang="en-US" dirty="0" smtClean="0"/>
              <a:t>PR professionals are  required to build and consolidate their respective organizations through the power of communication. As the world is changing, countries are coming close to each other for  their business and commercial interests.  India’s potential , capabilities and business power attract the whole world for exploring opportunities to spread their wings in India. </a:t>
            </a:r>
          </a:p>
          <a:p>
            <a:endParaRPr lang="en-US" dirty="0" smtClean="0"/>
          </a:p>
          <a:p>
            <a:endParaRPr lang="en-US" dirty="0"/>
          </a:p>
        </p:txBody>
      </p:sp>
    </p:spTree>
  </p:cSld>
  <p:clrMapOvr>
    <a:masterClrMapping/>
  </p:clrMapOvr>
  <p:transition spd="med" advTm="7000">
    <p:wheel spokes="3"/>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lstStyle/>
          <a:p>
            <a:r>
              <a:rPr lang="en-US" sz="900" dirty="0" smtClean="0"/>
              <a:t>                                                                                                                                                                                                                    14</a:t>
            </a:r>
            <a:endParaRPr lang="en-US" sz="900" dirty="0"/>
          </a:p>
        </p:txBody>
      </p:sp>
      <p:sp>
        <p:nvSpPr>
          <p:cNvPr id="3" name="Content Placeholder 2"/>
          <p:cNvSpPr>
            <a:spLocks noGrp="1"/>
          </p:cNvSpPr>
          <p:nvPr>
            <p:ph idx="1"/>
          </p:nvPr>
        </p:nvSpPr>
        <p:spPr>
          <a:xfrm>
            <a:off x="457200" y="685800"/>
            <a:ext cx="8229600" cy="5410200"/>
          </a:xfrm>
        </p:spPr>
        <p:txBody>
          <a:bodyPr/>
          <a:lstStyle/>
          <a:p>
            <a:endParaRPr lang="en-US" dirty="0" smtClean="0"/>
          </a:p>
          <a:p>
            <a:pPr algn="just"/>
            <a:r>
              <a:rPr lang="en-US" dirty="0" smtClean="0"/>
              <a:t>The pillars of Corporate Governance are transparency, empowerment and accountability, corporate citizenship and social responsibility. Public Relations is as an exercise in effective and proper communication between the organization and the society to supplement  transparency in the global community. </a:t>
            </a:r>
          </a:p>
          <a:p>
            <a:endParaRPr lang="en-US" dirty="0" smtClean="0"/>
          </a:p>
          <a:p>
            <a:pPr>
              <a:buNone/>
            </a:pPr>
            <a:endParaRPr lang="en-US" dirty="0"/>
          </a:p>
        </p:txBody>
      </p:sp>
    </p:spTree>
  </p:cSld>
  <p:clrMapOvr>
    <a:masterClrMapping/>
  </p:clrMapOvr>
  <p:transition spd="med" advTm="7000">
    <p:wheel spokes="3"/>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sz="900" dirty="0" smtClean="0"/>
              <a:t>                                                                                                                                                                                                                    15</a:t>
            </a:r>
            <a:endParaRPr lang="en-US" sz="900" dirty="0"/>
          </a:p>
        </p:txBody>
      </p:sp>
      <p:sp>
        <p:nvSpPr>
          <p:cNvPr id="3" name="Content Placeholder 2"/>
          <p:cNvSpPr>
            <a:spLocks noGrp="1"/>
          </p:cNvSpPr>
          <p:nvPr>
            <p:ph idx="1"/>
          </p:nvPr>
        </p:nvSpPr>
        <p:spPr>
          <a:xfrm>
            <a:off x="457200" y="685800"/>
            <a:ext cx="8229600" cy="5410200"/>
          </a:xfrm>
        </p:spPr>
        <p:txBody>
          <a:bodyPr/>
          <a:lstStyle/>
          <a:p>
            <a:pPr>
              <a:buNone/>
            </a:pPr>
            <a:r>
              <a:rPr lang="en-US" dirty="0" smtClean="0"/>
              <a:t>   </a:t>
            </a:r>
            <a:r>
              <a:rPr lang="en-US" u="sng" dirty="0" smtClean="0"/>
              <a:t>Role of Muslim PR professional in Indian business</a:t>
            </a:r>
          </a:p>
          <a:p>
            <a:pPr algn="just"/>
            <a:r>
              <a:rPr lang="en-US" dirty="0" smtClean="0"/>
              <a:t> </a:t>
            </a:r>
            <a:r>
              <a:rPr lang="en-US" sz="2800" dirty="0" smtClean="0">
                <a:effectLst/>
              </a:rPr>
              <a:t>All the Muslim countries are also looking for exploring opportunities in Indian market and the challenge for Muslim PR professionals in India is to interpret India to them in a positive way and vice- versa.</a:t>
            </a:r>
          </a:p>
          <a:p>
            <a:pPr algn="just"/>
            <a:r>
              <a:rPr lang="en-US" sz="2800" dirty="0" smtClean="0">
                <a:effectLst/>
              </a:rPr>
              <a:t>Muslim PR practitioners can be guiding light for the Muslim countries  to see India in right perspective and to remove their apprehensions , if any, whatsoever it is. </a:t>
            </a:r>
          </a:p>
          <a:p>
            <a:pPr>
              <a:buNone/>
            </a:pPr>
            <a:endParaRPr lang="en-US" sz="2800" u="sng" dirty="0" smtClean="0"/>
          </a:p>
          <a:p>
            <a:pPr>
              <a:buNone/>
            </a:pPr>
            <a:endParaRPr lang="en-US" dirty="0"/>
          </a:p>
        </p:txBody>
      </p:sp>
    </p:spTree>
  </p:cSld>
  <p:clrMapOvr>
    <a:masterClrMapping/>
  </p:clrMapOvr>
  <p:transition spd="med" advTm="7000">
    <p:wheel spokes="3"/>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lstStyle/>
          <a:p>
            <a:r>
              <a:rPr lang="en-US" sz="900" dirty="0" smtClean="0"/>
              <a:t>                                                                                                                                                                                                                    16</a:t>
            </a:r>
            <a:endParaRPr lang="en-US" sz="900" dirty="0"/>
          </a:p>
        </p:txBody>
      </p:sp>
      <p:sp>
        <p:nvSpPr>
          <p:cNvPr id="3" name="Content Placeholder 2"/>
          <p:cNvSpPr>
            <a:spLocks noGrp="1"/>
          </p:cNvSpPr>
          <p:nvPr>
            <p:ph idx="1"/>
          </p:nvPr>
        </p:nvSpPr>
        <p:spPr>
          <a:xfrm>
            <a:off x="457200" y="533400"/>
            <a:ext cx="8229600" cy="5562600"/>
          </a:xfrm>
        </p:spPr>
        <p:txBody>
          <a:bodyPr/>
          <a:lstStyle/>
          <a:p>
            <a:pPr algn="just"/>
            <a:r>
              <a:rPr lang="en-US" sz="2800" b="1" dirty="0" smtClean="0">
                <a:effectLst/>
              </a:rPr>
              <a:t>Muslim PR can play an active role in relation to non Islamic countries concerning:-</a:t>
            </a:r>
          </a:p>
          <a:p>
            <a:pPr algn="just"/>
            <a:r>
              <a:rPr lang="en-US" sz="2400" u="sng" dirty="0" smtClean="0">
                <a:effectLst/>
              </a:rPr>
              <a:t>Political/</a:t>
            </a:r>
            <a:r>
              <a:rPr lang="en-US" sz="2400" u="sng" dirty="0" err="1" smtClean="0">
                <a:effectLst/>
              </a:rPr>
              <a:t>regulatoy</a:t>
            </a:r>
            <a:r>
              <a:rPr lang="en-US" sz="2400" u="sng" dirty="0" smtClean="0">
                <a:effectLst/>
              </a:rPr>
              <a:t> Factors</a:t>
            </a:r>
          </a:p>
          <a:p>
            <a:pPr algn="just"/>
            <a:r>
              <a:rPr lang="en-US" sz="2400" dirty="0" smtClean="0">
                <a:effectLst/>
              </a:rPr>
              <a:t> Government policies- </a:t>
            </a:r>
            <a:r>
              <a:rPr lang="en-US" sz="2400" dirty="0" err="1" smtClean="0">
                <a:effectLst/>
              </a:rPr>
              <a:t>privatisation</a:t>
            </a:r>
            <a:r>
              <a:rPr lang="en-US" sz="2400" dirty="0" smtClean="0">
                <a:effectLst/>
              </a:rPr>
              <a:t> / protected economy/</a:t>
            </a:r>
            <a:r>
              <a:rPr lang="en-US" sz="2400" dirty="0" err="1" smtClean="0">
                <a:effectLst/>
              </a:rPr>
              <a:t>nationalisation</a:t>
            </a:r>
            <a:r>
              <a:rPr lang="en-US" sz="2400" dirty="0" smtClean="0">
                <a:effectLst/>
              </a:rPr>
              <a:t>/ trade practices.</a:t>
            </a:r>
          </a:p>
          <a:p>
            <a:pPr algn="just"/>
            <a:r>
              <a:rPr lang="en-US" sz="2400" dirty="0" smtClean="0">
                <a:effectLst/>
              </a:rPr>
              <a:t>International relationships-globalization; Participation of Global players in the economic process.</a:t>
            </a:r>
          </a:p>
          <a:p>
            <a:pPr algn="just"/>
            <a:r>
              <a:rPr lang="en-US" sz="2400" dirty="0" smtClean="0">
                <a:effectLst/>
              </a:rPr>
              <a:t>Controls and regulation/Advertising and promotion.  </a:t>
            </a:r>
          </a:p>
          <a:p>
            <a:pPr algn="just"/>
            <a:r>
              <a:rPr lang="en-US" sz="2400" b="1" u="sng" dirty="0" smtClean="0">
                <a:effectLst/>
              </a:rPr>
              <a:t>Socio-Cultural factors:-  </a:t>
            </a:r>
          </a:p>
          <a:p>
            <a:pPr algn="just"/>
            <a:r>
              <a:rPr lang="en-US" sz="2400" dirty="0" smtClean="0">
                <a:effectLst/>
              </a:rPr>
              <a:t>Population/ Public opinion/ Education/Family structure/ socialistic approach in the society.</a:t>
            </a:r>
          </a:p>
          <a:p>
            <a:pPr algn="just"/>
            <a:r>
              <a:rPr lang="en-US" sz="2400" dirty="0" smtClean="0">
                <a:effectLst/>
              </a:rPr>
              <a:t>Religious /cultural environment and  crime scenario of the country.</a:t>
            </a:r>
            <a:endParaRPr lang="en-US" sz="2400" dirty="0"/>
          </a:p>
        </p:txBody>
      </p:sp>
    </p:spTree>
  </p:cSld>
  <p:clrMapOvr>
    <a:masterClrMapping/>
  </p:clrMapOvr>
  <p:transition spd="med" advTm="7000">
    <p:wheel spokes="3"/>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lstStyle/>
          <a:p>
            <a:r>
              <a:rPr lang="en-US" sz="900" dirty="0" smtClean="0"/>
              <a:t>							                               17</a:t>
            </a:r>
            <a:endParaRPr lang="en-US" sz="900" dirty="0"/>
          </a:p>
        </p:txBody>
      </p:sp>
      <p:sp>
        <p:nvSpPr>
          <p:cNvPr id="3" name="Content Placeholder 2"/>
          <p:cNvSpPr>
            <a:spLocks noGrp="1"/>
          </p:cNvSpPr>
          <p:nvPr>
            <p:ph idx="1"/>
          </p:nvPr>
        </p:nvSpPr>
        <p:spPr>
          <a:xfrm>
            <a:off x="457200" y="533400"/>
            <a:ext cx="8229600" cy="5562600"/>
          </a:xfrm>
        </p:spPr>
        <p:txBody>
          <a:bodyPr/>
          <a:lstStyle/>
          <a:p>
            <a:pPr algn="ctr">
              <a:buNone/>
            </a:pPr>
            <a:r>
              <a:rPr lang="en-US" sz="4000" b="1" dirty="0" smtClean="0">
                <a:solidFill>
                  <a:schemeClr val="tx1">
                    <a:lumMod val="95000"/>
                    <a:lumOff val="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smtClean="0">
                <a:solidFill>
                  <a:schemeClr val="tx1">
                    <a:lumMod val="95000"/>
                    <a:lumOff val="5000"/>
                  </a:schemeClr>
                </a:solidFill>
                <a:effectLst>
                  <a:outerShdw blurRad="38100" dist="38100" dir="2700000" algn="tl">
                    <a:srgbClr val="000000">
                      <a:alpha val="43137"/>
                    </a:srgbClr>
                  </a:outerShdw>
                </a:effectLst>
                <a:latin typeface="Times New Roman" pitchFamily="18" charset="0"/>
                <a:cs typeface="Times New Roman" pitchFamily="18" charset="0"/>
              </a:rPr>
              <a:t>GLOBALIZATION</a:t>
            </a:r>
            <a:r>
              <a:rPr lang="en-US" sz="2800" b="1" dirty="0" smtClean="0">
                <a:solidFill>
                  <a:schemeClr val="tx1">
                    <a:lumMod val="95000"/>
                    <a:lumOff val="5000"/>
                  </a:schemeClr>
                </a:solidFill>
                <a:latin typeface="Times New Roman" pitchFamily="18" charset="0"/>
                <a:cs typeface="Times New Roman" pitchFamily="18" charset="0"/>
              </a:rPr>
              <a:t> – AN INDIA EXPERIENCE</a:t>
            </a:r>
            <a:br>
              <a:rPr lang="en-US" sz="2800" b="1" dirty="0" smtClean="0">
                <a:solidFill>
                  <a:schemeClr val="tx1">
                    <a:lumMod val="95000"/>
                    <a:lumOff val="5000"/>
                  </a:schemeClr>
                </a:solidFill>
                <a:latin typeface="Times New Roman" pitchFamily="18" charset="0"/>
                <a:cs typeface="Times New Roman" pitchFamily="18" charset="0"/>
              </a:rPr>
            </a:br>
            <a:r>
              <a:rPr lang="en-US" sz="2800" b="1" u="sng" dirty="0" smtClean="0">
                <a:solidFill>
                  <a:schemeClr val="tx1">
                    <a:lumMod val="95000"/>
                    <a:lumOff val="5000"/>
                  </a:schemeClr>
                </a:solidFill>
                <a:latin typeface="Times New Roman" pitchFamily="18" charset="0"/>
                <a:cs typeface="Times New Roman" pitchFamily="18" charset="0"/>
              </a:rPr>
              <a:t>IMPACT ON INDIA’S ECONOMY</a:t>
            </a:r>
          </a:p>
          <a:p>
            <a:pPr algn="ctr">
              <a:buNone/>
            </a:pPr>
            <a:endParaRPr lang="en-US" sz="2800" b="1" u="sng" dirty="0" smtClean="0">
              <a:solidFill>
                <a:schemeClr val="tx1">
                  <a:lumMod val="95000"/>
                  <a:lumOff val="5000"/>
                </a:schemeClr>
              </a:solidFill>
              <a:latin typeface="Times New Roman" pitchFamily="18" charset="0"/>
              <a:cs typeface="Times New Roman" pitchFamily="18" charset="0"/>
            </a:endParaRPr>
          </a:p>
          <a:p>
            <a:pPr algn="just"/>
            <a:r>
              <a:rPr lang="en-US" sz="2400" b="1" dirty="0" smtClean="0"/>
              <a:t>To overcome the </a:t>
            </a:r>
            <a:r>
              <a:rPr lang="en-US" sz="2400" b="1" dirty="0" err="1" smtClean="0"/>
              <a:t>unabatted</a:t>
            </a:r>
            <a:r>
              <a:rPr lang="en-US" sz="2400" b="1" dirty="0" smtClean="0"/>
              <a:t> and continued economic crisis during the decade prior to 1991 government launch the new economic policy in 1991 bring in many reforms by </a:t>
            </a:r>
            <a:r>
              <a:rPr lang="en-US" sz="2400" b="1" dirty="0" err="1" smtClean="0"/>
              <a:t>liberising</a:t>
            </a:r>
            <a:r>
              <a:rPr lang="en-US" sz="2400" b="1" dirty="0" smtClean="0"/>
              <a:t> Government control and Regulation in almost in all sector of economy.</a:t>
            </a:r>
          </a:p>
          <a:p>
            <a:pPr algn="just"/>
            <a:r>
              <a:rPr lang="en-US" sz="2400" b="1" u="sng" dirty="0" smtClean="0"/>
              <a:t>Foreign Investment :- </a:t>
            </a:r>
            <a:r>
              <a:rPr lang="en-US" sz="2400" b="1" dirty="0" smtClean="0"/>
              <a:t>Change in policy paved the way for participation by international Institutional finance and direct foreign Investment. Accreting process of Globalization.</a:t>
            </a:r>
          </a:p>
          <a:p>
            <a:endParaRPr lang="en-US" sz="2400" dirty="0" smtClean="0"/>
          </a:p>
          <a:p>
            <a:pPr>
              <a:buNone/>
            </a:pPr>
            <a:endParaRPr lang="en-US" sz="2400" dirty="0"/>
          </a:p>
        </p:txBody>
      </p:sp>
      <p:pic>
        <p:nvPicPr>
          <p:cNvPr id="1027" name="Picture 3"/>
          <p:cNvPicPr>
            <a:picLocks noChangeAspect="1" noChangeArrowheads="1"/>
          </p:cNvPicPr>
          <p:nvPr/>
        </p:nvPicPr>
        <p:blipFill>
          <a:blip r:embed="rId2"/>
          <a:srcRect/>
          <a:stretch>
            <a:fillRect/>
          </a:stretch>
        </p:blipFill>
        <p:spPr bwMode="auto">
          <a:xfrm>
            <a:off x="152400" y="838200"/>
            <a:ext cx="819509" cy="729983"/>
          </a:xfrm>
          <a:prstGeom prst="rect">
            <a:avLst/>
          </a:prstGeom>
          <a:noFill/>
          <a:ln w="9525">
            <a:noFill/>
            <a:miter lim="800000"/>
            <a:headEnd/>
            <a:tailEnd/>
          </a:ln>
          <a:effectLst/>
        </p:spPr>
      </p:pic>
    </p:spTree>
  </p:cSld>
  <p:clrMapOvr>
    <a:masterClrMapping/>
  </p:clrMapOvr>
  <p:transition spd="med" advTm="7000">
    <p:wheel spokes="3"/>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sz="900" dirty="0" smtClean="0"/>
              <a:t>								      18</a:t>
            </a:r>
            <a:endParaRPr lang="en-US" sz="900" dirty="0"/>
          </a:p>
        </p:txBody>
      </p:sp>
      <p:sp>
        <p:nvSpPr>
          <p:cNvPr id="4" name="Title 1"/>
          <p:cNvSpPr>
            <a:spLocks noGrp="1"/>
          </p:cNvSpPr>
          <p:nvPr>
            <p:ph idx="1"/>
          </p:nvPr>
        </p:nvSpPr>
        <p:spPr>
          <a:xfrm>
            <a:off x="457200" y="762000"/>
            <a:ext cx="8229600" cy="5334000"/>
          </a:xfrm>
        </p:spPr>
        <p:txBody>
          <a:bodyPr>
            <a:normAutofit fontScale="75000" lnSpcReduction="20000"/>
          </a:bodyPr>
          <a:lstStyle/>
          <a:p>
            <a:pPr>
              <a:buNone/>
            </a:pPr>
            <a:r>
              <a:rPr lang="en-US" sz="3600" b="1" dirty="0" smtClean="0"/>
              <a:t>    </a:t>
            </a:r>
            <a:r>
              <a:rPr lang="en-US" sz="3600" b="1" u="sng" dirty="0" smtClean="0"/>
              <a:t>Economic Growth</a:t>
            </a:r>
            <a:r>
              <a:rPr lang="en-US" sz="4000" b="1" u="sng" dirty="0" smtClean="0"/>
              <a:t>:-</a:t>
            </a:r>
            <a:r>
              <a:rPr lang="en-US" b="1" u="sng" dirty="0" smtClean="0"/>
              <a:t/>
            </a:r>
            <a:br>
              <a:rPr lang="en-US" b="1" u="sng" dirty="0" smtClean="0"/>
            </a:br>
            <a:r>
              <a:rPr lang="en-US" b="1" dirty="0" smtClean="0">
                <a:latin typeface="Calibri (Body)"/>
              </a:rPr>
              <a:t>Foreign Investment rose from $97 million during 1990 -1991 to a peak of $8779 million during 2006-2007, rose to $12879 million during 2008-2009</a:t>
            </a:r>
          </a:p>
          <a:p>
            <a:pPr algn="just"/>
            <a:r>
              <a:rPr lang="en-US" b="1" dirty="0" smtClean="0">
                <a:latin typeface="Calibri (Body)"/>
              </a:rPr>
              <a:t>Gross national income rose grew to $3375 </a:t>
            </a:r>
            <a:r>
              <a:rPr lang="en-US" b="1" dirty="0" err="1" smtClean="0">
                <a:latin typeface="Calibri (Body)"/>
              </a:rPr>
              <a:t>bn</a:t>
            </a:r>
            <a:r>
              <a:rPr lang="en-US" b="1" dirty="0" smtClean="0">
                <a:latin typeface="Calibri (Body)"/>
              </a:rPr>
              <a:t> occupying 4</a:t>
            </a:r>
            <a:r>
              <a:rPr lang="en-US" b="1" baseline="30000" dirty="0" smtClean="0">
                <a:latin typeface="Calibri (Body)"/>
              </a:rPr>
              <a:t>th</a:t>
            </a:r>
            <a:r>
              <a:rPr lang="en-US" b="1" dirty="0" smtClean="0">
                <a:latin typeface="Calibri (Body)"/>
              </a:rPr>
              <a:t> rank  in Global position.</a:t>
            </a:r>
          </a:p>
          <a:p>
            <a:pPr algn="just"/>
            <a:r>
              <a:rPr lang="en-US" b="1" dirty="0" smtClean="0">
                <a:latin typeface="Calibri (Body)"/>
              </a:rPr>
              <a:t> Growth rate of GDP- has been very impressive from 5.7 during 1980-1990 rose to 9.7 during 2007-2008 </a:t>
            </a:r>
          </a:p>
          <a:p>
            <a:pPr algn="just"/>
            <a:r>
              <a:rPr lang="en-US" b="1" dirty="0" smtClean="0">
                <a:latin typeface="Calibri (Body)"/>
              </a:rPr>
              <a:t>Per capital Income:- Has a steady rising graph from Rs.18,885 in March’ 2003 to Rs.37490 in March’2009</a:t>
            </a:r>
          </a:p>
          <a:p>
            <a:pPr algn="just"/>
            <a:r>
              <a:rPr lang="en-US" b="1" dirty="0" smtClean="0">
                <a:latin typeface="Calibri (Body)"/>
              </a:rPr>
              <a:t>Share in world Exports rose from 0.52% in 1990 to 1% in 2007.Softwere and IT service export grew to $50bn during 2008-2009</a:t>
            </a:r>
          </a:p>
          <a:p>
            <a:pPr algn="just"/>
            <a:r>
              <a:rPr lang="en-US" b="1" dirty="0" smtClean="0">
                <a:latin typeface="Calibri (Body)"/>
              </a:rPr>
              <a:t>Foreign exchange reserves rose from  a meager  $5.8bn in 1990-1991  reaching a peak of $314.61 </a:t>
            </a:r>
            <a:r>
              <a:rPr lang="en-US" b="1" dirty="0" err="1" smtClean="0">
                <a:latin typeface="Calibri (Body)"/>
              </a:rPr>
              <a:t>bn</a:t>
            </a:r>
            <a:r>
              <a:rPr lang="en-US" b="1" dirty="0" smtClean="0">
                <a:latin typeface="Calibri (Body)"/>
              </a:rPr>
              <a:t> in March;2008 .</a:t>
            </a:r>
          </a:p>
          <a:p>
            <a:endParaRPr lang="en-US" b="1" u="sng" dirty="0"/>
          </a:p>
        </p:txBody>
      </p:sp>
    </p:spTree>
  </p:cSld>
  <p:clrMapOvr>
    <a:masterClrMapping/>
  </p:clrMapOvr>
  <p:transition spd="med" advTm="7000">
    <p:wheel spokes="3"/>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467600" cy="2590800"/>
          </a:xfrm>
        </p:spPr>
        <p:txBody>
          <a:bodyPr/>
          <a:lstStyle/>
          <a:p>
            <a:pPr algn="just"/>
            <a:r>
              <a:rPr lang="en-US" sz="900" dirty="0" smtClean="0"/>
              <a:t>					                        		             1</a:t>
            </a:r>
            <a:r>
              <a:rPr lang="en-US" sz="3200" dirty="0" smtClean="0"/>
              <a:t/>
            </a:r>
            <a:br>
              <a:rPr lang="en-US" sz="3200" dirty="0" smtClean="0"/>
            </a:br>
            <a:r>
              <a:rPr lang="en-US" sz="3200" dirty="0" smtClean="0"/>
              <a:t/>
            </a:r>
            <a:br>
              <a:rPr lang="en-US" sz="3200" dirty="0" smtClean="0"/>
            </a:br>
            <a:r>
              <a:rPr lang="en-US" sz="3200" dirty="0" smtClean="0"/>
              <a:t>Minorities in </a:t>
            </a:r>
            <a:r>
              <a:rPr lang="en-US" sz="3200" dirty="0"/>
              <a:t>India, as per the National Commission of Minorities Act, 1992, are Muslims, Christians, Buddhists, Sikhs and </a:t>
            </a:r>
            <a:r>
              <a:rPr lang="en-US" sz="3200" dirty="0" err="1"/>
              <a:t>Parsis</a:t>
            </a:r>
            <a:r>
              <a:rPr lang="en-US" sz="3200" dirty="0"/>
              <a:t>. </a:t>
            </a:r>
          </a:p>
        </p:txBody>
      </p:sp>
      <p:pic>
        <p:nvPicPr>
          <p:cNvPr id="4" name="Content Placeholder 3" descr="http://www.nmdfc.org/images/popu.gif"/>
          <p:cNvPicPr>
            <a:picLocks noGrp="1"/>
          </p:cNvPicPr>
          <p:nvPr>
            <p:ph idx="1"/>
          </p:nvPr>
        </p:nvPicPr>
        <p:blipFill>
          <a:blip r:embed="rId2" cstate="print"/>
          <a:stretch>
            <a:fillRect/>
          </a:stretch>
        </p:blipFill>
        <p:spPr bwMode="auto">
          <a:xfrm>
            <a:off x="1828800" y="3200400"/>
            <a:ext cx="5029200" cy="2176462"/>
          </a:xfrm>
          <a:prstGeom prst="rect">
            <a:avLst/>
          </a:prstGeom>
          <a:noFill/>
          <a:ln w="9525">
            <a:noFill/>
            <a:miter lim="800000"/>
            <a:headEnd/>
            <a:tailEnd/>
          </a:ln>
        </p:spPr>
      </p:pic>
    </p:spTree>
  </p:cSld>
  <p:clrMapOvr>
    <a:masterClrMapping/>
  </p:clrMapOvr>
  <p:transition spd="med" advTm="7000">
    <p:wheel spokes="3"/>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200"/>
          </a:xfrm>
        </p:spPr>
        <p:txBody>
          <a:bodyPr/>
          <a:lstStyle/>
          <a:p>
            <a:r>
              <a:rPr lang="en-US" sz="900" dirty="0" smtClean="0"/>
              <a:t>								     19</a:t>
            </a:r>
            <a:endParaRPr lang="en-US" sz="900" dirty="0"/>
          </a:p>
        </p:txBody>
      </p:sp>
      <p:sp>
        <p:nvSpPr>
          <p:cNvPr id="3" name="Content Placeholder 2"/>
          <p:cNvSpPr>
            <a:spLocks noGrp="1"/>
          </p:cNvSpPr>
          <p:nvPr>
            <p:ph idx="1"/>
          </p:nvPr>
        </p:nvSpPr>
        <p:spPr>
          <a:xfrm>
            <a:off x="457200" y="533400"/>
            <a:ext cx="8229600" cy="5562600"/>
          </a:xfrm>
        </p:spPr>
        <p:txBody>
          <a:bodyPr/>
          <a:lstStyle/>
          <a:p>
            <a:pPr>
              <a:buNone/>
            </a:pPr>
            <a:r>
              <a:rPr lang="en-US" sz="2800" b="1" dirty="0" smtClean="0">
                <a:latin typeface="Calibri (Body)"/>
              </a:rPr>
              <a:t>Great Opportunities  for </a:t>
            </a:r>
            <a:r>
              <a:rPr lang="en-US" sz="2800" b="1" dirty="0" smtClean="0">
                <a:latin typeface="Calibri (Body)"/>
              </a:rPr>
              <a:t>Indian </a:t>
            </a:r>
            <a:r>
              <a:rPr lang="en-US" sz="2800" b="1" dirty="0" smtClean="0">
                <a:latin typeface="Calibri (Body)"/>
              </a:rPr>
              <a:t>companies</a:t>
            </a:r>
            <a:r>
              <a:rPr lang="en-US" sz="2800" dirty="0" smtClean="0">
                <a:latin typeface="Calibri (Body)"/>
              </a:rPr>
              <a:t>:</a:t>
            </a:r>
          </a:p>
          <a:p>
            <a:pPr algn="just">
              <a:buNone/>
            </a:pPr>
            <a:r>
              <a:rPr lang="en-US" dirty="0" smtClean="0">
                <a:solidFill>
                  <a:schemeClr val="accent1"/>
                </a:solidFill>
                <a:latin typeface="Arial Narrow"/>
              </a:rPr>
              <a:t>■</a:t>
            </a:r>
            <a:r>
              <a:rPr lang="en-US" dirty="0" smtClean="0">
                <a:latin typeface="Calibri (Body)"/>
              </a:rPr>
              <a:t> </a:t>
            </a:r>
            <a:r>
              <a:rPr lang="en-US" sz="2800" dirty="0" smtClean="0">
                <a:latin typeface="Calibri (Body)"/>
              </a:rPr>
              <a:t>10 top Indian Companies become Global and multinational  by purchasing/ acquisition of more then 10 world class rank holder enterprises abroad, thus got a strong foot hold in Global Market. These Indian companies became not only global, also rank holder in world position. </a:t>
            </a:r>
          </a:p>
          <a:p>
            <a:pPr algn="just"/>
            <a:r>
              <a:rPr lang="en-US" sz="2800" b="1" u="sng" dirty="0" smtClean="0">
                <a:latin typeface="Calibri (Body)"/>
              </a:rPr>
              <a:t>Conclusion :-   </a:t>
            </a:r>
          </a:p>
          <a:p>
            <a:pPr algn="just"/>
            <a:r>
              <a:rPr lang="en-US" sz="2800" dirty="0" smtClean="0">
                <a:latin typeface="Calibri (Body)"/>
              </a:rPr>
              <a:t>Economic growth target in the wake of globalization shall be achieved despite  progress in social sector is not  being up to the mark </a:t>
            </a:r>
            <a:r>
              <a:rPr lang="en-US" sz="2800" b="1" u="sng" dirty="0" smtClean="0">
                <a:latin typeface="Calibri (Body)"/>
              </a:rPr>
              <a:t/>
            </a:r>
            <a:br>
              <a:rPr lang="en-US" sz="2800" b="1" u="sng" dirty="0" smtClean="0">
                <a:latin typeface="Calibri (Body)"/>
              </a:rPr>
            </a:br>
            <a:endParaRPr lang="en-US" sz="2800" dirty="0"/>
          </a:p>
        </p:txBody>
      </p:sp>
    </p:spTree>
  </p:cSld>
  <p:clrMapOvr>
    <a:masterClrMapping/>
  </p:clrMapOvr>
  <p:transition spd="med" advTm="7000">
    <p:wheel spokes="3"/>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200"/>
          </a:xfrm>
        </p:spPr>
        <p:txBody>
          <a:bodyPr/>
          <a:lstStyle/>
          <a:p>
            <a:r>
              <a:rPr lang="en-US" sz="900" dirty="0" smtClean="0"/>
              <a:t>                                                                                                                                                                                                                    20</a:t>
            </a:r>
            <a:endParaRPr lang="en-US" sz="900" dirty="0"/>
          </a:p>
        </p:txBody>
      </p:sp>
      <p:sp>
        <p:nvSpPr>
          <p:cNvPr id="3" name="Content Placeholder 2"/>
          <p:cNvSpPr>
            <a:spLocks noGrp="1"/>
          </p:cNvSpPr>
          <p:nvPr>
            <p:ph idx="1"/>
          </p:nvPr>
        </p:nvSpPr>
        <p:spPr>
          <a:xfrm>
            <a:off x="457200" y="381000"/>
            <a:ext cx="8229600" cy="6477000"/>
          </a:xfrm>
        </p:spPr>
        <p:txBody>
          <a:bodyPr/>
          <a:lstStyle/>
          <a:p>
            <a:pPr algn="ctr">
              <a:buNone/>
            </a:pPr>
            <a:r>
              <a:rPr lang="en-US" dirty="0" smtClean="0"/>
              <a:t>Welcome to India </a:t>
            </a:r>
          </a:p>
          <a:p>
            <a:pPr algn="just"/>
            <a:r>
              <a:rPr lang="en-US" sz="3600" dirty="0" smtClean="0">
                <a:solidFill>
                  <a:srgbClr val="FF6600"/>
                </a:solidFill>
              </a:rPr>
              <a:t>India </a:t>
            </a:r>
            <a:endParaRPr lang="en-US" sz="3600" dirty="0" smtClean="0">
              <a:solidFill>
                <a:srgbClr val="FF6600"/>
              </a:solidFill>
            </a:endParaRPr>
          </a:p>
          <a:p>
            <a:pPr algn="just"/>
            <a:r>
              <a:rPr lang="en-US" dirty="0" smtClean="0"/>
              <a:t>is </a:t>
            </a:r>
            <a:r>
              <a:rPr lang="en-US" dirty="0" smtClean="0"/>
              <a:t>waiting for you…</a:t>
            </a:r>
          </a:p>
          <a:p>
            <a:pPr marL="274320" algn="just">
              <a:buNone/>
            </a:pPr>
            <a:r>
              <a:rPr lang="en-US" dirty="0" smtClean="0"/>
              <a:t>    Come and be part of the  growth story of </a:t>
            </a:r>
          </a:p>
          <a:p>
            <a:pPr marL="274320" algn="just">
              <a:buNone/>
            </a:pPr>
            <a:r>
              <a:rPr lang="en-US" dirty="0" smtClean="0"/>
              <a:t>    the  emerging</a:t>
            </a:r>
          </a:p>
          <a:p>
            <a:pPr algn="just">
              <a:buNone/>
            </a:pPr>
            <a:r>
              <a:rPr lang="en-US" dirty="0" smtClean="0"/>
              <a:t>    </a:t>
            </a:r>
            <a:r>
              <a:rPr lang="en-US" dirty="0" smtClean="0">
                <a:solidFill>
                  <a:srgbClr val="FFC000"/>
                </a:solidFill>
              </a:rPr>
              <a:t>World Economic Power !</a:t>
            </a:r>
            <a:endParaRPr lang="en-US" dirty="0" smtClean="0"/>
          </a:p>
          <a:p>
            <a:pPr algn="just">
              <a:buNone/>
            </a:pPr>
            <a:r>
              <a:rPr lang="en-US" i="1" dirty="0" smtClean="0">
                <a:solidFill>
                  <a:schemeClr val="accent1">
                    <a:lumMod val="40000"/>
                    <a:lumOff val="60000"/>
                  </a:schemeClr>
                </a:solidFill>
              </a:rPr>
              <a:t>Muslim PR professionals will provide you Home away from Home !  </a:t>
            </a:r>
            <a:endParaRPr lang="en-US" sz="1200" i="1" dirty="0" smtClean="0">
              <a:solidFill>
                <a:schemeClr val="accent1">
                  <a:lumMod val="40000"/>
                  <a:lumOff val="60000"/>
                </a:schemeClr>
              </a:solidFill>
            </a:endParaRPr>
          </a:p>
          <a:p>
            <a:pPr>
              <a:buNone/>
            </a:pPr>
            <a:r>
              <a:rPr lang="en-US" i="1" dirty="0" smtClean="0">
                <a:solidFill>
                  <a:schemeClr val="accent1">
                    <a:lumMod val="40000"/>
                    <a:lumOff val="60000"/>
                  </a:schemeClr>
                </a:solidFill>
              </a:rPr>
              <a:t>Key Words : Islam, </a:t>
            </a:r>
            <a:r>
              <a:rPr lang="en-US" i="1" dirty="0" err="1" smtClean="0">
                <a:solidFill>
                  <a:schemeClr val="accent1">
                    <a:lumMod val="40000"/>
                    <a:lumOff val="60000"/>
                  </a:schemeClr>
                </a:solidFill>
              </a:rPr>
              <a:t>Globalization,Economics</a:t>
            </a:r>
            <a:r>
              <a:rPr lang="en-US" i="1" dirty="0" smtClean="0">
                <a:solidFill>
                  <a:schemeClr val="accent1">
                    <a:lumMod val="40000"/>
                    <a:lumOff val="60000"/>
                  </a:schemeClr>
                </a:solidFill>
              </a:rPr>
              <a:t>, politics, PR , image, communication</a:t>
            </a:r>
          </a:p>
          <a:p>
            <a:pPr algn="just">
              <a:buNone/>
            </a:pPr>
            <a:r>
              <a:rPr lang="en-US" sz="2400" i="1" dirty="0" smtClean="0">
                <a:solidFill>
                  <a:schemeClr val="accent1">
                    <a:lumMod val="40000"/>
                    <a:lumOff val="60000"/>
                  </a:schemeClr>
                </a:solidFill>
                <a:latin typeface="Arial Narrow"/>
              </a:rPr>
              <a:t>*</a:t>
            </a:r>
            <a:r>
              <a:rPr lang="en-US" sz="1600" i="1" dirty="0" smtClean="0">
                <a:solidFill>
                  <a:schemeClr val="accent1">
                    <a:lumMod val="40000"/>
                    <a:lumOff val="60000"/>
                  </a:schemeClr>
                </a:solidFill>
              </a:rPr>
              <a:t>The writer is working as Chief Manager (HR/ PR) in Power Grid Corporation of India </a:t>
            </a:r>
            <a:r>
              <a:rPr lang="en-US" sz="1600" i="1" dirty="0" smtClean="0">
                <a:solidFill>
                  <a:schemeClr val="accent1">
                    <a:lumMod val="40000"/>
                    <a:lumOff val="60000"/>
                  </a:schemeClr>
                </a:solidFill>
              </a:rPr>
              <a:t>Ltd.</a:t>
            </a:r>
            <a:endParaRPr lang="en-US" sz="1600" i="1" dirty="0" smtClean="0">
              <a:solidFill>
                <a:schemeClr val="accent1">
                  <a:lumMod val="40000"/>
                  <a:lumOff val="60000"/>
                </a:schemeClr>
              </a:solidFill>
            </a:endParaRPr>
          </a:p>
          <a:p>
            <a:pPr algn="just">
              <a:buNone/>
            </a:pPr>
            <a:r>
              <a:rPr lang="en-US" sz="1600" i="1" dirty="0" smtClean="0">
                <a:solidFill>
                  <a:schemeClr val="accent1">
                    <a:lumMod val="40000"/>
                    <a:lumOff val="60000"/>
                  </a:schemeClr>
                </a:solidFill>
              </a:rPr>
              <a:t>also  holding the position of Vice-President </a:t>
            </a:r>
            <a:r>
              <a:rPr lang="en-US" sz="1600" i="1" dirty="0" smtClean="0">
                <a:solidFill>
                  <a:schemeClr val="accent1">
                    <a:lumMod val="40000"/>
                    <a:lumOff val="60000"/>
                  </a:schemeClr>
                </a:solidFill>
              </a:rPr>
              <a:t>, East</a:t>
            </a:r>
            <a:r>
              <a:rPr lang="en-US" sz="1600" i="1" dirty="0" smtClean="0">
                <a:solidFill>
                  <a:schemeClr val="accent1">
                    <a:lumMod val="40000"/>
                    <a:lumOff val="60000"/>
                  </a:schemeClr>
                </a:solidFill>
              </a:rPr>
              <a:t> </a:t>
            </a:r>
            <a:r>
              <a:rPr lang="en-US" sz="1600" i="1" dirty="0" smtClean="0">
                <a:solidFill>
                  <a:schemeClr val="accent1">
                    <a:lumMod val="40000"/>
                    <a:lumOff val="60000"/>
                  </a:schemeClr>
                </a:solidFill>
              </a:rPr>
              <a:t>of, Public </a:t>
            </a:r>
            <a:r>
              <a:rPr lang="en-US" sz="1600" i="1" dirty="0" smtClean="0">
                <a:solidFill>
                  <a:schemeClr val="accent1">
                    <a:lumMod val="40000"/>
                    <a:lumOff val="60000"/>
                  </a:schemeClr>
                </a:solidFill>
              </a:rPr>
              <a:t>Relations </a:t>
            </a:r>
            <a:r>
              <a:rPr lang="en-US" sz="1600" i="1" dirty="0" smtClean="0">
                <a:solidFill>
                  <a:schemeClr val="accent1">
                    <a:lumMod val="40000"/>
                    <a:lumOff val="60000"/>
                  </a:schemeClr>
                </a:solidFill>
              </a:rPr>
              <a:t>Society of India  </a:t>
            </a:r>
            <a:endParaRPr lang="en-US" sz="1600" i="1" dirty="0" smtClean="0">
              <a:solidFill>
                <a:schemeClr val="accent1">
                  <a:lumMod val="40000"/>
                  <a:lumOff val="60000"/>
                </a:schemeClr>
              </a:solidFill>
            </a:endParaRPr>
          </a:p>
          <a:p>
            <a:pPr algn="just">
              <a:buNone/>
            </a:pPr>
            <a:r>
              <a:rPr lang="en-US" sz="1600" i="1" dirty="0" smtClean="0">
                <a:solidFill>
                  <a:schemeClr val="accent1">
                    <a:lumMod val="40000"/>
                    <a:lumOff val="60000"/>
                  </a:schemeClr>
                </a:solidFill>
              </a:rPr>
              <a:t>( </a:t>
            </a:r>
            <a:r>
              <a:rPr lang="en-US" sz="1600" i="1" dirty="0" smtClean="0">
                <a:solidFill>
                  <a:schemeClr val="accent1">
                    <a:lumMod val="40000"/>
                    <a:lumOff val="60000"/>
                  </a:schemeClr>
                </a:solidFill>
              </a:rPr>
              <a:t>PRSI)</a:t>
            </a:r>
          </a:p>
          <a:p>
            <a:pPr>
              <a:buNone/>
            </a:pPr>
            <a:endParaRPr lang="en-US" sz="1800" i="1" dirty="0" smtClean="0">
              <a:solidFill>
                <a:schemeClr val="accent1">
                  <a:lumMod val="40000"/>
                  <a:lumOff val="60000"/>
                </a:schemeClr>
              </a:solidFill>
            </a:endParaRPr>
          </a:p>
          <a:p>
            <a:pPr>
              <a:buNone/>
            </a:pPr>
            <a:endParaRPr lang="en-US" sz="1200" i="1" dirty="0" smtClean="0">
              <a:solidFill>
                <a:schemeClr val="accent1">
                  <a:lumMod val="40000"/>
                  <a:lumOff val="60000"/>
                </a:schemeClr>
              </a:solidFill>
            </a:endParaRPr>
          </a:p>
          <a:p>
            <a:pPr>
              <a:buNone/>
            </a:pPr>
            <a:endParaRPr lang="en-US" dirty="0"/>
          </a:p>
        </p:txBody>
      </p:sp>
    </p:spTree>
  </p:cSld>
  <p:clrMapOvr>
    <a:masterClrMapping/>
  </p:clrMapOvr>
  <p:transition spd="med" advTm="7000">
    <p:wheel spokes="3"/>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05000" y="2438400"/>
            <a:ext cx="184731" cy="369332"/>
          </a:xfrm>
          <a:prstGeom prst="rect">
            <a:avLst/>
          </a:prstGeom>
          <a:noFill/>
        </p:spPr>
        <p:txBody>
          <a:bodyPr wrap="none" rtlCol="0">
            <a:spAutoFit/>
          </a:bodyPr>
          <a:lstStyle/>
          <a:p>
            <a:endParaRPr lang="en-US" dirty="0"/>
          </a:p>
        </p:txBody>
      </p:sp>
      <p:pic>
        <p:nvPicPr>
          <p:cNvPr id="1030" name="Picture 6" descr="http://t2.gstatic.com/images?q=tbn:ANd9GcTONVKg0xYCpY7n8s3UWKApWjMgQ6YMioi1YiO7L3OyoNYq-Dajbw"/>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16" name="Rectangle 15"/>
          <p:cNvSpPr/>
          <p:nvPr/>
        </p:nvSpPr>
        <p:spPr>
          <a:xfrm>
            <a:off x="914400" y="4724400"/>
            <a:ext cx="2971800" cy="1600200"/>
          </a:xfrm>
          <a:prstGeom prst="rect">
            <a:avLst/>
          </a:prstGeom>
          <a:noFill/>
        </p:spPr>
        <p:txBody>
          <a:bodyPr wrap="none" lIns="91440" tIns="45720" rIns="91440" bIns="45720">
            <a:prstTxWarp prst="textWave2">
              <a:avLst/>
            </a:prstTxWarp>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cap="none" spc="0" dirty="0" smtClean="0">
                <a:ln w="18000">
                  <a:solidFill>
                    <a:schemeClr val="accent2">
                      <a:satMod val="140000"/>
                    </a:schemeClr>
                  </a:solidFill>
                  <a:prstDash val="solid"/>
                  <a:miter lim="800000"/>
                </a:ln>
                <a:solidFill>
                  <a:schemeClr val="bg1">
                    <a:lumMod val="60000"/>
                    <a:lumOff val="40000"/>
                  </a:schemeClr>
                </a:solidFill>
                <a:effectLst>
                  <a:outerShdw blurRad="25500" dist="23000" dir="7020000" algn="tl">
                    <a:srgbClr val="000000">
                      <a:alpha val="50000"/>
                    </a:srgbClr>
                  </a:outerShdw>
                </a:effectLst>
              </a:rPr>
              <a:t>Thank you </a:t>
            </a:r>
            <a:endParaRPr lang="en-US" sz="5400" b="1" cap="none" spc="0" dirty="0">
              <a:ln w="50800"/>
              <a:solidFill>
                <a:schemeClr val="bg1">
                  <a:lumMod val="60000"/>
                  <a:lumOff val="40000"/>
                </a:schemeClr>
              </a:solidFill>
              <a:effectLst/>
            </a:endParaRPr>
          </a:p>
        </p:txBody>
      </p:sp>
    </p:spTree>
  </p:cSld>
  <p:clrMapOvr>
    <a:masterClrMapping/>
  </p:clrMapOvr>
  <p:transition spd="med" advTm="7000">
    <p:wheel spokes="3"/>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sz="quarter" idx="1"/>
          </p:nvPr>
        </p:nvSpPr>
        <p:spPr>
          <a:xfrm>
            <a:off x="609600" y="1905000"/>
            <a:ext cx="8001000" cy="4114800"/>
          </a:xfrm>
        </p:spPr>
        <p:txBody>
          <a:bodyPr/>
          <a:lstStyle/>
          <a:p>
            <a:pPr algn="just"/>
            <a:r>
              <a:rPr lang="en-US" dirty="0" smtClean="0">
                <a:solidFill>
                  <a:schemeClr val="bg1"/>
                </a:solidFill>
                <a:latin typeface="Arial Narrow"/>
              </a:rPr>
              <a:t>■</a:t>
            </a:r>
            <a:r>
              <a:rPr lang="en-US" dirty="0" smtClean="0"/>
              <a:t>Among </a:t>
            </a:r>
            <a:r>
              <a:rPr lang="en-US" dirty="0"/>
              <a:t>the </a:t>
            </a:r>
            <a:r>
              <a:rPr lang="en-US" dirty="0" smtClean="0"/>
              <a:t>minorities, </a:t>
            </a:r>
            <a:r>
              <a:rPr lang="en-US" dirty="0"/>
              <a:t>Muslims account for over 72 </a:t>
            </a:r>
            <a:r>
              <a:rPr lang="en-US" dirty="0" smtClean="0"/>
              <a:t>% numbering 133 million in 2001.</a:t>
            </a:r>
          </a:p>
          <a:p>
            <a:pPr algn="just"/>
            <a:r>
              <a:rPr lang="en-US" dirty="0" smtClean="0">
                <a:solidFill>
                  <a:schemeClr val="bg1"/>
                </a:solidFill>
                <a:latin typeface="Arial Narrow"/>
              </a:rPr>
              <a:t>■</a:t>
            </a:r>
            <a:r>
              <a:rPr lang="en-US" dirty="0" smtClean="0"/>
              <a:t>The Muslims in India are part of the main stream of the country and have no difference in rights. Rather they are safeguarded as Minorities to protect their culture and values. </a:t>
            </a:r>
          </a:p>
          <a:p>
            <a:pPr algn="l"/>
            <a:endParaRPr lang="en-US" dirty="0" smtClean="0"/>
          </a:p>
          <a:p>
            <a:pPr algn="l"/>
            <a:endParaRPr lang="en-US" dirty="0" smtClean="0"/>
          </a:p>
          <a:p>
            <a:pPr algn="l"/>
            <a:endParaRPr lang="en-US" dirty="0" smtClean="0"/>
          </a:p>
          <a:p>
            <a:endParaRPr lang="en-US" dirty="0" smtClean="0"/>
          </a:p>
          <a:p>
            <a:endParaRPr lang="en-US" dirty="0" smtClean="0"/>
          </a:p>
          <a:p>
            <a:endParaRPr lang="en-US" dirty="0"/>
          </a:p>
        </p:txBody>
      </p:sp>
      <p:sp>
        <p:nvSpPr>
          <p:cNvPr id="5" name="Title 4"/>
          <p:cNvSpPr>
            <a:spLocks noGrp="1"/>
          </p:cNvSpPr>
          <p:nvPr>
            <p:ph type="ctrTitle" sz="quarter"/>
          </p:nvPr>
        </p:nvSpPr>
        <p:spPr>
          <a:xfrm>
            <a:off x="685800" y="228601"/>
            <a:ext cx="7772400" cy="609599"/>
          </a:xfrm>
        </p:spPr>
        <p:txBody>
          <a:bodyPr/>
          <a:lstStyle/>
          <a:p>
            <a:r>
              <a:rPr lang="en-US" sz="900" dirty="0" smtClean="0"/>
              <a:t>								2</a:t>
            </a:r>
            <a:endParaRPr lang="en-US" sz="900" dirty="0"/>
          </a:p>
        </p:txBody>
      </p:sp>
    </p:spTree>
  </p:cSld>
  <p:clrMapOvr>
    <a:masterClrMapping/>
  </p:clrMapOvr>
  <p:transition spd="med" advTm="7000">
    <p:wheel spokes="3"/>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sz="quarter" idx="1"/>
          </p:nvPr>
        </p:nvSpPr>
        <p:spPr>
          <a:xfrm>
            <a:off x="685800" y="1828800"/>
            <a:ext cx="7924800" cy="3810000"/>
          </a:xfrm>
        </p:spPr>
        <p:txBody>
          <a:bodyPr/>
          <a:lstStyle/>
          <a:p>
            <a:pPr algn="just"/>
            <a:r>
              <a:rPr lang="en-US" sz="2400" dirty="0" smtClean="0">
                <a:latin typeface="Calibri (Body)"/>
              </a:rPr>
              <a:t>Since 1960 world system has under gone unprecedented technological and economic transformation through a complex process of change  manifested it self in the area of economical, technological, political, cultural environmental sphere.</a:t>
            </a:r>
          </a:p>
          <a:p>
            <a:pPr algn="just"/>
            <a:r>
              <a:rPr lang="en-US" sz="2400" b="1" u="sng" dirty="0" smtClean="0">
                <a:latin typeface="Calibri (Body)"/>
              </a:rPr>
              <a:t>Definition of Globalization  :- </a:t>
            </a:r>
            <a:r>
              <a:rPr lang="en-US" sz="2400" dirty="0" smtClean="0">
                <a:latin typeface="Calibri (Body)"/>
              </a:rPr>
              <a:t>  No single definition exists. It is a multi dimensional process of change in the sphere of growth  and development.</a:t>
            </a:r>
          </a:p>
          <a:p>
            <a:pPr algn="just"/>
            <a:r>
              <a:rPr lang="en-US" sz="2400" dirty="0" smtClean="0">
                <a:latin typeface="Calibri (Body)"/>
              </a:rPr>
              <a:t>It also refers to growing linkage inter-</a:t>
            </a:r>
            <a:r>
              <a:rPr lang="en-US" sz="2400" dirty="0" err="1" smtClean="0">
                <a:latin typeface="Calibri (Body)"/>
              </a:rPr>
              <a:t>dependentness</a:t>
            </a:r>
            <a:r>
              <a:rPr lang="en-US" sz="2400" dirty="0" smtClean="0">
                <a:latin typeface="Calibri (Body)"/>
              </a:rPr>
              <a:t> , inter connectedness among the countries, abolish economic boundary</a:t>
            </a:r>
            <a:r>
              <a:rPr lang="en-US" sz="2400" dirty="0" smtClean="0"/>
              <a:t>. It is compression of space distance and time, inter- weaving of difference system, values,</a:t>
            </a:r>
            <a:endParaRPr lang="en-US" sz="2400" dirty="0"/>
          </a:p>
        </p:txBody>
      </p:sp>
      <p:sp>
        <p:nvSpPr>
          <p:cNvPr id="3" name="Title 2"/>
          <p:cNvSpPr>
            <a:spLocks noGrp="1"/>
          </p:cNvSpPr>
          <p:nvPr>
            <p:ph type="ctrTitle" sz="quarter"/>
          </p:nvPr>
        </p:nvSpPr>
        <p:spPr>
          <a:xfrm>
            <a:off x="685800" y="304801"/>
            <a:ext cx="7772400" cy="1371600"/>
          </a:xfrm>
        </p:spPr>
        <p:txBody>
          <a:bodyPr/>
          <a:lstStyle/>
          <a:p>
            <a:r>
              <a:rPr lang="en-US" sz="800" dirty="0" smtClean="0"/>
              <a:t/>
            </a:r>
            <a:br>
              <a:rPr lang="en-US" sz="800" dirty="0" smtClean="0"/>
            </a:br>
            <a:r>
              <a:rPr lang="en-US" sz="800" dirty="0" smtClean="0"/>
              <a:t/>
            </a:r>
            <a:br>
              <a:rPr lang="en-US" sz="800" dirty="0" smtClean="0"/>
            </a:br>
            <a:r>
              <a:rPr lang="en-US" sz="800" dirty="0" smtClean="0"/>
              <a:t/>
            </a:r>
            <a:br>
              <a:rPr lang="en-US" sz="800" dirty="0" smtClean="0"/>
            </a:br>
            <a:r>
              <a:rPr lang="en-US" sz="800" dirty="0" smtClean="0"/>
              <a:t>								  3</a:t>
            </a:r>
            <a:br>
              <a:rPr lang="en-US" sz="800" dirty="0" smtClean="0"/>
            </a:br>
            <a:r>
              <a:rPr lang="en-US" sz="800" dirty="0" smtClean="0"/>
              <a:t/>
            </a:r>
            <a:br>
              <a:rPr lang="en-US" sz="800" dirty="0" smtClean="0"/>
            </a:br>
            <a:r>
              <a:rPr lang="en-US" sz="800" dirty="0" smtClean="0"/>
              <a:t/>
            </a:r>
            <a:br>
              <a:rPr lang="en-US" sz="800" dirty="0" smtClean="0"/>
            </a:br>
            <a:r>
              <a:rPr lang="en-US" sz="3600" b="1" u="sng" dirty="0" smtClean="0">
                <a:latin typeface="Times New Roman" pitchFamily="18" charset="0"/>
                <a:cs typeface="Times New Roman" pitchFamily="18" charset="0"/>
              </a:rPr>
              <a:t>GLOBALIZATION</a:t>
            </a:r>
            <a:r>
              <a:rPr lang="en-US" sz="800" dirty="0" smtClean="0"/>
              <a:t/>
            </a:r>
            <a:br>
              <a:rPr lang="en-US" sz="800" dirty="0" smtClean="0"/>
            </a:br>
            <a:r>
              <a:rPr lang="en-US" sz="800" dirty="0" smtClean="0"/>
              <a:t/>
            </a:r>
            <a:br>
              <a:rPr lang="en-US" sz="800" dirty="0" smtClean="0"/>
            </a:br>
            <a:r>
              <a:rPr lang="en-US" sz="800" dirty="0" smtClean="0"/>
              <a:t/>
            </a:r>
            <a:br>
              <a:rPr lang="en-US" sz="800" dirty="0" smtClean="0"/>
            </a:br>
            <a:endParaRPr lang="en-US" sz="800" dirty="0"/>
          </a:p>
        </p:txBody>
      </p:sp>
      <p:pic>
        <p:nvPicPr>
          <p:cNvPr id="4" name="Picture 2"/>
          <p:cNvPicPr>
            <a:picLocks noChangeAspect="1" noChangeArrowheads="1"/>
          </p:cNvPicPr>
          <p:nvPr/>
        </p:nvPicPr>
        <p:blipFill>
          <a:blip r:embed="rId2"/>
          <a:srcRect/>
          <a:stretch>
            <a:fillRect/>
          </a:stretch>
        </p:blipFill>
        <p:spPr bwMode="auto">
          <a:xfrm>
            <a:off x="990600" y="533400"/>
            <a:ext cx="914400" cy="814507"/>
          </a:xfrm>
          <a:prstGeom prst="rect">
            <a:avLst/>
          </a:prstGeom>
          <a:noFill/>
          <a:ln w="9525">
            <a:noFill/>
            <a:miter lim="800000"/>
            <a:headEnd/>
            <a:tailEnd/>
          </a:ln>
          <a:effectLst/>
        </p:spPr>
      </p:pic>
    </p:spTree>
  </p:cSld>
  <p:clrMapOvr>
    <a:masterClrMapping/>
  </p:clrMapOvr>
  <p:transition spd="med" advTm="7000">
    <p:wheel spokes="3"/>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sz="quarter" idx="1"/>
          </p:nvPr>
        </p:nvSpPr>
        <p:spPr/>
        <p:txBody>
          <a:bodyPr/>
          <a:lstStyle/>
          <a:p>
            <a:endParaRPr lang="en-US"/>
          </a:p>
        </p:txBody>
      </p:sp>
      <p:sp>
        <p:nvSpPr>
          <p:cNvPr id="3" name="Title 2"/>
          <p:cNvSpPr>
            <a:spLocks noGrp="1"/>
          </p:cNvSpPr>
          <p:nvPr>
            <p:ph type="ctrTitle" sz="quarter"/>
          </p:nvPr>
        </p:nvSpPr>
        <p:spPr>
          <a:xfrm>
            <a:off x="685800" y="990600"/>
            <a:ext cx="7772400" cy="5181599"/>
          </a:xfrm>
        </p:spPr>
        <p:txBody>
          <a:bodyPr/>
          <a:lstStyle/>
          <a:p>
            <a:pPr algn="l">
              <a:buFont typeface="Wingdings" pitchFamily="2" charset="2"/>
              <a:buChar char="Ø"/>
            </a:pPr>
            <a:r>
              <a:rPr lang="en-US" sz="900" dirty="0" smtClean="0"/>
              <a:t>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r>
            <a:br>
              <a:rPr lang="en-US" sz="900" dirty="0" smtClean="0"/>
            </a:br>
            <a:r>
              <a:rPr lang="en-US" sz="900" dirty="0" smtClean="0"/>
              <a:t>			</a:t>
            </a:r>
            <a:r>
              <a:rPr lang="en-US" sz="2400" dirty="0" smtClean="0"/>
              <a:t>					</a:t>
            </a:r>
            <a:r>
              <a:rPr lang="en-US" sz="900" dirty="0" smtClean="0"/>
              <a:t>4</a:t>
            </a:r>
            <a:r>
              <a:rPr lang="en-US" sz="2400" dirty="0" smtClean="0"/>
              <a:t/>
            </a:r>
            <a:br>
              <a:rPr lang="en-US" sz="2400" dirty="0" smtClean="0"/>
            </a:br>
            <a:r>
              <a:rPr lang="en-US" sz="2400" dirty="0" smtClean="0"/>
              <a:t>   </a:t>
            </a:r>
            <a:r>
              <a:rPr lang="en-US" sz="2000" b="1" u="sng" dirty="0" smtClean="0">
                <a:solidFill>
                  <a:schemeClr val="tx1"/>
                </a:solidFill>
              </a:rPr>
              <a:t>Positive </a:t>
            </a:r>
            <a:r>
              <a:rPr lang="en-US" sz="2000" b="1" u="sng" dirty="0" smtClean="0">
                <a:solidFill>
                  <a:schemeClr val="tx1"/>
                </a:solidFill>
              </a:rPr>
              <a:t>Aspects </a:t>
            </a:r>
            <a:r>
              <a:rPr lang="en-US" sz="2000" b="1" u="sng" dirty="0" smtClean="0">
                <a:solidFill>
                  <a:schemeClr val="tx1"/>
                </a:solidFill>
              </a:rPr>
              <a:t>of Globalization </a:t>
            </a:r>
            <a:r>
              <a:rPr lang="en-US" sz="2000" dirty="0" smtClean="0">
                <a:solidFill>
                  <a:schemeClr val="tx1"/>
                </a:solidFill>
              </a:rPr>
              <a:t>:- </a:t>
            </a:r>
            <a:br>
              <a:rPr lang="en-US" sz="2000" dirty="0" smtClean="0">
                <a:solidFill>
                  <a:schemeClr val="tx1"/>
                </a:solidFill>
              </a:rPr>
            </a:br>
            <a:r>
              <a:rPr lang="en-US" sz="2000" dirty="0" smtClean="0">
                <a:solidFill>
                  <a:schemeClr val="tx1"/>
                </a:solidFill>
              </a:rPr>
              <a:t> </a:t>
            </a:r>
            <a:r>
              <a:rPr lang="en-US" sz="2000" dirty="0" smtClean="0">
                <a:solidFill>
                  <a:schemeClr val="tx1"/>
                </a:solidFill>
                <a:latin typeface="Arial Narrow"/>
              </a:rPr>
              <a:t>● </a:t>
            </a:r>
            <a:r>
              <a:rPr lang="en-US" sz="2000" dirty="0" smtClean="0">
                <a:solidFill>
                  <a:schemeClr val="tx1"/>
                </a:solidFill>
              </a:rPr>
              <a:t>It can be power full and dynamic force of growth. Foundation  </a:t>
            </a:r>
            <a:br>
              <a:rPr lang="en-US" sz="2000" dirty="0" smtClean="0">
                <a:solidFill>
                  <a:schemeClr val="tx1"/>
                </a:solidFill>
              </a:rPr>
            </a:br>
            <a:r>
              <a:rPr lang="en-US" sz="2000" dirty="0" smtClean="0">
                <a:solidFill>
                  <a:schemeClr val="tx1"/>
                </a:solidFill>
              </a:rPr>
              <a:t>   for  enduring  and equitable  growth at international level can   </a:t>
            </a:r>
            <a:br>
              <a:rPr lang="en-US" sz="2000" dirty="0" smtClean="0">
                <a:solidFill>
                  <a:schemeClr val="tx1"/>
                </a:solidFill>
              </a:rPr>
            </a:br>
            <a:r>
              <a:rPr lang="en-US" sz="2000" dirty="0" smtClean="0">
                <a:solidFill>
                  <a:schemeClr val="tx1"/>
                </a:solidFill>
              </a:rPr>
              <a:t>   laid. </a:t>
            </a:r>
            <a:br>
              <a:rPr lang="en-US" sz="2000" dirty="0" smtClean="0">
                <a:solidFill>
                  <a:schemeClr val="tx1"/>
                </a:solidFill>
              </a:rPr>
            </a:br>
            <a:r>
              <a:rPr lang="en-US" sz="2000" dirty="0" smtClean="0">
                <a:solidFill>
                  <a:schemeClr val="tx1"/>
                </a:solidFill>
              </a:rPr>
              <a:t> </a:t>
            </a:r>
            <a:r>
              <a:rPr lang="en-US" sz="2000" dirty="0" smtClean="0">
                <a:solidFill>
                  <a:schemeClr val="tx1"/>
                </a:solidFill>
                <a:latin typeface="Arial Narrow"/>
              </a:rPr>
              <a:t>●</a:t>
            </a:r>
            <a:r>
              <a:rPr lang="en-US" sz="2000" dirty="0" smtClean="0">
                <a:solidFill>
                  <a:schemeClr val="tx1"/>
                </a:solidFill>
              </a:rPr>
              <a:t> It enable  the countries for optimum mobilization and utilization    </a:t>
            </a:r>
            <a:br>
              <a:rPr lang="en-US" sz="2000" dirty="0" smtClean="0">
                <a:solidFill>
                  <a:schemeClr val="tx1"/>
                </a:solidFill>
              </a:rPr>
            </a:br>
            <a:r>
              <a:rPr lang="en-US" sz="2000" dirty="0" smtClean="0">
                <a:solidFill>
                  <a:schemeClr val="tx1"/>
                </a:solidFill>
              </a:rPr>
              <a:t>    all kind of resources, human and natural through reciprocal   </a:t>
            </a:r>
            <a:br>
              <a:rPr lang="en-US" sz="2000" dirty="0" smtClean="0">
                <a:solidFill>
                  <a:schemeClr val="tx1"/>
                </a:solidFill>
              </a:rPr>
            </a:br>
            <a:r>
              <a:rPr lang="en-US" sz="2000" dirty="0" smtClean="0">
                <a:solidFill>
                  <a:schemeClr val="tx1"/>
                </a:solidFill>
              </a:rPr>
              <a:t>    access to world capital, finance and technologies.</a:t>
            </a:r>
            <a:br>
              <a:rPr lang="en-US" sz="2000" dirty="0" smtClean="0">
                <a:solidFill>
                  <a:schemeClr val="tx1"/>
                </a:solidFill>
              </a:rPr>
            </a:br>
            <a:r>
              <a:rPr lang="en-US" sz="2000" dirty="0" smtClean="0">
                <a:solidFill>
                  <a:schemeClr val="tx1"/>
                </a:solidFill>
              </a:rPr>
              <a:t> </a:t>
            </a:r>
            <a:r>
              <a:rPr lang="en-US" sz="2000" dirty="0" smtClean="0">
                <a:solidFill>
                  <a:schemeClr val="tx1"/>
                </a:solidFill>
                <a:latin typeface="Arial Narrow"/>
              </a:rPr>
              <a:t>● </a:t>
            </a:r>
            <a:r>
              <a:rPr lang="en-US" sz="2000" dirty="0" smtClean="0">
                <a:solidFill>
                  <a:schemeClr val="tx1"/>
                </a:solidFill>
              </a:rPr>
              <a:t>Creates jobs/ employment opportunity for millions of people.</a:t>
            </a:r>
            <a:br>
              <a:rPr lang="en-US" sz="2000" dirty="0" smtClean="0">
                <a:solidFill>
                  <a:schemeClr val="tx1"/>
                </a:solidFill>
              </a:rPr>
            </a:br>
            <a:r>
              <a:rPr lang="en-US" sz="2000" dirty="0" smtClean="0">
                <a:solidFill>
                  <a:schemeClr val="tx1"/>
                </a:solidFill>
              </a:rPr>
              <a:t>    Raise standard of living of the people to new level.</a:t>
            </a:r>
            <a:br>
              <a:rPr lang="en-US" sz="2000" dirty="0" smtClean="0">
                <a:solidFill>
                  <a:schemeClr val="tx1"/>
                </a:solidFill>
              </a:rPr>
            </a:br>
            <a:r>
              <a:rPr lang="en-US" sz="2000" dirty="0" smtClean="0">
                <a:solidFill>
                  <a:schemeClr val="tx1"/>
                </a:solidFill>
              </a:rPr>
              <a:t> </a:t>
            </a:r>
            <a:r>
              <a:rPr lang="en-US" sz="2000" dirty="0" smtClean="0">
                <a:solidFill>
                  <a:schemeClr val="tx1"/>
                </a:solidFill>
                <a:latin typeface="Arial Narrow"/>
              </a:rPr>
              <a:t>●  </a:t>
            </a:r>
            <a:r>
              <a:rPr lang="en-US" sz="2000" dirty="0" smtClean="0">
                <a:solidFill>
                  <a:schemeClr val="tx1"/>
                </a:solidFill>
              </a:rPr>
              <a:t>Promote international relations reduce conflict and strife.</a:t>
            </a:r>
            <a:br>
              <a:rPr lang="en-US" sz="2000" dirty="0" smtClean="0">
                <a:solidFill>
                  <a:schemeClr val="tx1"/>
                </a:solidFill>
              </a:rPr>
            </a:br>
            <a:r>
              <a:rPr lang="en-US" sz="2000" dirty="0" smtClean="0">
                <a:solidFill>
                  <a:schemeClr val="tx1"/>
                </a:solidFill>
              </a:rPr>
              <a:t> </a:t>
            </a:r>
            <a:r>
              <a:rPr lang="en-US" sz="2000" dirty="0" smtClean="0">
                <a:solidFill>
                  <a:schemeClr val="tx1"/>
                </a:solidFill>
                <a:latin typeface="Arial Narrow"/>
              </a:rPr>
              <a:t>● </a:t>
            </a:r>
            <a:r>
              <a:rPr lang="en-US" sz="2000" dirty="0" smtClean="0">
                <a:solidFill>
                  <a:schemeClr val="tx1"/>
                </a:solidFill>
              </a:rPr>
              <a:t> It’s benefit inspire socialist, communist countries to adopt global  </a:t>
            </a:r>
            <a:br>
              <a:rPr lang="en-US" sz="2000" dirty="0" smtClean="0">
                <a:solidFill>
                  <a:schemeClr val="tx1"/>
                </a:solidFill>
              </a:rPr>
            </a:br>
            <a:r>
              <a:rPr lang="en-US" sz="2000" dirty="0" smtClean="0">
                <a:solidFill>
                  <a:schemeClr val="tx1"/>
                </a:solidFill>
              </a:rPr>
              <a:t>     market economy. </a:t>
            </a:r>
            <a:br>
              <a:rPr lang="en-US" sz="2000" dirty="0" smtClean="0">
                <a:solidFill>
                  <a:schemeClr val="tx1"/>
                </a:solidFill>
              </a:rPr>
            </a:br>
            <a:r>
              <a:rPr lang="en-US" sz="2000" dirty="0" smtClean="0">
                <a:solidFill>
                  <a:schemeClr val="tx1"/>
                </a:solidFill>
              </a:rPr>
              <a:t> </a:t>
            </a:r>
            <a:r>
              <a:rPr lang="en-US" sz="2000" dirty="0" smtClean="0">
                <a:solidFill>
                  <a:schemeClr val="tx1"/>
                </a:solidFill>
                <a:latin typeface="+mn-lt"/>
              </a:rPr>
              <a:t>●  Creates  global consciousness in the area of common concern </a:t>
            </a:r>
            <a:br>
              <a:rPr lang="en-US" sz="2000" dirty="0" smtClean="0">
                <a:solidFill>
                  <a:schemeClr val="tx1"/>
                </a:solidFill>
                <a:latin typeface="+mn-lt"/>
              </a:rPr>
            </a:br>
            <a:r>
              <a:rPr lang="en-US" sz="2000" dirty="0" smtClean="0">
                <a:solidFill>
                  <a:schemeClr val="tx1"/>
                </a:solidFill>
                <a:latin typeface="+mn-lt"/>
              </a:rPr>
              <a:t>     like human right , global warming, saved planet, environmental  </a:t>
            </a:r>
            <a:br>
              <a:rPr lang="en-US" sz="2000" dirty="0" smtClean="0">
                <a:solidFill>
                  <a:schemeClr val="tx1"/>
                </a:solidFill>
                <a:latin typeface="+mn-lt"/>
              </a:rPr>
            </a:br>
            <a:r>
              <a:rPr lang="en-US" sz="2000" dirty="0" smtClean="0">
                <a:solidFill>
                  <a:schemeClr val="tx1"/>
                </a:solidFill>
                <a:latin typeface="+mn-lt"/>
              </a:rPr>
              <a:t>     issues etc. </a:t>
            </a:r>
            <a:r>
              <a:rPr lang="en-US" sz="2000" dirty="0" smtClean="0">
                <a:solidFill>
                  <a:schemeClr val="tx1"/>
                </a:solidFill>
              </a:rPr>
              <a:t/>
            </a:r>
            <a:br>
              <a:rPr lang="en-US" sz="2000" dirty="0" smtClean="0">
                <a:solidFill>
                  <a:schemeClr val="tx1"/>
                </a:solidFill>
              </a:rPr>
            </a:br>
            <a:r>
              <a:rPr lang="en-US" sz="2000" dirty="0" smtClean="0">
                <a:solidFill>
                  <a:schemeClr val="tx1"/>
                </a:solidFill>
              </a:rPr>
              <a:t/>
            </a:r>
            <a:br>
              <a:rPr lang="en-US" sz="2000" dirty="0" smtClean="0">
                <a:solidFill>
                  <a:schemeClr val="tx1"/>
                </a:solidFill>
              </a:rPr>
            </a:br>
            <a:r>
              <a:rPr lang="en-US" sz="2000" dirty="0" smtClean="0">
                <a:solidFill>
                  <a:schemeClr val="tx1"/>
                </a:solidFill>
              </a:rPr>
              <a:t> </a:t>
            </a:r>
            <a:endParaRPr lang="en-US" sz="2000" dirty="0">
              <a:solidFill>
                <a:schemeClr val="tx1"/>
              </a:solidFill>
            </a:endParaRPr>
          </a:p>
        </p:txBody>
      </p:sp>
    </p:spTree>
  </p:cSld>
  <p:clrMapOvr>
    <a:masterClrMapping/>
  </p:clrMapOvr>
  <p:transition spd="med" advTm="7000">
    <p:wheel spokes="3"/>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sz="quarter" idx="1"/>
          </p:nvPr>
        </p:nvSpPr>
        <p:spPr>
          <a:xfrm>
            <a:off x="609600" y="838200"/>
            <a:ext cx="8077200" cy="4800600"/>
          </a:xfrm>
        </p:spPr>
        <p:txBody>
          <a:bodyPr/>
          <a:lstStyle/>
          <a:p>
            <a:pPr algn="just"/>
            <a:r>
              <a:rPr lang="en-US" dirty="0" smtClean="0">
                <a:solidFill>
                  <a:schemeClr val="accent1"/>
                </a:solidFill>
                <a:latin typeface="Arial Narrow"/>
              </a:rPr>
              <a:t>■</a:t>
            </a:r>
            <a:r>
              <a:rPr lang="en-US" dirty="0" smtClean="0"/>
              <a:t>The rapid advancements in the field of Information, Communication and Entertainment Technologies and the resultant explosive growth of the information intensive services sector have radically changed the world economic landscape. These changes have given rise to a new society based on knowledge. This has resulted in unprecedented competition  in business .</a:t>
            </a:r>
          </a:p>
          <a:p>
            <a:pPr algn="l"/>
            <a:endParaRPr lang="en-US" dirty="0"/>
          </a:p>
        </p:txBody>
      </p:sp>
      <p:sp>
        <p:nvSpPr>
          <p:cNvPr id="3" name="Title 2"/>
          <p:cNvSpPr>
            <a:spLocks noGrp="1"/>
          </p:cNvSpPr>
          <p:nvPr>
            <p:ph type="ctrTitle" sz="quarter"/>
          </p:nvPr>
        </p:nvSpPr>
        <p:spPr>
          <a:xfrm>
            <a:off x="685800" y="152401"/>
            <a:ext cx="7772400" cy="380999"/>
          </a:xfrm>
        </p:spPr>
        <p:txBody>
          <a:bodyPr/>
          <a:lstStyle/>
          <a:p>
            <a:r>
              <a:rPr lang="en-US" sz="900" dirty="0" smtClean="0"/>
              <a:t>																     5</a:t>
            </a:r>
            <a:endParaRPr lang="en-US" sz="900" dirty="0"/>
          </a:p>
        </p:txBody>
      </p:sp>
    </p:spTree>
  </p:cSld>
  <p:clrMapOvr>
    <a:masterClrMapping/>
  </p:clrMapOvr>
  <p:transition spd="med" advTm="7000">
    <p:wheel spokes="3"/>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sz="quarter" idx="1"/>
          </p:nvPr>
        </p:nvSpPr>
        <p:spPr>
          <a:xfrm>
            <a:off x="533400" y="838200"/>
            <a:ext cx="8153400" cy="5410200"/>
          </a:xfrm>
        </p:spPr>
        <p:txBody>
          <a:bodyPr/>
          <a:lstStyle/>
          <a:p>
            <a:pPr algn="just"/>
            <a:r>
              <a:rPr lang="en-US" dirty="0" smtClean="0">
                <a:solidFill>
                  <a:schemeClr val="accent1"/>
                </a:solidFill>
                <a:latin typeface="Arial Narrow"/>
              </a:rPr>
              <a:t>■</a:t>
            </a:r>
            <a:r>
              <a:rPr lang="en-US" dirty="0" smtClean="0"/>
              <a:t>This competition offers  new avenues of development, employment, productivity, efficiency, and enhanced factors of economic growth.</a:t>
            </a:r>
          </a:p>
          <a:p>
            <a:pPr algn="just"/>
            <a:r>
              <a:rPr lang="en-US" dirty="0" smtClean="0">
                <a:solidFill>
                  <a:schemeClr val="accent1"/>
                </a:solidFill>
                <a:latin typeface="Arial Narrow"/>
              </a:rPr>
              <a:t>■</a:t>
            </a:r>
            <a:r>
              <a:rPr lang="en-US" dirty="0" smtClean="0"/>
              <a:t>In this environment of threats and opportunities nations need to be the best in order to attract foreign investment and participation. Conventional methods of business are no longer valid today. Thinking has to be strategic. </a:t>
            </a:r>
          </a:p>
          <a:p>
            <a:pPr algn="l"/>
            <a:endParaRPr lang="en-US" dirty="0" smtClean="0"/>
          </a:p>
          <a:p>
            <a:pPr algn="l"/>
            <a:endParaRPr lang="en-US" dirty="0"/>
          </a:p>
        </p:txBody>
      </p:sp>
      <p:sp>
        <p:nvSpPr>
          <p:cNvPr id="3" name="Title 2"/>
          <p:cNvSpPr>
            <a:spLocks noGrp="1"/>
          </p:cNvSpPr>
          <p:nvPr>
            <p:ph type="ctrTitle" sz="quarter"/>
          </p:nvPr>
        </p:nvSpPr>
        <p:spPr>
          <a:xfrm>
            <a:off x="685800" y="1"/>
            <a:ext cx="7772400" cy="685799"/>
          </a:xfrm>
        </p:spPr>
        <p:txBody>
          <a:bodyPr/>
          <a:lstStyle/>
          <a:p>
            <a:r>
              <a:rPr lang="en-US" sz="900" dirty="0" smtClean="0"/>
              <a:t>                                                                                                                                                                                                             6</a:t>
            </a:r>
            <a:endParaRPr lang="en-US" sz="900" dirty="0"/>
          </a:p>
        </p:txBody>
      </p:sp>
    </p:spTree>
  </p:cSld>
  <p:clrMapOvr>
    <a:masterClrMapping/>
  </p:clrMapOvr>
  <p:transition spd="med" advTm="7000">
    <p:wheel spokes="3"/>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sz="900" dirty="0" smtClean="0"/>
              <a:t>                                                                                                                                                                                                                        7</a:t>
            </a:r>
            <a:endParaRPr lang="en-US" sz="900" dirty="0"/>
          </a:p>
        </p:txBody>
      </p:sp>
      <p:sp>
        <p:nvSpPr>
          <p:cNvPr id="3" name="Content Placeholder 2"/>
          <p:cNvSpPr>
            <a:spLocks noGrp="1"/>
          </p:cNvSpPr>
          <p:nvPr>
            <p:ph idx="1"/>
          </p:nvPr>
        </p:nvSpPr>
        <p:spPr>
          <a:xfrm>
            <a:off x="457200" y="533400"/>
            <a:ext cx="8229600" cy="5562600"/>
          </a:xfrm>
        </p:spPr>
        <p:txBody>
          <a:bodyPr/>
          <a:lstStyle/>
          <a:p>
            <a:pPr eaLnBrk="0" hangingPunct="0"/>
            <a:r>
              <a:rPr lang="en-US" dirty="0" smtClean="0">
                <a:solidFill>
                  <a:schemeClr val="tx2"/>
                </a:solidFill>
                <a:latin typeface="Verdana" pitchFamily="34" charset="0"/>
              </a:rPr>
              <a:t>BUSINESS CHALLENGES TODAY</a:t>
            </a:r>
          </a:p>
          <a:p>
            <a:pPr algn="just" eaLnBrk="0" hangingPunct="0">
              <a:buFontTx/>
              <a:buChar char="•"/>
            </a:pPr>
            <a:r>
              <a:rPr lang="en-US" sz="2400" dirty="0" smtClean="0">
                <a:latin typeface="Verdana" pitchFamily="34" charset="0"/>
              </a:rPr>
              <a:t>Global Competition – big players making in-roads</a:t>
            </a:r>
          </a:p>
          <a:p>
            <a:pPr algn="just" eaLnBrk="0" hangingPunct="0">
              <a:buFontTx/>
              <a:buChar char="•"/>
            </a:pPr>
            <a:r>
              <a:rPr lang="en-US" sz="2400" dirty="0" smtClean="0">
                <a:latin typeface="Verdana" pitchFamily="34" charset="0"/>
              </a:rPr>
              <a:t>Competitive Business Environment</a:t>
            </a:r>
          </a:p>
          <a:p>
            <a:pPr algn="just" eaLnBrk="0" hangingPunct="0">
              <a:buFontTx/>
              <a:buChar char="•"/>
            </a:pPr>
            <a:r>
              <a:rPr lang="en-US" sz="2400" dirty="0" smtClean="0">
                <a:latin typeface="Verdana" pitchFamily="34" charset="0"/>
              </a:rPr>
              <a:t>Customers’ Paradise</a:t>
            </a:r>
          </a:p>
          <a:p>
            <a:pPr algn="just" eaLnBrk="0" hangingPunct="0">
              <a:buFontTx/>
              <a:buChar char="•"/>
            </a:pPr>
            <a:r>
              <a:rPr lang="en-US" sz="2400" dirty="0" smtClean="0">
                <a:latin typeface="Verdana" pitchFamily="34" charset="0"/>
              </a:rPr>
              <a:t>Attraction for international brands</a:t>
            </a:r>
          </a:p>
          <a:p>
            <a:pPr algn="just" eaLnBrk="0" hangingPunct="0">
              <a:buFontTx/>
              <a:buChar char="•"/>
            </a:pPr>
            <a:r>
              <a:rPr lang="en-US" sz="2400" dirty="0" smtClean="0">
                <a:latin typeface="Verdana" pitchFamily="34" charset="0"/>
              </a:rPr>
              <a:t>Demand for quality</a:t>
            </a:r>
          </a:p>
          <a:p>
            <a:pPr algn="just" eaLnBrk="0" hangingPunct="0">
              <a:buFontTx/>
              <a:buChar char="•"/>
            </a:pPr>
            <a:r>
              <a:rPr lang="en-US" sz="2400" dirty="0" smtClean="0">
                <a:latin typeface="Verdana" pitchFamily="34" charset="0"/>
              </a:rPr>
              <a:t>Cost Considerations</a:t>
            </a:r>
          </a:p>
          <a:p>
            <a:pPr algn="just" eaLnBrk="0" hangingPunct="0">
              <a:buFontTx/>
              <a:buChar char="•"/>
            </a:pPr>
            <a:r>
              <a:rPr lang="en-US" sz="2400" dirty="0" smtClean="0">
                <a:latin typeface="Verdana" pitchFamily="34" charset="0"/>
              </a:rPr>
              <a:t>Environmental Pressures</a:t>
            </a:r>
          </a:p>
          <a:p>
            <a:pPr algn="just" eaLnBrk="0" hangingPunct="0">
              <a:buFontTx/>
              <a:buChar char="•"/>
            </a:pPr>
            <a:r>
              <a:rPr lang="en-US" sz="2400" dirty="0" smtClean="0">
                <a:latin typeface="Verdana" pitchFamily="34" charset="0"/>
              </a:rPr>
              <a:t>Interpreting new business constituencies</a:t>
            </a:r>
          </a:p>
          <a:p>
            <a:pPr algn="just" eaLnBrk="0" hangingPunct="0">
              <a:buFontTx/>
              <a:buChar char="•"/>
            </a:pPr>
            <a:r>
              <a:rPr lang="en-US" sz="2400" dirty="0" smtClean="0">
                <a:latin typeface="Verdana" pitchFamily="34" charset="0"/>
              </a:rPr>
              <a:t>Creating favorable image</a:t>
            </a:r>
          </a:p>
          <a:p>
            <a:pPr algn="just" eaLnBrk="0" hangingPunct="0">
              <a:buFontTx/>
              <a:buChar char="•"/>
            </a:pPr>
            <a:r>
              <a:rPr lang="en-US" sz="2400" dirty="0" smtClean="0">
                <a:latin typeface="Verdana" pitchFamily="34" charset="0"/>
              </a:rPr>
              <a:t>Communicating organizational vision, mission and </a:t>
            </a:r>
            <a:r>
              <a:rPr lang="en-US" sz="2400" dirty="0" err="1" smtClean="0">
                <a:latin typeface="Verdana" pitchFamily="34" charset="0"/>
              </a:rPr>
              <a:t>programmes</a:t>
            </a:r>
            <a:r>
              <a:rPr lang="en-US" sz="2400" dirty="0" smtClean="0">
                <a:latin typeface="Verdana" pitchFamily="34" charset="0"/>
              </a:rPr>
              <a:t> to the stake holders</a:t>
            </a:r>
          </a:p>
          <a:p>
            <a:pPr algn="just" eaLnBrk="0" hangingPunct="0">
              <a:buFontTx/>
              <a:buChar char="•"/>
            </a:pPr>
            <a:r>
              <a:rPr lang="en-US" sz="2400" dirty="0" smtClean="0">
                <a:latin typeface="Verdana" pitchFamily="34" charset="0"/>
              </a:rPr>
              <a:t>Attracting ,holding and motivating the talented human resource</a:t>
            </a:r>
          </a:p>
          <a:p>
            <a:endParaRPr lang="en-US" dirty="0" smtClean="0"/>
          </a:p>
          <a:p>
            <a:endParaRPr lang="en-US" dirty="0"/>
          </a:p>
        </p:txBody>
      </p:sp>
    </p:spTree>
  </p:cSld>
  <p:clrMapOvr>
    <a:masterClrMapping/>
  </p:clrMapOvr>
  <p:transition spd="med" advTm="7000">
    <p:wheel spokes="3"/>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lstStyle/>
          <a:p>
            <a:r>
              <a:rPr lang="en-US" sz="800" dirty="0" smtClean="0"/>
              <a:t>                                                                                                                                                                                                                                                      8</a:t>
            </a:r>
            <a:endParaRPr lang="en-US" sz="800" dirty="0"/>
          </a:p>
        </p:txBody>
      </p:sp>
      <p:sp>
        <p:nvSpPr>
          <p:cNvPr id="3" name="Content Placeholder 2"/>
          <p:cNvSpPr>
            <a:spLocks noGrp="1"/>
          </p:cNvSpPr>
          <p:nvPr>
            <p:ph idx="1"/>
          </p:nvPr>
        </p:nvSpPr>
        <p:spPr>
          <a:xfrm>
            <a:off x="457200" y="914400"/>
            <a:ext cx="8229600" cy="5181600"/>
          </a:xfrm>
        </p:spPr>
        <p:txBody>
          <a:bodyPr/>
          <a:lstStyle/>
          <a:p>
            <a:pPr algn="just"/>
            <a:r>
              <a:rPr lang="en-US" dirty="0" smtClean="0"/>
              <a:t>Good or bad, Globalization is the irreversible process and each country and the community has to draw-up plans to take best advantage of this emerging new world where boundaries are fading out.</a:t>
            </a:r>
          </a:p>
          <a:p>
            <a:pPr algn="just"/>
            <a:r>
              <a:rPr lang="en-US" dirty="0" smtClean="0"/>
              <a:t>Many Islamic countries inching to wards globalization cautiously as many underdeveloped/developing countries view western power using the process to establish its </a:t>
            </a:r>
            <a:r>
              <a:rPr lang="en-US" dirty="0" err="1" smtClean="0"/>
              <a:t>hegemony,hold</a:t>
            </a:r>
            <a:r>
              <a:rPr lang="en-US" dirty="0" smtClean="0"/>
              <a:t> and influence. </a:t>
            </a:r>
            <a:endParaRPr lang="en-US" dirty="0"/>
          </a:p>
        </p:txBody>
      </p:sp>
    </p:spTree>
  </p:cSld>
  <p:clrMapOvr>
    <a:masterClrMapping/>
  </p:clrMapOvr>
  <p:transition spd="med" advTm="7000">
    <p:wheel spokes="3"/>
  </p:transition>
  <p:timing>
    <p:tnLst>
      <p:par>
        <p:cTn id="1" dur="indefinite" restart="never" nodeType="tmRoot"/>
      </p:par>
    </p:tnLst>
  </p:timing>
</p:sld>
</file>

<file path=ppt/theme/theme1.xml><?xml version="1.0" encoding="utf-8"?>
<a:theme xmlns:a="http://schemas.openxmlformats.org/drawingml/2006/main" name="Slit">
  <a:themeElements>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fontScheme name="Sli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588</TotalTime>
  <Words>1190</Words>
  <Application>Microsoft Office PowerPoint</Application>
  <PresentationFormat>On-screen Show (4:3)</PresentationFormat>
  <Paragraphs>103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Slit</vt:lpstr>
      <vt:lpstr>In the Name of Allah Most Gracious,  Most Merciful  “My Lord ! Increase me in knowledge“  (Qur’an  Sura Ta Ha-20::114  Islamic Public Relations and globalization  Munawar Sultana Mazumdar,India</vt:lpstr>
      <vt:lpstr>                                            1  Minorities in India, as per the National Commission of Minorities Act, 1992, are Muslims, Christians, Buddhists, Sikhs and Parsis. </vt:lpstr>
      <vt:lpstr>        2</vt:lpstr>
      <vt:lpstr>             3   GLOBALIZATION   </vt:lpstr>
      <vt:lpstr>                                                   4    Positive Aspects of Globalization :-   ● It can be power full and dynamic force of growth. Foundation      for  enduring  and equitable  growth at international level can       laid.   ● It enable  the countries for optimum mobilization and utilization         all kind of resources, human and natural through reciprocal        access to world capital, finance and technologies.  ● Creates jobs/ employment opportunity for millions of people.     Raise standard of living of the people to new level.  ●  Promote international relations reduce conflict and strife.  ●  It’s benefit inspire socialist, communist countries to adopt global        market economy.   ●  Creates  global consciousness in the area of common concern       like human right , global warming, saved planet, environmental        issues etc.    </vt:lpstr>
      <vt:lpstr>                     5</vt:lpstr>
      <vt:lpstr>                                                                                                                                                                                                             6</vt:lpstr>
      <vt:lpstr>                                                                                                                                                                                                                        7</vt:lpstr>
      <vt:lpstr>                                                                                                                                                                                                                                                      8</vt:lpstr>
      <vt:lpstr>                                                                                                                                                                                                      9</vt:lpstr>
      <vt:lpstr>                                                                                                                                                                                                        1 0</vt:lpstr>
      <vt:lpstr>                                                                                                                                                                                                                 11</vt:lpstr>
      <vt:lpstr>                                                                                                                                                                                                                 12</vt:lpstr>
      <vt:lpstr>                                                                                                                                                                                                               13</vt:lpstr>
      <vt:lpstr>                                                                                                                                                                                                                    14</vt:lpstr>
      <vt:lpstr>                                                                                                                                                                                                                    15</vt:lpstr>
      <vt:lpstr>                                                                                                                                                                                                                    16</vt:lpstr>
      <vt:lpstr>                                      17</vt:lpstr>
      <vt:lpstr>              18</vt:lpstr>
      <vt:lpstr>             19</vt:lpstr>
      <vt:lpstr>                                                                                                                                                                                                                    20</vt:lpstr>
      <vt:lpstr>Slide 22</vt:lpstr>
    </vt:vector>
  </TitlesOfParts>
  <Company>IOCL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Islamic Public Relations and globalization</dc:title>
  <dc:creator>00065685</dc:creator>
  <cp:lastModifiedBy>SDR</cp:lastModifiedBy>
  <cp:revision>72</cp:revision>
  <dcterms:created xsi:type="dcterms:W3CDTF">2012-11-19T09:54:10Z</dcterms:created>
  <dcterms:modified xsi:type="dcterms:W3CDTF">2012-11-26T05:10:50Z</dcterms:modified>
</cp:coreProperties>
</file>