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28" r:id="rId1"/>
  </p:sldMasterIdLst>
  <p:sldIdLst>
    <p:sldId id="271" r:id="rId2"/>
    <p:sldId id="256" r:id="rId3"/>
    <p:sldId id="257" r:id="rId4"/>
    <p:sldId id="259" r:id="rId5"/>
    <p:sldId id="260" r:id="rId6"/>
    <p:sldId id="258" r:id="rId7"/>
    <p:sldId id="261" r:id="rId8"/>
    <p:sldId id="262" r:id="rId9"/>
    <p:sldId id="263" r:id="rId10"/>
    <p:sldId id="264" r:id="rId11"/>
    <p:sldId id="272" r:id="rId12"/>
    <p:sldId id="273" r:id="rId13"/>
    <p:sldId id="274" r:id="rId14"/>
    <p:sldId id="265" r:id="rId15"/>
    <p:sldId id="275" r:id="rId16"/>
    <p:sldId id="276" r:id="rId17"/>
    <p:sldId id="277" r:id="rId18"/>
    <p:sldId id="278" r:id="rId19"/>
    <p:sldId id="266" r:id="rId20"/>
    <p:sldId id="279" r:id="rId21"/>
    <p:sldId id="280" r:id="rId22"/>
    <p:sldId id="281" r:id="rId23"/>
    <p:sldId id="282" r:id="rId24"/>
    <p:sldId id="267" r:id="rId25"/>
    <p:sldId id="283" r:id="rId26"/>
    <p:sldId id="284" r:id="rId27"/>
    <p:sldId id="285" r:id="rId28"/>
    <p:sldId id="286" r:id="rId29"/>
    <p:sldId id="288" r:id="rId30"/>
    <p:sldId id="268" r:id="rId31"/>
    <p:sldId id="287" r:id="rId32"/>
    <p:sldId id="289" r:id="rId33"/>
    <p:sldId id="290" r:id="rId34"/>
    <p:sldId id="291" r:id="rId35"/>
    <p:sldId id="269" r:id="rId36"/>
    <p:sldId id="292" r:id="rId37"/>
    <p:sldId id="293" r:id="rId38"/>
    <p:sldId id="270" r:id="rId39"/>
    <p:sldId id="294" r:id="rId4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7" d="100"/>
          <a:sy n="67" d="100"/>
        </p:scale>
        <p:origin x="-60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34C6E3B8-F770-4F10-B29E-6FE0761972ED}" type="datetimeFigureOut">
              <a:rPr lang="fa-IR" smtClean="0"/>
              <a:pPr/>
              <a:t>1432/12/02</a:t>
            </a:fld>
            <a:endParaRPr lang="fa-I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a-I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9E27C67B-E5B8-4ADC-BEF4-2CFF955F0DDD}"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p:wheel spokes="2"/>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C6E3B8-F770-4F10-B29E-6FE0761972ED}" type="datetimeFigureOut">
              <a:rPr lang="fa-IR" smtClean="0"/>
              <a:pPr/>
              <a:t>1432/12/02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E27C67B-E5B8-4ADC-BEF4-2CFF955F0DDD}" type="slidenum">
              <a:rPr lang="fa-IR" smtClean="0"/>
              <a:pPr/>
              <a:t>‹#›</a:t>
            </a:fld>
            <a:endParaRPr lang="fa-IR"/>
          </a:p>
        </p:txBody>
      </p:sp>
    </p:spTree>
  </p:cSld>
  <p:clrMapOvr>
    <a:masterClrMapping/>
  </p:clrMapOvr>
  <p:transition>
    <p:wheel spokes="2"/>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34C6E3B8-F770-4F10-B29E-6FE0761972ED}" type="datetimeFigureOut">
              <a:rPr lang="fa-IR" smtClean="0"/>
              <a:pPr/>
              <a:t>1432/12/02</a:t>
            </a:fld>
            <a:endParaRPr lang="fa-IR"/>
          </a:p>
        </p:txBody>
      </p:sp>
      <p:sp>
        <p:nvSpPr>
          <p:cNvPr id="5" name="Footer Placeholder 4"/>
          <p:cNvSpPr>
            <a:spLocks noGrp="1"/>
          </p:cNvSpPr>
          <p:nvPr>
            <p:ph type="ftr" sz="quarter" idx="11"/>
          </p:nvPr>
        </p:nvSpPr>
        <p:spPr>
          <a:xfrm>
            <a:off x="457201" y="6248207"/>
            <a:ext cx="5573483" cy="365125"/>
          </a:xfrm>
        </p:spPr>
        <p:txBody>
          <a:bodyPr/>
          <a:lstStyle/>
          <a:p>
            <a:endParaRPr lang="fa-I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9E27C67B-E5B8-4ADC-BEF4-2CFF955F0DDD}"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transition>
    <p:wheel spokes="2"/>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4C6E3B8-F770-4F10-B29E-6FE0761972ED}" type="datetimeFigureOut">
              <a:rPr lang="fa-IR" smtClean="0"/>
              <a:pPr/>
              <a:t>1432/12/02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9E27C67B-E5B8-4ADC-BEF4-2CFF955F0DDD}" type="slidenum">
              <a:rPr lang="fa-IR" smtClean="0"/>
              <a:pPr/>
              <a:t>‹#›</a:t>
            </a:fld>
            <a:endParaRPr lang="fa-I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wheel spokes="2"/>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34C6E3B8-F770-4F10-B29E-6FE0761972ED}" type="datetimeFigureOut">
              <a:rPr lang="fa-IR" smtClean="0"/>
              <a:pPr/>
              <a:t>1432/12/02</a:t>
            </a:fld>
            <a:endParaRPr lang="fa-I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9E27C67B-E5B8-4ADC-BEF4-2CFF955F0DDD}" type="slidenum">
              <a:rPr lang="fa-IR" smtClean="0"/>
              <a:pPr/>
              <a:t>‹#›</a:t>
            </a:fld>
            <a:endParaRPr lang="fa-IR"/>
          </a:p>
        </p:txBody>
      </p:sp>
      <p:sp>
        <p:nvSpPr>
          <p:cNvPr id="14" name="Footer Placeholder 13"/>
          <p:cNvSpPr>
            <a:spLocks noGrp="1"/>
          </p:cNvSpPr>
          <p:nvPr>
            <p:ph type="ftr" sz="quarter" idx="12"/>
          </p:nvPr>
        </p:nvSpPr>
        <p:spPr/>
        <p:txBody>
          <a:bodyPr/>
          <a:lstStyle/>
          <a:p>
            <a:endParaRPr lang="fa-IR"/>
          </a:p>
        </p:txBody>
      </p:sp>
    </p:spTree>
  </p:cSld>
  <p:clrMapOvr>
    <a:overrideClrMapping bg1="lt1" tx1="dk1" bg2="lt2" tx2="dk2" accent1="accent1" accent2="accent2" accent3="accent3" accent4="accent4" accent5="accent5" accent6="accent6" hlink="hlink" folHlink="folHlink"/>
  </p:clrMapOvr>
  <p:transition>
    <p:wheel spokes="2"/>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34C6E3B8-F770-4F10-B29E-6FE0761972ED}" type="datetimeFigureOut">
              <a:rPr lang="fa-IR" smtClean="0"/>
              <a:pPr/>
              <a:t>1432/12/02</a:t>
            </a:fld>
            <a:endParaRPr lang="fa-IR"/>
          </a:p>
        </p:txBody>
      </p:sp>
      <p:sp>
        <p:nvSpPr>
          <p:cNvPr id="10" name="Slide Number Placeholder 9"/>
          <p:cNvSpPr>
            <a:spLocks noGrp="1"/>
          </p:cNvSpPr>
          <p:nvPr>
            <p:ph type="sldNum" sz="quarter" idx="16"/>
          </p:nvPr>
        </p:nvSpPr>
        <p:spPr/>
        <p:txBody>
          <a:bodyPr rtlCol="0"/>
          <a:lstStyle/>
          <a:p>
            <a:fld id="{9E27C67B-E5B8-4ADC-BEF4-2CFF955F0DDD}" type="slidenum">
              <a:rPr lang="fa-IR" smtClean="0"/>
              <a:pPr/>
              <a:t>‹#›</a:t>
            </a:fld>
            <a:endParaRPr lang="fa-IR"/>
          </a:p>
        </p:txBody>
      </p:sp>
      <p:sp>
        <p:nvSpPr>
          <p:cNvPr id="12" name="Footer Placeholder 11"/>
          <p:cNvSpPr>
            <a:spLocks noGrp="1"/>
          </p:cNvSpPr>
          <p:nvPr>
            <p:ph type="ftr" sz="quarter" idx="17"/>
          </p:nvPr>
        </p:nvSpPr>
        <p:spPr/>
        <p:txBody>
          <a:bodyPr rtlCol="0"/>
          <a:lstStyle/>
          <a:p>
            <a:endParaRPr lang="fa-IR"/>
          </a:p>
        </p:txBody>
      </p:sp>
    </p:spTree>
  </p:cSld>
  <p:clrMapOvr>
    <a:masterClrMapping/>
  </p:clrMapOvr>
  <p:transition>
    <p:wheel spokes="2"/>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34C6E3B8-F770-4F10-B29E-6FE0761972ED}" type="datetimeFigureOut">
              <a:rPr lang="fa-IR" smtClean="0"/>
              <a:pPr/>
              <a:t>1432/12/02</a:t>
            </a:fld>
            <a:endParaRPr lang="fa-IR"/>
          </a:p>
        </p:txBody>
      </p:sp>
      <p:sp>
        <p:nvSpPr>
          <p:cNvPr id="12" name="Slide Number Placeholder 11"/>
          <p:cNvSpPr>
            <a:spLocks noGrp="1"/>
          </p:cNvSpPr>
          <p:nvPr>
            <p:ph type="sldNum" sz="quarter" idx="16"/>
          </p:nvPr>
        </p:nvSpPr>
        <p:spPr/>
        <p:txBody>
          <a:bodyPr rtlCol="0"/>
          <a:lstStyle/>
          <a:p>
            <a:fld id="{9E27C67B-E5B8-4ADC-BEF4-2CFF955F0DDD}" type="slidenum">
              <a:rPr lang="fa-IR" smtClean="0"/>
              <a:pPr/>
              <a:t>‹#›</a:t>
            </a:fld>
            <a:endParaRPr lang="fa-IR"/>
          </a:p>
        </p:txBody>
      </p:sp>
      <p:sp>
        <p:nvSpPr>
          <p:cNvPr id="14" name="Footer Placeholder 13"/>
          <p:cNvSpPr>
            <a:spLocks noGrp="1"/>
          </p:cNvSpPr>
          <p:nvPr>
            <p:ph type="ftr" sz="quarter" idx="17"/>
          </p:nvPr>
        </p:nvSpPr>
        <p:spPr/>
        <p:txBody>
          <a:bodyPr rtlCol="0"/>
          <a:lstStyle/>
          <a:p>
            <a:endParaRPr lang="fa-I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p:wheel spokes="2"/>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4C6E3B8-F770-4F10-B29E-6FE0761972ED}" type="datetimeFigureOut">
              <a:rPr lang="fa-IR" smtClean="0"/>
              <a:pPr/>
              <a:t>1432/12/02</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9E27C67B-E5B8-4ADC-BEF4-2CFF955F0DDD}" type="slidenum">
              <a:rPr lang="fa-IR" smtClean="0"/>
              <a:pPr/>
              <a:t>‹#›</a:t>
            </a:fld>
            <a:endParaRPr lang="fa-IR"/>
          </a:p>
        </p:txBody>
      </p:sp>
    </p:spTree>
  </p:cSld>
  <p:clrMapOvr>
    <a:masterClrMapping/>
  </p:clrMapOvr>
  <p:transition>
    <p:wheel spokes="2"/>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C6E3B8-F770-4F10-B29E-6FE0761972ED}" type="datetimeFigureOut">
              <a:rPr lang="fa-IR" smtClean="0"/>
              <a:pPr/>
              <a:t>1432/12/02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9E27C67B-E5B8-4ADC-BEF4-2CFF955F0DDD}" type="slidenum">
              <a:rPr lang="fa-IR" smtClean="0"/>
              <a:pPr/>
              <a:t>‹#›</a:t>
            </a:fld>
            <a:endParaRPr lang="fa-IR"/>
          </a:p>
        </p:txBody>
      </p:sp>
    </p:spTree>
  </p:cSld>
  <p:clrMapOvr>
    <a:masterClrMapping/>
  </p:clrMapOvr>
  <p:transition>
    <p:wheel spokes="2"/>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4C6E3B8-F770-4F10-B29E-6FE0761972ED}" type="datetimeFigureOut">
              <a:rPr lang="fa-IR" smtClean="0"/>
              <a:pPr/>
              <a:t>1432/12/02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9E27C67B-E5B8-4ADC-BEF4-2CFF955F0DDD}" type="slidenum">
              <a:rPr lang="fa-IR" smtClean="0"/>
              <a:pPr/>
              <a:t>‹#›</a:t>
            </a:fld>
            <a:endParaRPr lang="fa-I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wheel spokes="2"/>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34C6E3B8-F770-4F10-B29E-6FE0761972ED}" type="datetimeFigureOut">
              <a:rPr lang="fa-IR" smtClean="0"/>
              <a:pPr/>
              <a:t>1432/12/02</a:t>
            </a:fld>
            <a:endParaRPr lang="fa-I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9E27C67B-E5B8-4ADC-BEF4-2CFF955F0DDD}" type="slidenum">
              <a:rPr lang="fa-IR" smtClean="0"/>
              <a:pPr/>
              <a:t>‹#›</a:t>
            </a:fld>
            <a:endParaRPr lang="fa-IR"/>
          </a:p>
        </p:txBody>
      </p:sp>
      <p:sp>
        <p:nvSpPr>
          <p:cNvPr id="14" name="Footer Placeholder 13"/>
          <p:cNvSpPr>
            <a:spLocks noGrp="1"/>
          </p:cNvSpPr>
          <p:nvPr>
            <p:ph type="ftr" sz="quarter" idx="12"/>
          </p:nvPr>
        </p:nvSpPr>
        <p:spPr>
          <a:xfrm>
            <a:off x="1600200" y="6248206"/>
            <a:ext cx="4572000" cy="365125"/>
          </a:xfrm>
        </p:spPr>
        <p:txBody>
          <a:bodyPr rtlCol="0"/>
          <a:lstStyle/>
          <a:p>
            <a:endParaRPr lang="fa-I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transition>
    <p:wheel spokes="2"/>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34C6E3B8-F770-4F10-B29E-6FE0761972ED}" type="datetimeFigureOut">
              <a:rPr lang="fa-IR" smtClean="0"/>
              <a:pPr/>
              <a:t>1432/12/02</a:t>
            </a:fld>
            <a:endParaRPr lang="fa-I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a-I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9E27C67B-E5B8-4ADC-BEF4-2CFF955F0DDD}"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ransition>
    <p:wheel spokes="2"/>
  </p:transition>
  <p:timing>
    <p:tnLst>
      <p:par>
        <p:cTn id="1" dur="indefinite" restart="never" nodeType="tmRoot"/>
      </p:par>
    </p:tnLst>
  </p:timing>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627784" y="1844824"/>
            <a:ext cx="4572000" cy="3442692"/>
          </a:xfrm>
          <a:prstGeom prst="rect">
            <a:avLst/>
          </a:prstGeom>
          <a:noFill/>
          <a:ln w="9525">
            <a:noFill/>
            <a:miter lim="800000"/>
            <a:headEnd/>
            <a:tailEnd/>
          </a:ln>
          <a:effectLst/>
        </p:spPr>
      </p:pic>
    </p:spTree>
  </p:cSld>
  <p:clrMapOvr>
    <a:masterClrMapping/>
  </p:clrMapOvr>
  <p:transition>
    <p:wheel spokes="2"/>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b="1" dirty="0" smtClean="0">
                <a:solidFill>
                  <a:schemeClr val="tx1"/>
                </a:solidFill>
                <a:cs typeface="B Titr" pitchFamily="2" charset="-78"/>
              </a:rPr>
              <a:t>*تعيين سياست‌هاي اطلاع رساني </a:t>
            </a:r>
            <a:r>
              <a:rPr lang="en-US" sz="2800" b="1" dirty="0" smtClean="0">
                <a:solidFill>
                  <a:schemeClr val="tx1"/>
                </a:solidFill>
                <a:cs typeface="B Titr" pitchFamily="2" charset="-78"/>
              </a:rPr>
              <a:t>information  policy)</a:t>
            </a:r>
            <a:r>
              <a:rPr lang="fa-IR" sz="2800" b="1" dirty="0" smtClean="0">
                <a:solidFill>
                  <a:schemeClr val="tx1"/>
                </a:solidFill>
                <a:cs typeface="B Titr" pitchFamily="2" charset="-78"/>
              </a:rPr>
              <a:t>)</a:t>
            </a:r>
            <a:endParaRPr lang="fa-IR" sz="2800" dirty="0">
              <a:solidFill>
                <a:schemeClr val="tx1"/>
              </a:solidFill>
              <a:cs typeface="B Titr" pitchFamily="2" charset="-78"/>
            </a:endParaRPr>
          </a:p>
        </p:txBody>
      </p:sp>
      <p:sp>
        <p:nvSpPr>
          <p:cNvPr id="3" name="Content Placeholder 2"/>
          <p:cNvSpPr>
            <a:spLocks noGrp="1"/>
          </p:cNvSpPr>
          <p:nvPr>
            <p:ph sz="quarter" idx="1"/>
          </p:nvPr>
        </p:nvSpPr>
        <p:spPr/>
        <p:txBody>
          <a:bodyPr>
            <a:normAutofit/>
          </a:bodyPr>
          <a:lstStyle/>
          <a:p>
            <a:r>
              <a:rPr lang="fa-IR" sz="3200" b="1" dirty="0" smtClean="0"/>
              <a:t>اولين </a:t>
            </a:r>
            <a:r>
              <a:rPr lang="fa-IR" sz="3200" b="1" dirty="0"/>
              <a:t>گام در بررسي فرايند اثربخشي فعاليتهاي رسانه‌اي يك سازمان و روابط عمومي را مي‌توان </a:t>
            </a:r>
            <a:r>
              <a:rPr lang="fa-IR" sz="3200" b="1" dirty="0">
                <a:solidFill>
                  <a:srgbClr val="FF0000"/>
                </a:solidFill>
              </a:rPr>
              <a:t>تعيين و شناسايي سياست‌هاي كلان اطلاع رساني</a:t>
            </a:r>
            <a:r>
              <a:rPr lang="fa-IR" sz="3200" b="1" dirty="0"/>
              <a:t> يك سازمان بيان كرد. در واقع يك سازمان اولين موضوعي را كه در فعاليتهاي ارتباطات رسانه‌اي و اطلاع رساني به مخاطبان بايد مشخص كند آن است كه سياست‌هاي واقعي و اساسي در حوزه اطلاع رساني سازمان را چه مقوله‌ها و موضوعاتي تشكيل مي‌‌دهند و </a:t>
            </a:r>
            <a:r>
              <a:rPr lang="fa-IR" sz="3200" b="1" dirty="0">
                <a:solidFill>
                  <a:srgbClr val="FF0000"/>
                </a:solidFill>
              </a:rPr>
              <a:t>اولويت‌هاي اطلاع رساني </a:t>
            </a:r>
            <a:r>
              <a:rPr lang="fa-IR" sz="3200" b="1" dirty="0"/>
              <a:t>سازمان كدامند؟ و...</a:t>
            </a:r>
            <a:endParaRPr lang="en-US" sz="3200" dirty="0"/>
          </a:p>
          <a:p>
            <a:endParaRPr lang="fa-IR" dirty="0"/>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600" b="1" dirty="0" smtClean="0">
                <a:solidFill>
                  <a:schemeClr val="tx1"/>
                </a:solidFill>
                <a:cs typeface="B Titr" pitchFamily="2" charset="-78"/>
              </a:rPr>
              <a:t>*تعيين سياست‌ها-1</a:t>
            </a:r>
            <a:endParaRPr lang="fa-IR" dirty="0">
              <a:cs typeface="B Titr" pitchFamily="2" charset="-78"/>
            </a:endParaRPr>
          </a:p>
        </p:txBody>
      </p:sp>
      <p:sp>
        <p:nvSpPr>
          <p:cNvPr id="3" name="Content Placeholder 2"/>
          <p:cNvSpPr>
            <a:spLocks noGrp="1"/>
          </p:cNvSpPr>
          <p:nvPr>
            <p:ph sz="quarter" idx="1"/>
          </p:nvPr>
        </p:nvSpPr>
        <p:spPr/>
        <p:txBody>
          <a:bodyPr>
            <a:normAutofit lnSpcReduction="10000"/>
          </a:bodyPr>
          <a:lstStyle/>
          <a:p>
            <a:r>
              <a:rPr lang="fa-IR" b="1" dirty="0" smtClean="0"/>
              <a:t>براي مثال: </a:t>
            </a:r>
            <a:r>
              <a:rPr lang="fa-IR" b="1" dirty="0" smtClean="0"/>
              <a:t>آیا</a:t>
            </a:r>
            <a:r>
              <a:rPr lang="fa-IR" b="1" dirty="0" smtClean="0">
                <a:solidFill>
                  <a:srgbClr val="FF0000"/>
                </a:solidFill>
              </a:rPr>
              <a:t>وزارت </a:t>
            </a:r>
            <a:r>
              <a:rPr lang="fa-IR" b="1" dirty="0" smtClean="0">
                <a:solidFill>
                  <a:srgbClr val="FF0000"/>
                </a:solidFill>
              </a:rPr>
              <a:t>جهادكشاورزي </a:t>
            </a:r>
            <a:r>
              <a:rPr lang="fa-IR" b="1" dirty="0" smtClean="0"/>
              <a:t>اولويت اول و سياست محوري آن افزايش توليدات كشاورزي و خودكفايي است يا كاهش ضايعات، توسعه مكانيزاسيون و</a:t>
            </a:r>
            <a:r>
              <a:rPr lang="fa-IR" b="1" dirty="0" smtClean="0"/>
              <a:t>...؟، </a:t>
            </a:r>
            <a:r>
              <a:rPr lang="fa-IR" b="1" dirty="0" smtClean="0"/>
              <a:t>آيا </a:t>
            </a:r>
            <a:r>
              <a:rPr lang="fa-IR" b="1" dirty="0" smtClean="0">
                <a:solidFill>
                  <a:srgbClr val="FF0000"/>
                </a:solidFill>
              </a:rPr>
              <a:t>وزارت بهداشت و درمان </a:t>
            </a:r>
            <a:r>
              <a:rPr lang="fa-IR" b="1" dirty="0" smtClean="0"/>
              <a:t>اولويت اطلاع‌رساني و دغدغه اصلي آن در ارتباط با مخاطبانش لزوم رعايت موازين بهداشتي ازسوی مردم است يا مقابله با خوددرماني يا كاهش مصرف داروهاي شيميايي و</a:t>
            </a:r>
            <a:r>
              <a:rPr lang="fa-IR" b="1" dirty="0" smtClean="0"/>
              <a:t>...؟ ، در این راستا </a:t>
            </a:r>
            <a:r>
              <a:rPr lang="fa-IR" b="1" dirty="0" smtClean="0"/>
              <a:t>بايد يك </a:t>
            </a:r>
            <a:r>
              <a:rPr lang="fa-IR" b="1" dirty="0" smtClean="0">
                <a:solidFill>
                  <a:srgbClr val="FF0000"/>
                </a:solidFill>
              </a:rPr>
              <a:t>اتفاق‌نظر واحد بين مسئولين، مديران ارشد، مديران مياني و كارشناسان و دست‌اندركاران روابط عمومي</a:t>
            </a:r>
            <a:r>
              <a:rPr lang="fa-IR" b="1" dirty="0" smtClean="0"/>
              <a:t> یک سازمان وجود داشته باشد كه با يك ديد و نگرش واحد بين روابط عمومي و مديريت سازمان سياست‌هاي اطلاع‌رساني تعيين و تدوين گردد.</a:t>
            </a:r>
            <a:endParaRPr lang="fa-IR" dirty="0"/>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200" b="1" dirty="0" smtClean="0">
                <a:solidFill>
                  <a:schemeClr val="tx1"/>
                </a:solidFill>
                <a:cs typeface="B Titr" pitchFamily="2" charset="-78"/>
              </a:rPr>
              <a:t>*تعيين سياست‌ها-2</a:t>
            </a:r>
            <a:endParaRPr lang="fa-IR" dirty="0">
              <a:cs typeface="B Titr" pitchFamily="2" charset="-78"/>
            </a:endParaRPr>
          </a:p>
        </p:txBody>
      </p:sp>
      <p:sp>
        <p:nvSpPr>
          <p:cNvPr id="3" name="Content Placeholder 2"/>
          <p:cNvSpPr>
            <a:spLocks noGrp="1"/>
          </p:cNvSpPr>
          <p:nvPr>
            <p:ph sz="quarter" idx="1"/>
          </p:nvPr>
        </p:nvSpPr>
        <p:spPr/>
        <p:txBody>
          <a:bodyPr>
            <a:normAutofit fontScale="92500" lnSpcReduction="20000"/>
          </a:bodyPr>
          <a:lstStyle/>
          <a:p>
            <a:r>
              <a:rPr lang="fa-IR" b="1" dirty="0" smtClean="0"/>
              <a:t>دست‌اندركاران روابط عمومي بایددرراستای سياست‌های تعيين شده اطلاع رسانی دست به توليد و پردازش اخبار، گزارش، مقاله و... زند و مسئولين سازمان نیزدر مراسم و برنامه‌ها و گفتگو و مصاحبه با رسانه‌ها </a:t>
            </a:r>
            <a:r>
              <a:rPr lang="fa-IR" b="1" dirty="0" smtClean="0"/>
              <a:t>به </a:t>
            </a:r>
            <a:r>
              <a:rPr lang="fa-IR" b="1" dirty="0" smtClean="0">
                <a:solidFill>
                  <a:srgbClr val="FF0000"/>
                </a:solidFill>
              </a:rPr>
              <a:t>تبيين و تشريح همان سياست‌ها </a:t>
            </a:r>
            <a:r>
              <a:rPr lang="fa-IR" b="1" dirty="0" smtClean="0"/>
              <a:t>و اولويت‌هاي موضوعي تعيين شده بپردازند. چنين رويكردي سازمان را مي‌تواند در حوزه اطلاع‌رساني به صورت هدفمند و با وحدت رويه مشخص به اهداف نهايي و استراتژي‌هاي كلي اطلاع‌رساني سازمان نزديك كند، در غير اين صورت با </a:t>
            </a:r>
            <a:r>
              <a:rPr lang="fa-IR" b="1" dirty="0" smtClean="0">
                <a:solidFill>
                  <a:srgbClr val="FF0000"/>
                </a:solidFill>
              </a:rPr>
              <a:t>پراكندگي در انتشار انواع اطلاعات</a:t>
            </a:r>
            <a:r>
              <a:rPr lang="fa-IR" b="1" dirty="0" smtClean="0"/>
              <a:t> از سوي روابط عمومي و سايرمنابع توليد اطلاعات (مديران و...) نمي‌توان در يك جهت اصولي و منطقي در حوزه اطلاع‌رساني گام برداشت وحتي شاید</a:t>
            </a:r>
            <a:r>
              <a:rPr lang="fa-IR" b="1" dirty="0" smtClean="0">
                <a:solidFill>
                  <a:srgbClr val="FF0000"/>
                </a:solidFill>
              </a:rPr>
              <a:t>شاهد تضاد هاي در انتشار اطلاعات </a:t>
            </a:r>
            <a:r>
              <a:rPr lang="fa-IR" b="1" dirty="0" smtClean="0"/>
              <a:t>از سوي دست اندركاران يك سازمان باشیم.</a:t>
            </a:r>
            <a:endParaRPr lang="fa-IR" dirty="0"/>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600" b="1" dirty="0" smtClean="0">
                <a:solidFill>
                  <a:schemeClr val="tx1"/>
                </a:solidFill>
                <a:cs typeface="B Titr" pitchFamily="2" charset="-78"/>
              </a:rPr>
              <a:t>*تعيين سياست‌ها-3</a:t>
            </a:r>
            <a:endParaRPr lang="fa-IR" dirty="0">
              <a:cs typeface="B Titr" pitchFamily="2" charset="-78"/>
            </a:endParaRPr>
          </a:p>
        </p:txBody>
      </p:sp>
      <p:sp>
        <p:nvSpPr>
          <p:cNvPr id="3" name="Content Placeholder 2"/>
          <p:cNvSpPr>
            <a:spLocks noGrp="1"/>
          </p:cNvSpPr>
          <p:nvPr>
            <p:ph sz="quarter" idx="1"/>
          </p:nvPr>
        </p:nvSpPr>
        <p:spPr/>
        <p:txBody>
          <a:bodyPr>
            <a:normAutofit fontScale="92500" lnSpcReduction="20000"/>
          </a:bodyPr>
          <a:lstStyle/>
          <a:p>
            <a:r>
              <a:rPr lang="fa-IR" b="1" dirty="0" smtClean="0"/>
              <a:t>در هر موقعيت زماني مشخص </a:t>
            </a:r>
            <a:r>
              <a:rPr lang="fa-IR" b="1" dirty="0" smtClean="0">
                <a:solidFill>
                  <a:srgbClr val="FF0000"/>
                </a:solidFill>
              </a:rPr>
              <a:t>ممكن است سياست‌ها </a:t>
            </a:r>
            <a:r>
              <a:rPr lang="fa-IR" b="1" dirty="0" smtClean="0"/>
              <a:t>در حوزه اطلاع‌رساني </a:t>
            </a:r>
            <a:r>
              <a:rPr lang="fa-IR" b="1" dirty="0" smtClean="0">
                <a:solidFill>
                  <a:srgbClr val="FF0000"/>
                </a:solidFill>
              </a:rPr>
              <a:t>براساس شرايط روز دستخوش تغيير و تحول </a:t>
            </a:r>
            <a:r>
              <a:rPr lang="fa-IR" b="1" dirty="0" smtClean="0"/>
              <a:t>گردد،برای </a:t>
            </a:r>
            <a:r>
              <a:rPr lang="fa-IR" b="1" dirty="0" smtClean="0"/>
              <a:t>مثال در يك سال مي‌تواند شعار و سياست‌هاي اولويت‌دار اطلاع‌رساني یک سازمان مباحث تحقيقاتي و پژوهشي باشد و در سال ديگربراساس ضرورت های شرایط روز محور و مبناي اطلاع‌رساني بر تبيين و تشريح دستاوردهاي علمي و فني يا آموزش سازمان ودرمقطع زمانی دیگری مقابله بایک بحران پیش بینی نشده تعيين گردد. لذا آنچه مهم است آنكه </a:t>
            </a:r>
            <a:r>
              <a:rPr lang="fa-IR" b="1" dirty="0" smtClean="0">
                <a:solidFill>
                  <a:srgbClr val="FF0000"/>
                </a:solidFill>
              </a:rPr>
              <a:t>همگان بدانند در يك دوره جديد و مشخص ازفعاليت‌ سازمان سياست‌هاي اطلاع‌رساني دقيقاً بر روي چه موضوعاتي و با چه اولويتي استوار مي‌باشد و بايد در چه سمت و سويي درحوزه اطلاع رسانی درارتباط با مخاطبان وافکارعمومی گام بردارند.</a:t>
            </a:r>
            <a:endParaRPr lang="en-US" dirty="0" smtClean="0">
              <a:solidFill>
                <a:srgbClr val="FF0000"/>
              </a:solidFill>
            </a:endParaRPr>
          </a:p>
          <a:p>
            <a:r>
              <a:rPr lang="fa-IR" b="1" dirty="0" smtClean="0">
                <a:solidFill>
                  <a:srgbClr val="FF0000"/>
                </a:solidFill>
              </a:rPr>
              <a:t> </a:t>
            </a:r>
            <a:endParaRPr lang="en-US" dirty="0" smtClean="0">
              <a:solidFill>
                <a:srgbClr val="FF0000"/>
              </a:solidFill>
            </a:endParaRPr>
          </a:p>
          <a:p>
            <a:endParaRPr lang="fa-IR" dirty="0"/>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88640"/>
            <a:ext cx="8518720" cy="864096"/>
          </a:xfrm>
        </p:spPr>
        <p:txBody>
          <a:bodyPr>
            <a:noAutofit/>
          </a:bodyPr>
          <a:lstStyle/>
          <a:p>
            <a:pPr lvl="0" algn="r"/>
            <a:r>
              <a:rPr lang="fa-IR" sz="2800" b="1" dirty="0" smtClean="0">
                <a:solidFill>
                  <a:schemeClr val="tx1"/>
                </a:solidFill>
                <a:cs typeface="B Titr" pitchFamily="2" charset="-78"/>
              </a:rPr>
              <a:t>*شناسايي مخاطبان هدف (</a:t>
            </a:r>
            <a:r>
              <a:rPr lang="en-US" sz="2800" b="1" dirty="0" smtClean="0">
                <a:solidFill>
                  <a:schemeClr val="tx1"/>
                </a:solidFill>
                <a:cs typeface="B Titr" pitchFamily="2" charset="-78"/>
              </a:rPr>
              <a:t>target audience</a:t>
            </a:r>
            <a:r>
              <a:rPr lang="fa-IR" sz="2800" b="1" dirty="0" smtClean="0">
                <a:solidFill>
                  <a:schemeClr val="tx1"/>
                </a:solidFill>
                <a:cs typeface="B Titr" pitchFamily="2" charset="-78"/>
              </a:rPr>
              <a:t>)</a:t>
            </a:r>
            <a:r>
              <a:rPr lang="en-US" sz="2800" dirty="0" smtClean="0"/>
              <a:t/>
            </a:r>
            <a:br>
              <a:rPr lang="en-US" sz="2800" dirty="0" smtClean="0"/>
            </a:br>
            <a:endParaRPr lang="fa-IR" sz="2800" dirty="0"/>
          </a:p>
        </p:txBody>
      </p:sp>
      <p:sp>
        <p:nvSpPr>
          <p:cNvPr id="3" name="Content Placeholder 2"/>
          <p:cNvSpPr>
            <a:spLocks noGrp="1"/>
          </p:cNvSpPr>
          <p:nvPr>
            <p:ph sz="quarter" idx="1"/>
          </p:nvPr>
        </p:nvSpPr>
        <p:spPr/>
        <p:txBody>
          <a:bodyPr>
            <a:normAutofit fontScale="85000" lnSpcReduction="20000"/>
          </a:bodyPr>
          <a:lstStyle/>
          <a:p>
            <a:r>
              <a:rPr lang="fa-IR" b="1" dirty="0" smtClean="0"/>
              <a:t>يكي </a:t>
            </a:r>
            <a:r>
              <a:rPr lang="fa-IR" b="1" dirty="0"/>
              <a:t>از موضوعات مهمي كه معمولاً در فرايند ارتباط و اطلاع رساني روابط عمومي و سازمان‌ها به صورت دقيق و علمي بدان توجه نمي‌شود. شناسايي مخاطبان هدف و واقعي سازمان‌ها هستند. به عبارتي ديگر </a:t>
            </a:r>
            <a:r>
              <a:rPr lang="fa-IR" b="1" dirty="0">
                <a:solidFill>
                  <a:srgbClr val="FF0000"/>
                </a:solidFill>
              </a:rPr>
              <a:t>بسياري از سازمان‌ها، مخاطبان اصلي‌شان را به درستي شناسايي و طبقه بندي نكرده‌اند و در حوزه اطلاع رساني به خوبي نمي‌دانند كه پيام‌هاي آنان براي چه افراد، گروهها و شخصيت‌هايي بايد انتقال يابد </a:t>
            </a:r>
            <a:r>
              <a:rPr lang="fa-IR" b="1" dirty="0"/>
              <a:t>و اصولاً اطلاع رساني يك فرايند انتشار عمومي را در جهت انبوه مخاطبان پراكنده طي مي كند و در اين رهگذر انرژي و هزينه زيادي گاهاً صرف و انواع تكنيك هاي اطلاع رساني به خدمت گرفته مي‌شود ولي نتيجه در خور توجهي عايد نمي‌شود كه مهمترين دليل آن عدم توجه لازم به فرايند شناسايي مخاطبان هدف و نهايي سازمان و </a:t>
            </a:r>
            <a:r>
              <a:rPr lang="fa-IR" b="1" dirty="0">
                <a:solidFill>
                  <a:srgbClr val="FF0000"/>
                </a:solidFill>
              </a:rPr>
              <a:t>بي‌توجهي به مقوله مخاطب پژوهي </a:t>
            </a:r>
            <a:r>
              <a:rPr lang="en-US" b="1" dirty="0">
                <a:solidFill>
                  <a:srgbClr val="FF0000"/>
                </a:solidFill>
              </a:rPr>
              <a:t>(audience Survey)</a:t>
            </a:r>
            <a:r>
              <a:rPr lang="fa-IR" b="1" dirty="0">
                <a:solidFill>
                  <a:srgbClr val="FF0000"/>
                </a:solidFill>
              </a:rPr>
              <a:t> </a:t>
            </a:r>
            <a:r>
              <a:rPr lang="fa-IR" b="1" dirty="0"/>
              <a:t>است. </a:t>
            </a:r>
            <a:endParaRPr lang="en-US" dirty="0"/>
          </a:p>
          <a:p>
            <a:r>
              <a:rPr lang="fa-IR" b="1" dirty="0"/>
              <a:t> </a:t>
            </a:r>
            <a:endParaRPr lang="en-US" dirty="0"/>
          </a:p>
          <a:p>
            <a:endParaRPr lang="fa-IR" dirty="0"/>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600" b="1" dirty="0" smtClean="0">
                <a:solidFill>
                  <a:schemeClr val="tx1"/>
                </a:solidFill>
                <a:cs typeface="B Titr" pitchFamily="2" charset="-78"/>
              </a:rPr>
              <a:t>*شناسايي مخاطبان-1</a:t>
            </a:r>
            <a:endParaRPr lang="fa-IR" dirty="0">
              <a:cs typeface="B Titr" pitchFamily="2" charset="-78"/>
            </a:endParaRPr>
          </a:p>
        </p:txBody>
      </p:sp>
      <p:sp>
        <p:nvSpPr>
          <p:cNvPr id="3" name="Content Placeholder 2"/>
          <p:cNvSpPr>
            <a:spLocks noGrp="1"/>
          </p:cNvSpPr>
          <p:nvPr>
            <p:ph sz="quarter" idx="1"/>
          </p:nvPr>
        </p:nvSpPr>
        <p:spPr/>
        <p:txBody>
          <a:bodyPr>
            <a:normAutofit/>
          </a:bodyPr>
          <a:lstStyle/>
          <a:p>
            <a:r>
              <a:rPr lang="fa-IR" sz="4000" b="1" dirty="0" smtClean="0"/>
              <a:t>مخاطبان یکی ازعناصراصلی یک جریان ارتباطی هستند .</a:t>
            </a:r>
            <a:r>
              <a:rPr lang="fa-IR" sz="4000" b="1" dirty="0" smtClean="0">
                <a:solidFill>
                  <a:srgbClr val="C00000"/>
                </a:solidFill>
              </a:rPr>
              <a:t>مخاطب امروز یک مخاطب سرسخت وهوشمنداست وهرپیامی را به راحتی نمی پذیرد</a:t>
            </a:r>
            <a:r>
              <a:rPr lang="fa-IR" sz="4000" b="1" dirty="0" smtClean="0"/>
              <a:t>پس باید مخاطب را بدرستی شناخت وبراساس شناخت حاصل شده باآن ارتباط برقرارکرد.</a:t>
            </a:r>
            <a:endParaRPr lang="fa-IR" sz="4000" dirty="0"/>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200" b="1" dirty="0" smtClean="0">
                <a:solidFill>
                  <a:schemeClr val="tx1"/>
                </a:solidFill>
                <a:cs typeface="B Titr" pitchFamily="2" charset="-78"/>
              </a:rPr>
              <a:t>*شناسايي مخاطبان-2</a:t>
            </a:r>
            <a:endParaRPr lang="fa-IR" dirty="0">
              <a:cs typeface="B Titr" pitchFamily="2" charset="-78"/>
            </a:endParaRPr>
          </a:p>
        </p:txBody>
      </p:sp>
      <p:sp>
        <p:nvSpPr>
          <p:cNvPr id="3" name="Content Placeholder 2"/>
          <p:cNvSpPr>
            <a:spLocks noGrp="1"/>
          </p:cNvSpPr>
          <p:nvPr>
            <p:ph sz="quarter" idx="1"/>
          </p:nvPr>
        </p:nvSpPr>
        <p:spPr/>
        <p:txBody>
          <a:bodyPr>
            <a:normAutofit/>
          </a:bodyPr>
          <a:lstStyle/>
          <a:p>
            <a:r>
              <a:rPr lang="fa-IR" sz="3600" b="1" dirty="0" smtClean="0"/>
              <a:t>در يك فرايند اطلاع‌رساني اثربخش </a:t>
            </a:r>
            <a:r>
              <a:rPr lang="en-US" sz="3600" b="1" dirty="0" smtClean="0"/>
              <a:t>(effective information)</a:t>
            </a:r>
            <a:r>
              <a:rPr lang="fa-IR" sz="3600" b="1" dirty="0" smtClean="0"/>
              <a:t> </a:t>
            </a:r>
            <a:r>
              <a:rPr lang="fa-IR" sz="3600" b="1" dirty="0" smtClean="0">
                <a:solidFill>
                  <a:srgbClr val="FF0000"/>
                </a:solidFill>
              </a:rPr>
              <a:t>بايد دقيقاً بدانيم كه پيام‌هاي توليدي‌مان بايد به چه دسته وگروهی از مخاطبان انتقال يابد،</a:t>
            </a:r>
            <a:r>
              <a:rPr lang="fa-IR" sz="3600" b="1" dirty="0" smtClean="0"/>
              <a:t> ويژگيها و شاخصه‌هاي آن مخاطبان از لحاظ نوع ارتباط شان با سازمان چيست؟ </a:t>
            </a:r>
            <a:r>
              <a:rPr lang="fa-IR" sz="3600" b="1" dirty="0" smtClean="0">
                <a:solidFill>
                  <a:srgbClr val="FF0000"/>
                </a:solidFill>
              </a:rPr>
              <a:t>در چه سطحي از دانش، تخصص، درك، بينش و ايدئولوژي و فرهنگ قرار دارند؟</a:t>
            </a:r>
            <a:r>
              <a:rPr lang="fa-IR" sz="3600" b="1" dirty="0" smtClean="0"/>
              <a:t> نيازها و خواسته‌هاي واقعي‌شان چيست؟و...</a:t>
            </a:r>
            <a:endParaRPr lang="en-US" sz="3600" dirty="0" smtClean="0"/>
          </a:p>
          <a:p>
            <a:endParaRPr lang="fa-IR" dirty="0"/>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600" b="1" dirty="0" smtClean="0">
                <a:solidFill>
                  <a:schemeClr val="tx1"/>
                </a:solidFill>
                <a:cs typeface="B Titr" pitchFamily="2" charset="-78"/>
              </a:rPr>
              <a:t>*شناسايي مخاطبان-3</a:t>
            </a:r>
            <a:endParaRPr lang="fa-IR" dirty="0">
              <a:cs typeface="B Titr" pitchFamily="2" charset="-78"/>
            </a:endParaRPr>
          </a:p>
        </p:txBody>
      </p:sp>
      <p:sp>
        <p:nvSpPr>
          <p:cNvPr id="3" name="Content Placeholder 2"/>
          <p:cNvSpPr>
            <a:spLocks noGrp="1"/>
          </p:cNvSpPr>
          <p:nvPr>
            <p:ph sz="quarter" idx="1"/>
          </p:nvPr>
        </p:nvSpPr>
        <p:spPr/>
        <p:txBody>
          <a:bodyPr>
            <a:normAutofit lnSpcReduction="10000"/>
          </a:bodyPr>
          <a:lstStyle/>
          <a:p>
            <a:r>
              <a:rPr lang="fa-IR" b="1" dirty="0" smtClean="0"/>
              <a:t>هر سازماني با انواع مخاطبان و سطح متفاوتي از ارتباط و تعامل روبه‌روست كه </a:t>
            </a:r>
            <a:r>
              <a:rPr lang="fa-IR" b="1" dirty="0" smtClean="0">
                <a:solidFill>
                  <a:srgbClr val="FF0000"/>
                </a:solidFill>
              </a:rPr>
              <a:t>براي هر دسته از مخاطبان بايد برنامه ارتباطي متفاوت و متناسب باآن گروه از مخاطبان تهيه و تدارك گردد .</a:t>
            </a:r>
            <a:r>
              <a:rPr lang="fa-IR" b="1" dirty="0" smtClean="0"/>
              <a:t>به عنوان مثال اگر يك گروه از مخاطبان سازمان اساتيد دانشگاهي و كارشناسان ذيربط آن سازمان هستند نوع برنامه اطلاع‌رساني به آنان متفاوت با ديگر اقشار جامعه نظير زنان خانه‌دار، کسبه یادانش‌آموزان و... خواهد بود. </a:t>
            </a:r>
            <a:r>
              <a:rPr lang="fa-IR" b="1" dirty="0" smtClean="0">
                <a:solidFill>
                  <a:srgbClr val="FF0000"/>
                </a:solidFill>
              </a:rPr>
              <a:t>اگر </a:t>
            </a:r>
            <a:r>
              <a:rPr lang="fa-IR" b="1" dirty="0" smtClean="0">
                <a:solidFill>
                  <a:srgbClr val="FF0000"/>
                </a:solidFill>
              </a:rPr>
              <a:t>بازديدهاي علمي براي اساتيد دانشگاهي و كارشناسان مناسب باشد قطعاً اين روش اطلاع‌رساني براي زنان خانه‌دار شيوه مناسبي نخواهد </a:t>
            </a:r>
            <a:r>
              <a:rPr lang="fa-IR" b="1" dirty="0" smtClean="0">
                <a:solidFill>
                  <a:srgbClr val="FF0000"/>
                </a:solidFill>
              </a:rPr>
              <a:t>بود!</a:t>
            </a:r>
            <a:endParaRPr lang="fa-IR" dirty="0">
              <a:solidFill>
                <a:srgbClr val="FF0000"/>
              </a:solidFill>
            </a:endParaRPr>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200" b="1" dirty="0" smtClean="0">
                <a:solidFill>
                  <a:schemeClr val="tx1"/>
                </a:solidFill>
                <a:cs typeface="B Titr" pitchFamily="2" charset="-78"/>
              </a:rPr>
              <a:t>*شناسايي مخاطبان-4</a:t>
            </a:r>
            <a:endParaRPr lang="fa-IR" dirty="0">
              <a:cs typeface="B Titr" pitchFamily="2" charset="-78"/>
            </a:endParaRPr>
          </a:p>
        </p:txBody>
      </p:sp>
      <p:sp>
        <p:nvSpPr>
          <p:cNvPr id="3" name="Content Placeholder 2"/>
          <p:cNvSpPr>
            <a:spLocks noGrp="1"/>
          </p:cNvSpPr>
          <p:nvPr>
            <p:ph sz="quarter" idx="1"/>
          </p:nvPr>
        </p:nvSpPr>
        <p:spPr/>
        <p:txBody>
          <a:bodyPr>
            <a:normAutofit/>
          </a:bodyPr>
          <a:lstStyle/>
          <a:p>
            <a:r>
              <a:rPr lang="fa-IR" sz="3600" b="1" dirty="0" smtClean="0"/>
              <a:t>متاسفانه در حال حاضر اكثر سازمان‌ها و روابط عمومي‌ها در ارتباط با مخاطبان و اطلاع‌رساني به آنها </a:t>
            </a:r>
            <a:r>
              <a:rPr lang="fa-IR" sz="3600" b="1" dirty="0" smtClean="0">
                <a:solidFill>
                  <a:srgbClr val="FF0000"/>
                </a:solidFill>
              </a:rPr>
              <a:t>يك شيوه واحد و عمومي را دنبال كرده </a:t>
            </a:r>
            <a:r>
              <a:rPr lang="fa-IR" sz="3600" b="1" dirty="0" smtClean="0"/>
              <a:t>و براي رده‌هاي مختلف مخاطب از لحاظ سن، جنس، ميزان تحصيلات و... يك نوع اطلاعات واحد (تهيه و انتشار يك نوع كتاب، بروشور، جزوه و...) را ارسال مي‌كنند و </a:t>
            </a:r>
            <a:r>
              <a:rPr lang="fa-IR" sz="3600" b="1" dirty="0" smtClean="0">
                <a:solidFill>
                  <a:srgbClr val="FF0000"/>
                </a:solidFill>
              </a:rPr>
              <a:t>انتظار اثربخشي را نيز دارند !</a:t>
            </a:r>
            <a:endParaRPr lang="fa-IR" sz="3600" dirty="0">
              <a:solidFill>
                <a:srgbClr val="FF0000"/>
              </a:solidFill>
            </a:endParaRPr>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r"/>
            <a:r>
              <a:rPr lang="fa-IR" sz="3600" b="1" dirty="0" smtClean="0">
                <a:solidFill>
                  <a:schemeClr val="tx1"/>
                </a:solidFill>
                <a:cs typeface="B Titr" pitchFamily="2" charset="-78"/>
              </a:rPr>
              <a:t>*انتخاب قالب </a:t>
            </a:r>
            <a:r>
              <a:rPr lang="fa-IR" sz="3600" b="1" dirty="0" smtClean="0">
                <a:solidFill>
                  <a:schemeClr val="tx1"/>
                </a:solidFill>
                <a:cs typeface="B Titr" pitchFamily="2" charset="-78"/>
              </a:rPr>
              <a:t>و پيام رسانه‌اي (</a:t>
            </a:r>
            <a:r>
              <a:rPr lang="en-US" sz="3600" b="1" dirty="0" smtClean="0">
                <a:solidFill>
                  <a:schemeClr val="tx1"/>
                </a:solidFill>
                <a:cs typeface="B Titr" pitchFamily="2" charset="-78"/>
              </a:rPr>
              <a:t>media message</a:t>
            </a:r>
            <a:r>
              <a:rPr lang="en-US" sz="4000" b="1" dirty="0" smtClean="0">
                <a:solidFill>
                  <a:schemeClr val="tx1"/>
                </a:solidFill>
                <a:cs typeface="B Titr" pitchFamily="2" charset="-78"/>
              </a:rPr>
              <a:t> </a:t>
            </a:r>
            <a:r>
              <a:rPr lang="fa-IR" sz="4000" b="1" dirty="0" smtClean="0">
                <a:solidFill>
                  <a:schemeClr val="tx1"/>
                </a:solidFill>
                <a:cs typeface="B Titr" pitchFamily="2" charset="-78"/>
              </a:rPr>
              <a:t>)</a:t>
            </a:r>
            <a:r>
              <a:rPr lang="en-US" dirty="0" smtClean="0"/>
              <a:t/>
            </a:r>
            <a:br>
              <a:rPr lang="en-US" dirty="0" smtClean="0"/>
            </a:br>
            <a:endParaRPr lang="fa-IR" dirty="0"/>
          </a:p>
        </p:txBody>
      </p:sp>
      <p:sp>
        <p:nvSpPr>
          <p:cNvPr id="3" name="Content Placeholder 2"/>
          <p:cNvSpPr>
            <a:spLocks noGrp="1"/>
          </p:cNvSpPr>
          <p:nvPr>
            <p:ph sz="quarter" idx="1"/>
          </p:nvPr>
        </p:nvSpPr>
        <p:spPr/>
        <p:txBody>
          <a:bodyPr>
            <a:normAutofit lnSpcReduction="10000"/>
          </a:bodyPr>
          <a:lstStyle/>
          <a:p>
            <a:r>
              <a:rPr lang="fa-IR" b="1" dirty="0" smtClean="0"/>
              <a:t>فرايند </a:t>
            </a:r>
            <a:r>
              <a:rPr lang="fa-IR" b="1" dirty="0"/>
              <a:t>بعدي در اثر بخشي فعاليتهاي رسانه‌اي </a:t>
            </a:r>
            <a:r>
              <a:rPr lang="fa-IR" b="1" dirty="0">
                <a:solidFill>
                  <a:srgbClr val="FF0000"/>
                </a:solidFill>
              </a:rPr>
              <a:t>توليد پيام با محتوي غني در قالب‌هاي متنوع رسانه‌اي است</a:t>
            </a:r>
            <a:r>
              <a:rPr lang="fa-IR" b="1" dirty="0"/>
              <a:t>، به اين معني كه سياست‌ها و شاخصه‌هاي تعيين شده اطلاع رساني سازمان حال بايد در چه قالب و </a:t>
            </a:r>
            <a:r>
              <a:rPr lang="fa-IR" b="1" dirty="0" smtClean="0"/>
              <a:t>شكل ومحتوایی </a:t>
            </a:r>
            <a:r>
              <a:rPr lang="fa-IR" b="1" dirty="0"/>
              <a:t>به مخاطبان هدف ارائه شود تا اين پيام‌هاي ارتباطي گلوله‌اي بر روي مخاطبان اثر بخش‌تر باشد. </a:t>
            </a:r>
            <a:r>
              <a:rPr lang="fa-IR" b="1" dirty="0">
                <a:solidFill>
                  <a:srgbClr val="FF0000"/>
                </a:solidFill>
              </a:rPr>
              <a:t>آيا قالب خبر و مصاحبه مناسب است يا برگزاري يك نمايشگاه و يا چاپ يك بروشور و پوستر؟ كداميك قرابت و نزديكي بيشتري با سلايق و تمايلات و يا حتي دسترسي مخاطبان هدف و ذكر شده رادارد </a:t>
            </a:r>
            <a:r>
              <a:rPr lang="fa-IR" b="1" dirty="0"/>
              <a:t>و مي‌تواند آن سياست‌هاي اطلاع رساني تعيين شده سازمان را به نحو و شكل مناسب تري تبيين و تشريح كند. </a:t>
            </a:r>
            <a:endParaRPr lang="en-US" dirty="0"/>
          </a:p>
          <a:p>
            <a:endParaRPr lang="fa-IR" dirty="0"/>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5040560"/>
          </a:xfrm>
        </p:spPr>
        <p:txBody>
          <a:bodyPr>
            <a:normAutofit/>
          </a:bodyPr>
          <a:lstStyle/>
          <a:p>
            <a:pPr algn="ctr"/>
            <a:r>
              <a:rPr lang="fa-IR" sz="3600" b="1" dirty="0" smtClean="0">
                <a:cs typeface="B Titr" pitchFamily="2" charset="-78"/>
              </a:rPr>
              <a:t>روابط عمومی واثر بخشي فنون رسانه‌اي </a:t>
            </a:r>
            <a:r>
              <a:rPr lang="fa-IR" sz="4000" b="1" dirty="0" smtClean="0"/>
              <a:t>(</a:t>
            </a:r>
            <a:r>
              <a:rPr lang="en-US" sz="4000" b="1" dirty="0" smtClean="0"/>
              <a:t>Media tactics efficacy</a:t>
            </a:r>
            <a:r>
              <a:rPr lang="fa-IR" sz="4000" b="1" dirty="0" smtClean="0"/>
              <a:t>)</a:t>
            </a:r>
            <a:r>
              <a:rPr lang="en-US" sz="4000" b="1" dirty="0" smtClean="0"/>
              <a:t/>
            </a:r>
            <a:br>
              <a:rPr lang="en-US" sz="4000" b="1" dirty="0" smtClean="0"/>
            </a:br>
            <a:r>
              <a:rPr lang="en-US" dirty="0" smtClean="0"/>
              <a:t/>
            </a:r>
            <a:br>
              <a:rPr lang="en-US" dirty="0" smtClean="0"/>
            </a:br>
            <a:r>
              <a:rPr lang="fa-IR" sz="2000" b="1" dirty="0" smtClean="0">
                <a:solidFill>
                  <a:schemeClr val="tx1"/>
                </a:solidFill>
                <a:cs typeface="B Titr" pitchFamily="2" charset="-78"/>
              </a:rPr>
              <a:t>*سیدشهاب سید محسنی</a:t>
            </a:r>
            <a:br>
              <a:rPr lang="fa-IR" sz="2000" b="1" dirty="0" smtClean="0">
                <a:solidFill>
                  <a:schemeClr val="tx1"/>
                </a:solidFill>
                <a:cs typeface="B Titr" pitchFamily="2" charset="-78"/>
              </a:rPr>
            </a:br>
            <a:r>
              <a:rPr lang="fa-IR" b="1" dirty="0" smtClean="0">
                <a:cs typeface="B Titr" pitchFamily="2" charset="-78"/>
              </a:rPr>
              <a:t> </a:t>
            </a:r>
            <a:r>
              <a:rPr lang="en-US" dirty="0" smtClean="0"/>
              <a:t/>
            </a:r>
            <a:br>
              <a:rPr lang="en-US" dirty="0" smtClean="0"/>
            </a:br>
            <a:endParaRPr lang="fa-IR" dirty="0"/>
          </a:p>
        </p:txBody>
      </p:sp>
      <p:sp>
        <p:nvSpPr>
          <p:cNvPr id="3" name="Subtitle 2"/>
          <p:cNvSpPr>
            <a:spLocks noGrp="1"/>
          </p:cNvSpPr>
          <p:nvPr>
            <p:ph type="subTitle" idx="1"/>
          </p:nvPr>
        </p:nvSpPr>
        <p:spPr/>
        <p:txBody>
          <a:bodyPr/>
          <a:lstStyle/>
          <a:p>
            <a:pPr algn="l"/>
            <a:endParaRPr lang="fa-IR" b="1" dirty="0">
              <a:solidFill>
                <a:schemeClr val="tx1"/>
              </a:solidFill>
            </a:endParaRPr>
          </a:p>
        </p:txBody>
      </p:sp>
      <p:pic>
        <p:nvPicPr>
          <p:cNvPr id="1026" name="Picture 2" descr="C:\Documents and Settings\s.mohsseni\My Documents\My Pictures\priranpr.jpg"/>
          <p:cNvPicPr>
            <a:picLocks noChangeAspect="1" noChangeArrowheads="1"/>
          </p:cNvPicPr>
          <p:nvPr/>
        </p:nvPicPr>
        <p:blipFill>
          <a:blip r:embed="rId2" cstate="print"/>
          <a:srcRect/>
          <a:stretch>
            <a:fillRect/>
          </a:stretch>
        </p:blipFill>
        <p:spPr bwMode="auto">
          <a:xfrm>
            <a:off x="6372200" y="0"/>
            <a:ext cx="2771800" cy="1772816"/>
          </a:xfrm>
          <a:prstGeom prst="rect">
            <a:avLst/>
          </a:prstGeom>
          <a:noFill/>
        </p:spPr>
      </p:pic>
      <p:sp>
        <p:nvSpPr>
          <p:cNvPr id="5" name="Rectangle 4"/>
          <p:cNvSpPr/>
          <p:nvPr/>
        </p:nvSpPr>
        <p:spPr>
          <a:xfrm>
            <a:off x="971600" y="764704"/>
            <a:ext cx="5400600" cy="615553"/>
          </a:xfrm>
          <a:prstGeom prst="rect">
            <a:avLst/>
          </a:prstGeom>
        </p:spPr>
        <p:txBody>
          <a:bodyPr wrap="square">
            <a:spAutoFit/>
          </a:bodyPr>
          <a:lstStyle/>
          <a:p>
            <a:pPr algn="ctr"/>
            <a:r>
              <a:rPr lang="fa-IR" sz="1600" b="1" dirty="0" smtClean="0">
                <a:cs typeface="B Titr" pitchFamily="2" charset="-78"/>
              </a:rPr>
              <a:t>به نام آنكه جان را فكرت آموخت        چراغ دل به نور دانش افروخت </a:t>
            </a:r>
            <a:r>
              <a:rPr lang="fa-IR" dirty="0" smtClean="0"/>
              <a:t/>
            </a:r>
            <a:br>
              <a:rPr lang="fa-IR" dirty="0" smtClean="0"/>
            </a:br>
            <a:endParaRPr lang="fa-IR" dirty="0"/>
          </a:p>
        </p:txBody>
      </p:sp>
    </p:spTree>
  </p:cSld>
  <p:clrMapOvr>
    <a:masterClrMapping/>
  </p:clrMapOvr>
  <p:transition>
    <p:wheel spokes="2"/>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600" b="1" dirty="0" smtClean="0">
                <a:solidFill>
                  <a:schemeClr val="tx1"/>
                </a:solidFill>
                <a:cs typeface="B Titr" pitchFamily="2" charset="-78"/>
              </a:rPr>
              <a:t>*پيام رسانه‌اي-1</a:t>
            </a:r>
            <a:endParaRPr lang="fa-IR" dirty="0">
              <a:cs typeface="B Titr" pitchFamily="2" charset="-78"/>
            </a:endParaRPr>
          </a:p>
        </p:txBody>
      </p:sp>
      <p:sp>
        <p:nvSpPr>
          <p:cNvPr id="3" name="Content Placeholder 2"/>
          <p:cNvSpPr>
            <a:spLocks noGrp="1"/>
          </p:cNvSpPr>
          <p:nvPr>
            <p:ph sz="quarter" idx="1"/>
          </p:nvPr>
        </p:nvSpPr>
        <p:spPr/>
        <p:txBody>
          <a:bodyPr/>
          <a:lstStyle/>
          <a:p>
            <a:r>
              <a:rPr lang="fa-IR" b="1" dirty="0" smtClean="0"/>
              <a:t>. </a:t>
            </a:r>
            <a:r>
              <a:rPr lang="fa-IR" sz="3200" b="1" dirty="0" smtClean="0"/>
              <a:t>شايد برگزاري يك </a:t>
            </a:r>
            <a:r>
              <a:rPr lang="fa-IR" sz="3200" b="1" dirty="0" smtClean="0">
                <a:solidFill>
                  <a:srgbClr val="FF0000"/>
                </a:solidFill>
              </a:rPr>
              <a:t>كنفرانس خبري </a:t>
            </a:r>
            <a:r>
              <a:rPr lang="en-US" sz="3200" b="1" dirty="0" smtClean="0"/>
              <a:t>(press conference) </a:t>
            </a:r>
            <a:r>
              <a:rPr lang="fa-IR" sz="3200" b="1" dirty="0" smtClean="0"/>
              <a:t>باكيفيت اطلاعاتی وارزش خبری بالا وباحضور تعداد زيادي از نمايندگان رسانه‌ها و مباحث ارائه شده در آن بتواند اثربخشي بيشتري از تهيه و چاپ صدها هزارنسخه </a:t>
            </a:r>
            <a:r>
              <a:rPr lang="fa-IR" sz="3200" b="1" dirty="0" smtClean="0">
                <a:solidFill>
                  <a:srgbClr val="FF0000"/>
                </a:solidFill>
              </a:rPr>
              <a:t>پوستر و بروشور </a:t>
            </a:r>
            <a:r>
              <a:rPr lang="fa-IR" sz="3200" b="1" dirty="0" smtClean="0"/>
              <a:t>را داشته باشد. لذا </a:t>
            </a:r>
            <a:r>
              <a:rPr lang="fa-IR" sz="3200" b="1" dirty="0" smtClean="0">
                <a:solidFill>
                  <a:srgbClr val="FF0000"/>
                </a:solidFill>
              </a:rPr>
              <a:t>نوع و ماهيت و سرعت انتقال اطلاعات </a:t>
            </a:r>
            <a:r>
              <a:rPr lang="en-US" sz="3200" b="1" dirty="0" smtClean="0">
                <a:solidFill>
                  <a:srgbClr val="FF0000"/>
                </a:solidFill>
              </a:rPr>
              <a:t>(Information transmission) </a:t>
            </a:r>
            <a:r>
              <a:rPr lang="fa-IR" sz="3200" b="1" dirty="0" smtClean="0">
                <a:solidFill>
                  <a:srgbClr val="FF0000"/>
                </a:solidFill>
              </a:rPr>
              <a:t> </a:t>
            </a:r>
            <a:r>
              <a:rPr lang="fa-IR" sz="3200" b="1" dirty="0" smtClean="0"/>
              <a:t>از ديگر مؤلفه‌هايي است كه مي‌تواند تعيين‌كننده نوع استفاده از پيام‌ها و قالب‌هاي مختلف رسانه‌اي باشد.</a:t>
            </a:r>
            <a:endParaRPr lang="fa-IR" sz="3200" dirty="0"/>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200" b="1" dirty="0" smtClean="0">
                <a:solidFill>
                  <a:schemeClr val="tx1"/>
                </a:solidFill>
                <a:cs typeface="B Titr" pitchFamily="2" charset="-78"/>
              </a:rPr>
              <a:t>*پيام رسانه‌اي-2</a:t>
            </a:r>
            <a:endParaRPr lang="fa-IR" dirty="0">
              <a:cs typeface="B Titr" pitchFamily="2" charset="-78"/>
            </a:endParaRPr>
          </a:p>
        </p:txBody>
      </p:sp>
      <p:sp>
        <p:nvSpPr>
          <p:cNvPr id="3" name="Content Placeholder 2"/>
          <p:cNvSpPr>
            <a:spLocks noGrp="1"/>
          </p:cNvSpPr>
          <p:nvPr>
            <p:ph sz="quarter" idx="1"/>
          </p:nvPr>
        </p:nvSpPr>
        <p:spPr/>
        <p:txBody>
          <a:bodyPr>
            <a:noAutofit/>
          </a:bodyPr>
          <a:lstStyle/>
          <a:p>
            <a:r>
              <a:rPr lang="fa-IR" sz="2800" b="1" dirty="0" smtClean="0"/>
              <a:t>براي مثال قالب </a:t>
            </a:r>
            <a:r>
              <a:rPr lang="fa-IR" sz="2800" b="1" dirty="0" smtClean="0"/>
              <a:t>های رسانه‌اي </a:t>
            </a:r>
            <a:r>
              <a:rPr lang="fa-IR" sz="2800" b="1" dirty="0" smtClean="0">
                <a:solidFill>
                  <a:srgbClr val="FF0000"/>
                </a:solidFill>
              </a:rPr>
              <a:t>خبر، گزارش و مصاحبه </a:t>
            </a:r>
            <a:r>
              <a:rPr lang="fa-IR" sz="2800" b="1" dirty="0" smtClean="0"/>
              <a:t>بيشتر رويكرد </a:t>
            </a:r>
            <a:r>
              <a:rPr lang="fa-IR" sz="2800" b="1" dirty="0" smtClean="0">
                <a:solidFill>
                  <a:srgbClr val="FF0000"/>
                </a:solidFill>
              </a:rPr>
              <a:t>انتشار سطحي ولي گسترده و سريع </a:t>
            </a:r>
            <a:r>
              <a:rPr lang="fa-IR" sz="2800" b="1" dirty="0" smtClean="0"/>
              <a:t>از اطلاعات را دارد و در مقابل استفاده از </a:t>
            </a:r>
            <a:r>
              <a:rPr lang="fa-IR" sz="2800" b="1" dirty="0" smtClean="0"/>
              <a:t>قالب های </a:t>
            </a:r>
            <a:r>
              <a:rPr lang="fa-IR" sz="2800" b="1" dirty="0" smtClean="0"/>
              <a:t>رسانه‌اي نظير </a:t>
            </a:r>
            <a:r>
              <a:rPr lang="fa-IR" sz="2800" b="1" dirty="0" smtClean="0">
                <a:solidFill>
                  <a:srgbClr val="FF0000"/>
                </a:solidFill>
              </a:rPr>
              <a:t>مقاله </a:t>
            </a:r>
            <a:r>
              <a:rPr lang="fa-IR" sz="2800" b="1" dirty="0" smtClean="0">
                <a:solidFill>
                  <a:srgbClr val="FF0000"/>
                </a:solidFill>
              </a:rPr>
              <a:t>، تحليل و تفسير، </a:t>
            </a:r>
            <a:r>
              <a:rPr lang="fa-IR" sz="2800" b="1" dirty="0" smtClean="0">
                <a:solidFill>
                  <a:srgbClr val="FF0000"/>
                </a:solidFill>
              </a:rPr>
              <a:t>فيلم </a:t>
            </a:r>
            <a:r>
              <a:rPr lang="fa-IR" sz="2800" b="1" dirty="0" smtClean="0">
                <a:solidFill>
                  <a:srgbClr val="FF0000"/>
                </a:solidFill>
              </a:rPr>
              <a:t>سينمايي يا سريال </a:t>
            </a:r>
            <a:r>
              <a:rPr lang="fa-IR" sz="2800" b="1" dirty="0" smtClean="0"/>
              <a:t>، </a:t>
            </a:r>
            <a:r>
              <a:rPr lang="fa-IR" sz="2800" b="1" dirty="0" smtClean="0">
                <a:solidFill>
                  <a:srgbClr val="FF0000"/>
                </a:solidFill>
              </a:rPr>
              <a:t>نمايشگاه</a:t>
            </a:r>
            <a:r>
              <a:rPr lang="fa-IR" sz="2800" b="1" dirty="0" smtClean="0"/>
              <a:t> و...بيشتر </a:t>
            </a:r>
            <a:r>
              <a:rPr lang="fa-IR" sz="2800" b="1" dirty="0" smtClean="0">
                <a:solidFill>
                  <a:srgbClr val="FF0000"/>
                </a:solidFill>
              </a:rPr>
              <a:t>رويكرد اطلاع‌رساني تحليلي، عمقي و با فرهنگ سازي تدريجي</a:t>
            </a:r>
            <a:r>
              <a:rPr lang="fa-IR" sz="2800" b="1" dirty="0" smtClean="0"/>
              <a:t> را دنبال مي‌كند، بنابراين در اين بخش يكي از معيارهاي اصلي تعيين‌كننده در استفاده از نوع قالب‌هاي رسانه‌اي به ماهيت سياست‌هاي اطلاع‌رساني، درجه اهميت، نوع مخاطبان و ضرورت‌ سرعت ویافرهنگ سازی در انتشار اطلاعات برمي‌گردد. </a:t>
            </a:r>
            <a:endParaRPr lang="fa-IR" sz="2800" dirty="0"/>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600" b="1" dirty="0" smtClean="0">
                <a:solidFill>
                  <a:schemeClr val="tx1"/>
                </a:solidFill>
                <a:cs typeface="B Titr" pitchFamily="2" charset="-78"/>
              </a:rPr>
              <a:t>*پيام رسانه‌اي-3</a:t>
            </a:r>
            <a:endParaRPr lang="fa-IR" dirty="0">
              <a:cs typeface="B Titr" pitchFamily="2" charset="-78"/>
            </a:endParaRPr>
          </a:p>
        </p:txBody>
      </p:sp>
      <p:sp>
        <p:nvSpPr>
          <p:cNvPr id="3" name="Content Placeholder 2"/>
          <p:cNvSpPr>
            <a:spLocks noGrp="1"/>
          </p:cNvSpPr>
          <p:nvPr>
            <p:ph sz="quarter" idx="1"/>
          </p:nvPr>
        </p:nvSpPr>
        <p:spPr/>
        <p:txBody>
          <a:bodyPr>
            <a:normAutofit/>
          </a:bodyPr>
          <a:lstStyle/>
          <a:p>
            <a:r>
              <a:rPr lang="fa-IR" sz="2800" b="1" dirty="0" smtClean="0"/>
              <a:t>برای مثال ،اگر </a:t>
            </a:r>
            <a:r>
              <a:rPr lang="fa-IR" sz="2800" b="1" dirty="0" smtClean="0"/>
              <a:t>سياست اطلاع‌رساني </a:t>
            </a:r>
            <a:r>
              <a:rPr lang="fa-IR" sz="2800" b="1" dirty="0" smtClean="0">
                <a:solidFill>
                  <a:srgbClr val="FF0000"/>
                </a:solidFill>
              </a:rPr>
              <a:t>خروج </a:t>
            </a:r>
            <a:r>
              <a:rPr lang="fa-IR" sz="2800" b="1" dirty="0" smtClean="0">
                <a:solidFill>
                  <a:srgbClr val="FF0000"/>
                </a:solidFill>
              </a:rPr>
              <a:t>از يك بحران </a:t>
            </a:r>
            <a:r>
              <a:rPr lang="fa-IR" sz="2800" b="1" dirty="0" smtClean="0"/>
              <a:t>نظير بحران كمبود آب آشاميدني در يك شهر مدنظر باشد به طور قطع عامل سرعت در انتقال و آگاه‌سازي و هوشياري مخاطبان از درجه اهميت بالاتري نسبت به لزوم رعايت فرهنگ ترافيك در آن شهر </a:t>
            </a:r>
            <a:r>
              <a:rPr lang="fa-IR" sz="2800" b="1" dirty="0" smtClean="0"/>
              <a:t>راخواهد </a:t>
            </a:r>
            <a:r>
              <a:rPr lang="fa-IR" sz="2800" b="1" dirty="0" smtClean="0"/>
              <a:t>داشت. كه دراين ميان </a:t>
            </a:r>
            <a:r>
              <a:rPr lang="fa-IR" sz="2800" b="1" dirty="0" smtClean="0">
                <a:solidFill>
                  <a:srgbClr val="FF0000"/>
                </a:solidFill>
              </a:rPr>
              <a:t>توليد پيام‌هاي گلوله‌اي رسانه‌اي بايد از نوع سريع و با سطح گستردگي و پوشش مخاطبان انبوه مدنظر باشد</a:t>
            </a:r>
            <a:r>
              <a:rPr lang="fa-IR" sz="2800" b="1" dirty="0" smtClean="0"/>
              <a:t> ولي در مقوله فرهنگ‌سازي براي ترویج فرهنگ صحیح ترافيك و حمل و نقل درون شهري فرصت و مزيت در ساخت يك </a:t>
            </a:r>
            <a:r>
              <a:rPr lang="fa-IR" sz="2800" b="1" dirty="0" smtClean="0"/>
              <a:t>سریال يا </a:t>
            </a:r>
            <a:r>
              <a:rPr lang="fa-IR" sz="2800" b="1" dirty="0" smtClean="0"/>
              <a:t>انيميشن </a:t>
            </a:r>
            <a:r>
              <a:rPr lang="fa-IR" sz="2800" b="1" dirty="0" smtClean="0"/>
              <a:t>تلویزیونی راه‌حل </a:t>
            </a:r>
            <a:r>
              <a:rPr lang="fa-IR" sz="2800" b="1" dirty="0" smtClean="0"/>
              <a:t>مناسب‌تري از توليد خبر و مصاحبه خواهد بود. </a:t>
            </a:r>
            <a:endParaRPr lang="fa-IR" sz="2800" dirty="0"/>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200" b="1" dirty="0" smtClean="0">
                <a:solidFill>
                  <a:schemeClr val="tx1"/>
                </a:solidFill>
                <a:cs typeface="B Titr" pitchFamily="2" charset="-78"/>
              </a:rPr>
              <a:t>*پيام رسانه‌اي-4</a:t>
            </a:r>
            <a:endParaRPr lang="fa-IR" dirty="0">
              <a:cs typeface="B Titr" pitchFamily="2" charset="-78"/>
            </a:endParaRPr>
          </a:p>
        </p:txBody>
      </p:sp>
      <p:sp>
        <p:nvSpPr>
          <p:cNvPr id="3" name="Content Placeholder 2"/>
          <p:cNvSpPr>
            <a:spLocks noGrp="1"/>
          </p:cNvSpPr>
          <p:nvPr>
            <p:ph sz="quarter" idx="1"/>
          </p:nvPr>
        </p:nvSpPr>
        <p:spPr/>
        <p:txBody>
          <a:bodyPr/>
          <a:lstStyle/>
          <a:p>
            <a:r>
              <a:rPr lang="fa-IR" sz="3600" b="1" dirty="0" smtClean="0"/>
              <a:t>توليد پيام بايد انطباق لازم را با دسترسي و علايق مخاطبان هدف با قالب‌هاي رسانه‌اي مدنظر داشته باشد به عبارتي ديگر بايد از قالب‌هاي رسانه‌اي (خبر، مصاحبه، گزارش، فيلم و سريال و...) براي انتقال پيام سازمان به مخاطبان استفاده كنيم كه </a:t>
            </a:r>
            <a:r>
              <a:rPr lang="fa-IR" sz="3600" b="1" dirty="0" smtClean="0">
                <a:solidFill>
                  <a:srgbClr val="FF0000"/>
                </a:solidFill>
              </a:rPr>
              <a:t>مخاطبان هدف ما بيشترين قرابت ودسترسی و علاقه به دريافت اطلاعات از طريق آن قالب‌ها را داشته باشند.</a:t>
            </a:r>
            <a:endParaRPr lang="en-US" sz="3600" dirty="0" smtClean="0">
              <a:solidFill>
                <a:srgbClr val="FF0000"/>
              </a:solidFill>
            </a:endParaRPr>
          </a:p>
          <a:p>
            <a:endParaRPr lang="fa-IR" dirty="0"/>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692696"/>
            <a:ext cx="8534400" cy="576064"/>
          </a:xfrm>
        </p:spPr>
        <p:txBody>
          <a:bodyPr>
            <a:normAutofit fontScale="90000"/>
          </a:bodyPr>
          <a:lstStyle/>
          <a:p>
            <a:pPr lvl="0" algn="r"/>
            <a:r>
              <a:rPr lang="fa-IR" sz="4000" b="1" dirty="0" smtClean="0">
                <a:solidFill>
                  <a:schemeClr val="tx1"/>
                </a:solidFill>
                <a:cs typeface="B Titr" pitchFamily="2" charset="-78"/>
              </a:rPr>
              <a:t>*مخاطب شناسي رسانه‌اي(</a:t>
            </a:r>
            <a:r>
              <a:rPr lang="en-US" sz="4000" b="1" dirty="0" smtClean="0">
                <a:solidFill>
                  <a:schemeClr val="tx1"/>
                </a:solidFill>
                <a:cs typeface="B Titr" pitchFamily="2" charset="-78"/>
              </a:rPr>
              <a:t>media audience</a:t>
            </a:r>
            <a:r>
              <a:rPr lang="fa-IR" b="1" dirty="0" smtClean="0">
                <a:solidFill>
                  <a:schemeClr val="tx1"/>
                </a:solidFill>
                <a:cs typeface="B Titr" pitchFamily="2" charset="-78"/>
              </a:rPr>
              <a:t>)</a:t>
            </a:r>
            <a:r>
              <a:rPr lang="en-US" dirty="0" smtClean="0">
                <a:solidFill>
                  <a:schemeClr val="tx1"/>
                </a:solidFill>
                <a:cs typeface="B Titr" pitchFamily="2" charset="-78"/>
              </a:rPr>
              <a:t/>
            </a:r>
            <a:br>
              <a:rPr lang="en-US" dirty="0" smtClean="0">
                <a:solidFill>
                  <a:schemeClr val="tx1"/>
                </a:solidFill>
                <a:cs typeface="B Titr" pitchFamily="2" charset="-78"/>
              </a:rPr>
            </a:br>
            <a:endParaRPr lang="fa-IR" dirty="0">
              <a:solidFill>
                <a:schemeClr val="tx1"/>
              </a:solidFill>
              <a:cs typeface="B Titr" pitchFamily="2" charset="-78"/>
            </a:endParaRPr>
          </a:p>
        </p:txBody>
      </p:sp>
      <p:sp>
        <p:nvSpPr>
          <p:cNvPr id="3" name="Content Placeholder 2"/>
          <p:cNvSpPr>
            <a:spLocks noGrp="1"/>
          </p:cNvSpPr>
          <p:nvPr>
            <p:ph sz="quarter" idx="1"/>
          </p:nvPr>
        </p:nvSpPr>
        <p:spPr/>
        <p:txBody>
          <a:bodyPr>
            <a:normAutofit/>
          </a:bodyPr>
          <a:lstStyle/>
          <a:p>
            <a:r>
              <a:rPr lang="fa-IR" b="1" dirty="0" smtClean="0"/>
              <a:t>زماني </a:t>
            </a:r>
            <a:r>
              <a:rPr lang="fa-IR" b="1" dirty="0"/>
              <a:t>كه سياست‌هاي اطلاع رساني تعيين، مخاطبان هدف مشخص و پيام‌ها و قالب‌هاي رسانه‌اي تهيه </a:t>
            </a:r>
            <a:r>
              <a:rPr lang="fa-IR" b="1" dirty="0" smtClean="0"/>
              <a:t>وانتخاب شد</a:t>
            </a:r>
            <a:r>
              <a:rPr lang="fa-IR" b="1" dirty="0"/>
              <a:t>، نوبت به آن مي‌رسد كه حال </a:t>
            </a:r>
            <a:r>
              <a:rPr lang="fa-IR" b="1" dirty="0">
                <a:solidFill>
                  <a:srgbClr val="FF0000"/>
                </a:solidFill>
              </a:rPr>
              <a:t>با چه ابزاري بايد اين پيام‌هاي گلوله‌اي تهيه و تدارك ديده شده را به سوي مخاطبان هدف شليك كرد كه با كمترين خطا به هدف برخورد كند و منجر به افزایش آگاهی وتغيير نگرش </a:t>
            </a:r>
            <a:r>
              <a:rPr lang="en-US" b="1" dirty="0">
                <a:solidFill>
                  <a:srgbClr val="FF0000"/>
                </a:solidFill>
              </a:rPr>
              <a:t>(attitude change)</a:t>
            </a:r>
            <a:r>
              <a:rPr lang="fa-IR" b="1" dirty="0">
                <a:solidFill>
                  <a:srgbClr val="FF0000"/>
                </a:solidFill>
              </a:rPr>
              <a:t> و رفتار مخاطبان منطبق با هدف نهايي گردد.</a:t>
            </a:r>
            <a:r>
              <a:rPr lang="fa-IR" b="1" dirty="0"/>
              <a:t> به عبارتي </a:t>
            </a:r>
            <a:r>
              <a:rPr lang="fa-IR" b="1" dirty="0" smtClean="0"/>
              <a:t>از </a:t>
            </a:r>
            <a:r>
              <a:rPr lang="fa-IR" b="1" dirty="0"/>
              <a:t>چه ابزار رسانه‌اي استفاده گردد كه پوشش كامل‌تري از مخاطبان مدنظرمان را در بر گيرد. </a:t>
            </a:r>
            <a:endParaRPr lang="en-US" dirty="0"/>
          </a:p>
          <a:p>
            <a:endParaRPr lang="fa-IR" dirty="0"/>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solidFill>
                  <a:schemeClr val="tx1"/>
                </a:solidFill>
                <a:cs typeface="B Titr" pitchFamily="2" charset="-78"/>
              </a:rPr>
              <a:t>*مخاطب شناسي رسانه‌اي-1</a:t>
            </a:r>
            <a:endParaRPr lang="fa-IR" sz="3600" dirty="0">
              <a:cs typeface="B Titr" pitchFamily="2" charset="-78"/>
            </a:endParaRPr>
          </a:p>
        </p:txBody>
      </p:sp>
      <p:sp>
        <p:nvSpPr>
          <p:cNvPr id="3" name="Content Placeholder 2"/>
          <p:cNvSpPr>
            <a:spLocks noGrp="1"/>
          </p:cNvSpPr>
          <p:nvPr>
            <p:ph sz="quarter" idx="1"/>
          </p:nvPr>
        </p:nvSpPr>
        <p:spPr/>
        <p:txBody>
          <a:bodyPr>
            <a:normAutofit/>
          </a:bodyPr>
          <a:lstStyle/>
          <a:p>
            <a:r>
              <a:rPr lang="fa-IR" sz="3200" b="1" dirty="0" smtClean="0"/>
              <a:t>براي مثال اگر مخاطبان هدف ما </a:t>
            </a:r>
            <a:r>
              <a:rPr lang="fa-IR" sz="3200" b="1" dirty="0" smtClean="0">
                <a:solidFill>
                  <a:srgbClr val="FF0000"/>
                </a:solidFill>
              </a:rPr>
              <a:t>شهروندان تهراني </a:t>
            </a:r>
            <a:r>
              <a:rPr lang="fa-IR" sz="3200" b="1" dirty="0" smtClean="0"/>
              <a:t>هستند بديهي است كه </a:t>
            </a:r>
            <a:r>
              <a:rPr lang="fa-IR" sz="3200" b="1" dirty="0" smtClean="0">
                <a:solidFill>
                  <a:srgbClr val="FF0000"/>
                </a:solidFill>
              </a:rPr>
              <a:t>شبكه پنجم سيما </a:t>
            </a:r>
            <a:r>
              <a:rPr lang="fa-IR" sz="3200" b="1" dirty="0" smtClean="0"/>
              <a:t>يا شبكه تهران به ساير شبكه‌هاي تلويزيوني ارجحيت دارد يا اگر بيشتر مخاطبان هدف درشهرتهران روزنامه خوان هستند </a:t>
            </a:r>
            <a:r>
              <a:rPr lang="fa-IR" sz="3200" b="1" dirty="0" smtClean="0">
                <a:solidFill>
                  <a:srgbClr val="FF0000"/>
                </a:solidFill>
              </a:rPr>
              <a:t>روزنامه همشهري </a:t>
            </a:r>
            <a:r>
              <a:rPr lang="fa-IR" sz="3200" b="1" dirty="0" smtClean="0"/>
              <a:t>رسانه مكتوب مناسب‌تري براي آنان به حساب مي‌آيد و يا اگر مخاطبان هدف ما در </a:t>
            </a:r>
            <a:r>
              <a:rPr lang="fa-IR" sz="3200" b="1" dirty="0" smtClean="0">
                <a:solidFill>
                  <a:srgbClr val="FF0000"/>
                </a:solidFill>
              </a:rPr>
              <a:t>مناطق روستايي و عشایری </a:t>
            </a:r>
            <a:r>
              <a:rPr lang="fa-IR" sz="3200" b="1" dirty="0" smtClean="0"/>
              <a:t>هستند شايد مناسب‌ترين و اثربخش‌ترين رسانه بدون ترديد رسانه </a:t>
            </a:r>
            <a:r>
              <a:rPr lang="fa-IR" sz="3200" b="1" dirty="0" smtClean="0">
                <a:solidFill>
                  <a:srgbClr val="FF0000"/>
                </a:solidFill>
              </a:rPr>
              <a:t>راديو</a:t>
            </a:r>
            <a:r>
              <a:rPr lang="fa-IR" sz="3200" b="1" dirty="0" smtClean="0"/>
              <a:t> باشد.</a:t>
            </a:r>
            <a:endParaRPr lang="fa-IR" sz="3200" dirty="0"/>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solidFill>
                  <a:schemeClr val="tx1"/>
                </a:solidFill>
                <a:cs typeface="B Titr" pitchFamily="2" charset="-78"/>
              </a:rPr>
              <a:t>*مخاطب شناسي رسانه‌اي-2</a:t>
            </a:r>
            <a:endParaRPr lang="fa-IR" sz="3600" dirty="0">
              <a:cs typeface="B Titr" pitchFamily="2" charset="-78"/>
            </a:endParaRPr>
          </a:p>
        </p:txBody>
      </p:sp>
      <p:sp>
        <p:nvSpPr>
          <p:cNvPr id="3" name="Content Placeholder 2"/>
          <p:cNvSpPr>
            <a:spLocks noGrp="1"/>
          </p:cNvSpPr>
          <p:nvPr>
            <p:ph sz="quarter" idx="1"/>
          </p:nvPr>
        </p:nvSpPr>
        <p:spPr/>
        <p:txBody>
          <a:bodyPr>
            <a:normAutofit lnSpcReduction="10000"/>
          </a:bodyPr>
          <a:lstStyle/>
          <a:p>
            <a:r>
              <a:rPr lang="fa-IR" b="1" dirty="0" smtClean="0"/>
              <a:t>ميزان پوشش مخاطب، گستره فعاليت و اثربخشي رسانه در ارتباط با مخاطبان هدف بايد مدنظر قرار گيرد و براساس آن به </a:t>
            </a:r>
            <a:r>
              <a:rPr lang="fa-IR" b="1" dirty="0" smtClean="0">
                <a:solidFill>
                  <a:srgbClr val="FF0000"/>
                </a:solidFill>
              </a:rPr>
              <a:t>انتخاب يك رسانه يا رسانه‌هاي مناسب </a:t>
            </a:r>
            <a:r>
              <a:rPr lang="fa-IR" b="1" dirty="0" smtClean="0"/>
              <a:t>اقدام كرد. متاسفانه بسيار شاهد بوده‌ايم كه پيام‌هاي رسانه‌اي بدون هيچ برنامه‌ريزي ارتباطي از رسانه‌هاي مختلف وپراکنده ای انتشار‌يافته و با بيشترين هزينه‌كرد، كمترين اثربخشي را در ارتباط با تغييرنگرش و رفتار مخاطبان در بر داشته است و </a:t>
            </a:r>
            <a:r>
              <a:rPr lang="fa-IR" b="1" dirty="0" smtClean="0">
                <a:solidFill>
                  <a:srgbClr val="FF0000"/>
                </a:solidFill>
              </a:rPr>
              <a:t>بسياري از پيام‌هاي رسانه‌اي كه مي‌توانسته در قالب خبر و مصاحبه و بدون هيچ هزينه‌كردي انتشار يابد در قالب آگهي ور پرتاژ و با هزينه‌هاي زياد و با كمترين اثربخشي ارائه شده </a:t>
            </a:r>
            <a:r>
              <a:rPr lang="fa-IR" b="1" dirty="0" smtClean="0">
                <a:solidFill>
                  <a:srgbClr val="FF0000"/>
                </a:solidFill>
              </a:rPr>
              <a:t>است!</a:t>
            </a:r>
            <a:endParaRPr lang="fa-IR" dirty="0">
              <a:solidFill>
                <a:srgbClr val="FF0000"/>
              </a:solidFill>
            </a:endParaRPr>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solidFill>
                  <a:schemeClr val="tx1"/>
                </a:solidFill>
                <a:cs typeface="B Titr" pitchFamily="2" charset="-78"/>
              </a:rPr>
              <a:t>*مخاطب شناسي رسانه‌اي-3</a:t>
            </a:r>
            <a:endParaRPr lang="fa-IR" sz="3600" dirty="0">
              <a:cs typeface="B Titr" pitchFamily="2" charset="-78"/>
            </a:endParaRPr>
          </a:p>
        </p:txBody>
      </p:sp>
      <p:sp>
        <p:nvSpPr>
          <p:cNvPr id="3" name="Content Placeholder 2"/>
          <p:cNvSpPr>
            <a:spLocks noGrp="1"/>
          </p:cNvSpPr>
          <p:nvPr>
            <p:ph sz="quarter" idx="1"/>
          </p:nvPr>
        </p:nvSpPr>
        <p:spPr/>
        <p:txBody>
          <a:bodyPr>
            <a:normAutofit/>
          </a:bodyPr>
          <a:lstStyle/>
          <a:p>
            <a:r>
              <a:rPr lang="fa-IR" sz="3200" b="1" dirty="0" smtClean="0"/>
              <a:t>در مقوله مخاطب‌شناسي رسانه‌اي آنچه اهميت اساسي دارد آنكه در وهله اول سياست‌ گذاران </a:t>
            </a:r>
            <a:r>
              <a:rPr lang="fa-IR" sz="3200" b="1" dirty="0" smtClean="0"/>
              <a:t>، </a:t>
            </a:r>
            <a:r>
              <a:rPr lang="fa-IR" sz="3200" b="1" dirty="0" smtClean="0"/>
              <a:t>مجريان و دست‌اندركاران روابط عمومي </a:t>
            </a:r>
            <a:r>
              <a:rPr lang="fa-IR" sz="3200" b="1" dirty="0" smtClean="0">
                <a:solidFill>
                  <a:srgbClr val="FF0000"/>
                </a:solidFill>
              </a:rPr>
              <a:t>شناخت كامل و جامعي از رسانه‌ها</a:t>
            </a:r>
            <a:r>
              <a:rPr lang="fa-IR" sz="3200" b="1" dirty="0" smtClean="0"/>
              <a:t>، خط ‌مشي ، ميزان كاركرد و </a:t>
            </a:r>
            <a:r>
              <a:rPr lang="fa-IR" sz="3200" b="1" dirty="0" smtClean="0">
                <a:solidFill>
                  <a:srgbClr val="FF0000"/>
                </a:solidFill>
              </a:rPr>
              <a:t>سطح پوششی مخاطبان </a:t>
            </a:r>
            <a:r>
              <a:rPr lang="fa-IR" sz="3200" b="1" dirty="0" smtClean="0"/>
              <a:t>آنها داشته وبا</a:t>
            </a:r>
            <a:r>
              <a:rPr lang="fa-IR" sz="3200" b="1" dirty="0" smtClean="0">
                <a:solidFill>
                  <a:srgbClr val="FF0000"/>
                </a:solidFill>
              </a:rPr>
              <a:t>میزان اثربخشي</a:t>
            </a:r>
            <a:r>
              <a:rPr lang="fa-IR" sz="3200" b="1" dirty="0" smtClean="0"/>
              <a:t> هر كدام آنها آشنا باشند. تابراساس اين شناخت بتوانند </a:t>
            </a:r>
            <a:r>
              <a:rPr lang="fa-IR" sz="3200" b="1" dirty="0" smtClean="0">
                <a:solidFill>
                  <a:srgbClr val="FF0000"/>
                </a:solidFill>
              </a:rPr>
              <a:t>در چنين مواقعي رسانه‌هاي مناسب را با توجه به نوع سياست‌هاي اطلاع‌رساني و مخاطبان خود انتخاب </a:t>
            </a:r>
            <a:r>
              <a:rPr lang="fa-IR" sz="3200" b="1" dirty="0" smtClean="0"/>
              <a:t>و از آن بهره لازم را ببرند. </a:t>
            </a:r>
            <a:endParaRPr lang="fa-IR" sz="3200" dirty="0"/>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solidFill>
                  <a:schemeClr val="tx1"/>
                </a:solidFill>
                <a:cs typeface="B Titr" pitchFamily="2" charset="-78"/>
              </a:rPr>
              <a:t>*مخاطب شناسي رسانه‌اي-4</a:t>
            </a:r>
            <a:endParaRPr lang="fa-IR" sz="3600" dirty="0">
              <a:cs typeface="B Titr" pitchFamily="2" charset="-78"/>
            </a:endParaRPr>
          </a:p>
        </p:txBody>
      </p:sp>
      <p:sp>
        <p:nvSpPr>
          <p:cNvPr id="3" name="Content Placeholder 2"/>
          <p:cNvSpPr>
            <a:spLocks noGrp="1"/>
          </p:cNvSpPr>
          <p:nvPr>
            <p:ph sz="quarter" idx="1"/>
          </p:nvPr>
        </p:nvSpPr>
        <p:spPr/>
        <p:txBody>
          <a:bodyPr>
            <a:normAutofit/>
          </a:bodyPr>
          <a:lstStyle/>
          <a:p>
            <a:r>
              <a:rPr lang="fa-IR" sz="3200" b="1" dirty="0" smtClean="0"/>
              <a:t>معرفت‌شناسي رسانه‌اي،اينكه </a:t>
            </a:r>
            <a:r>
              <a:rPr lang="fa-IR" sz="3200" b="1" dirty="0" smtClean="0">
                <a:solidFill>
                  <a:srgbClr val="FF0000"/>
                </a:solidFill>
              </a:rPr>
              <a:t>رسانه‌ها</a:t>
            </a:r>
            <a:r>
              <a:rPr lang="fa-IR" sz="3200" b="1" dirty="0" smtClean="0"/>
              <a:t> به چند دسته قابل تقسيم‌بندي هستند (ديداري و شنيداري، مكتوب و...) و هر كدام داراي چه ويژگيهاي بارز و منحصر به فردي بوده و </a:t>
            </a:r>
            <a:r>
              <a:rPr lang="fa-IR" sz="3200" b="1" dirty="0" smtClean="0">
                <a:solidFill>
                  <a:srgbClr val="FF0000"/>
                </a:solidFill>
              </a:rPr>
              <a:t>از چه سياست‌ها و خط‌ مشي رسانه‌اي پيروي مي‌كنند و نوع ارتباط و پوشش رسانه‌اي آنان در ارتباط با مخاطبان هدف و سازمان ما چگونه است؟ </a:t>
            </a:r>
            <a:r>
              <a:rPr lang="fa-IR" sz="3200" b="1" dirty="0" smtClean="0"/>
              <a:t>تا بتوان براساس اين شناخت، رسانه يا رسانه‌هاي مناسب را براي ارتباط و تعامل با سازمان انتخاب و یاحداقل با اين نوع رسانه‌ها ارتباط مشخص‌تري را تعريف و برقرار كرد.</a:t>
            </a:r>
            <a:endParaRPr lang="fa-IR" sz="3200" dirty="0"/>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solidFill>
                  <a:schemeClr val="tx1"/>
                </a:solidFill>
                <a:cs typeface="B Titr" pitchFamily="2" charset="-78"/>
              </a:rPr>
              <a:t>*مخاطب شناسي رسانه‌اي-5</a:t>
            </a:r>
            <a:endParaRPr lang="fa-IR" sz="3600" dirty="0">
              <a:cs typeface="B Titr" pitchFamily="2" charset="-78"/>
            </a:endParaRPr>
          </a:p>
        </p:txBody>
      </p:sp>
      <p:sp>
        <p:nvSpPr>
          <p:cNvPr id="3" name="Content Placeholder 2"/>
          <p:cNvSpPr>
            <a:spLocks noGrp="1"/>
          </p:cNvSpPr>
          <p:nvPr>
            <p:ph sz="quarter" idx="1"/>
          </p:nvPr>
        </p:nvSpPr>
        <p:spPr/>
        <p:txBody>
          <a:bodyPr>
            <a:normAutofit/>
          </a:bodyPr>
          <a:lstStyle/>
          <a:p>
            <a:r>
              <a:rPr lang="fa-IR" sz="3200" b="1" dirty="0" smtClean="0"/>
              <a:t>يك</a:t>
            </a:r>
            <a:r>
              <a:rPr lang="fa-IR" sz="3200" b="1" dirty="0" smtClean="0">
                <a:solidFill>
                  <a:srgbClr val="FF0000"/>
                </a:solidFill>
              </a:rPr>
              <a:t> </a:t>
            </a:r>
            <a:r>
              <a:rPr lang="fa-IR" sz="3200" b="1" dirty="0" smtClean="0"/>
              <a:t>روابط‌عمومي حرفه ای و كارآمد </a:t>
            </a:r>
            <a:r>
              <a:rPr lang="fa-IR" sz="3200" b="1" dirty="0" smtClean="0">
                <a:solidFill>
                  <a:srgbClr val="FF0000"/>
                </a:solidFill>
              </a:rPr>
              <a:t>ارتباط و تعامل نسبي را با تمامي رسانه‌ها </a:t>
            </a:r>
            <a:r>
              <a:rPr lang="fa-IR" sz="3200" b="1" dirty="0" smtClean="0"/>
              <a:t>اعم از راديو و تلويزيون،مطبوعات، خبرگزاريها، سايت‌ها و... برقرارمی کند و در هر موقعيت باتوجه به نوع سياست‌هاي اطلاع‌رساني و نوع مخاطبان هدف ارتباط بيشتر و موثرتري را با برخي يا حتي تمامي رسانه‌هاي تعريف شده برقرار مي‌ نماید تا به آن هدف نهايي كه يك اطلاع‌رساني اثربخش در ارتباط با مخاطبان هدف سازمان است دست يابد.</a:t>
            </a:r>
            <a:endParaRPr lang="fa-IR" sz="3200" dirty="0"/>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cs typeface="B Titr" pitchFamily="2" charset="-78"/>
              </a:rPr>
              <a:t>*ارتباط روابط عمومی بارسانه</a:t>
            </a:r>
            <a:endParaRPr lang="fa-IR" sz="3600" b="1" dirty="0">
              <a:cs typeface="B Titr" pitchFamily="2" charset="-78"/>
            </a:endParaRPr>
          </a:p>
        </p:txBody>
      </p:sp>
      <p:sp>
        <p:nvSpPr>
          <p:cNvPr id="3" name="Content Placeholder 2"/>
          <p:cNvSpPr>
            <a:spLocks noGrp="1"/>
          </p:cNvSpPr>
          <p:nvPr>
            <p:ph sz="quarter" idx="1"/>
          </p:nvPr>
        </p:nvSpPr>
        <p:spPr/>
        <p:txBody>
          <a:bodyPr>
            <a:normAutofit/>
          </a:bodyPr>
          <a:lstStyle/>
          <a:p>
            <a:r>
              <a:rPr lang="fa-IR" sz="3600" b="1" dirty="0"/>
              <a:t>امروزه يكي از مهمترين و حساس‌ترين وظايف و ماموريت‌هاي روابط عمومي‌ها را ارتباط با رسانه‌هاي جمعي </a:t>
            </a:r>
            <a:r>
              <a:rPr lang="fa-IR" sz="3600" b="1" dirty="0">
                <a:solidFill>
                  <a:srgbClr val="FF0000"/>
                </a:solidFill>
              </a:rPr>
              <a:t>(راديو، تلويزيون، مطبوعات، خبرگزاريها، </a:t>
            </a:r>
            <a:r>
              <a:rPr lang="fa-IR" sz="3600" b="1" dirty="0" smtClean="0">
                <a:solidFill>
                  <a:srgbClr val="FF0000"/>
                </a:solidFill>
              </a:rPr>
              <a:t>نشریات تخصصی ،سايت‌هاي </a:t>
            </a:r>
            <a:r>
              <a:rPr lang="fa-IR" sz="3600" b="1" dirty="0">
                <a:solidFill>
                  <a:srgbClr val="FF0000"/>
                </a:solidFill>
              </a:rPr>
              <a:t>اينترنتي و...) </a:t>
            </a:r>
            <a:r>
              <a:rPr lang="fa-IR" sz="3600" b="1" dirty="0"/>
              <a:t>با هدف اطلاع‌رساني از قابليت‌ها، ظرفيت‌ها و دستاوردهاي سازمان و از طرفي پاسخگويي به نيازهاي خبري و اطلاعاتي </a:t>
            </a:r>
            <a:r>
              <a:rPr lang="fa-IR" sz="3600" b="1" dirty="0" smtClean="0"/>
              <a:t>بي‌شماررسانه‌ها </a:t>
            </a:r>
            <a:r>
              <a:rPr lang="fa-IR" sz="3600" b="1" dirty="0"/>
              <a:t>تشكيل </a:t>
            </a:r>
            <a:r>
              <a:rPr lang="fa-IR" sz="3600" b="1" dirty="0" smtClean="0"/>
              <a:t>مي‌دهد.</a:t>
            </a:r>
            <a:endParaRPr lang="fa-IR" sz="3600" dirty="0"/>
          </a:p>
        </p:txBody>
      </p:sp>
      <p:pic>
        <p:nvPicPr>
          <p:cNvPr id="2051"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400" b="1" dirty="0" smtClean="0">
                <a:solidFill>
                  <a:schemeClr val="tx1"/>
                </a:solidFill>
                <a:cs typeface="B Titr" pitchFamily="2" charset="-78"/>
              </a:rPr>
              <a:t>*ارزيابي اثربخشي رسانه‌اي </a:t>
            </a:r>
            <a:r>
              <a:rPr lang="en-US" sz="2400" b="1" dirty="0" smtClean="0">
                <a:solidFill>
                  <a:schemeClr val="tx1"/>
                </a:solidFill>
                <a:cs typeface="B Titr" pitchFamily="2" charset="-78"/>
              </a:rPr>
              <a:t>media efficacy evaluation)</a:t>
            </a:r>
            <a:r>
              <a:rPr lang="fa-IR" sz="2400" b="1" dirty="0" smtClean="0">
                <a:cs typeface="B Titr" pitchFamily="2" charset="-78"/>
              </a:rPr>
              <a:t>)</a:t>
            </a:r>
            <a:endParaRPr lang="fa-IR" sz="2400" dirty="0">
              <a:cs typeface="B Titr" pitchFamily="2" charset="-78"/>
            </a:endParaRPr>
          </a:p>
        </p:txBody>
      </p:sp>
      <p:sp>
        <p:nvSpPr>
          <p:cNvPr id="3" name="Content Placeholder 2"/>
          <p:cNvSpPr>
            <a:spLocks noGrp="1"/>
          </p:cNvSpPr>
          <p:nvPr>
            <p:ph sz="quarter" idx="1"/>
          </p:nvPr>
        </p:nvSpPr>
        <p:spPr/>
        <p:txBody>
          <a:bodyPr>
            <a:normAutofit fontScale="92500" lnSpcReduction="20000"/>
          </a:bodyPr>
          <a:lstStyle/>
          <a:p>
            <a:r>
              <a:rPr lang="fa-IR" b="1" dirty="0" smtClean="0"/>
              <a:t>متاسفانه آنچه همواره مورد </a:t>
            </a:r>
            <a:r>
              <a:rPr lang="fa-IR" b="1" dirty="0"/>
              <a:t>غفلت و بي‌توجهي واقع مي‌شود، ارزيابي مستمر از ميزان اثربخشي و روند موفقيت يا عدم موفقيت </a:t>
            </a:r>
            <a:r>
              <a:rPr lang="fa-IR" b="1" dirty="0" smtClean="0"/>
              <a:t>وظایف وماموريتهاي </a:t>
            </a:r>
            <a:r>
              <a:rPr lang="fa-IR" b="1" dirty="0"/>
              <a:t>روابط عمومي است و آنچه بيشتر در اين مقوله بدان توجه مي‌شود </a:t>
            </a:r>
            <a:r>
              <a:rPr lang="fa-IR" b="1" dirty="0">
                <a:solidFill>
                  <a:srgbClr val="FF0000"/>
                </a:solidFill>
              </a:rPr>
              <a:t>تنها كميت </a:t>
            </a:r>
            <a:r>
              <a:rPr lang="fa-IR" b="1" dirty="0"/>
              <a:t>و تعدد كارهاي صورت گرفته است، اينكه در عملكردها اعلام مي‌شود كه اين تعداد خبر، مصاحبه، گزارش، پوستر، نشريه و ... توليد و انتشار يافته است، آيا مي‌تواند استدلال منطقي و قابل قبولی براي ميزان اثربخشي و سنجش ميزان كارايي روابط عمومي يك سازمان باشد؟ </a:t>
            </a:r>
            <a:r>
              <a:rPr lang="fa-IR" b="1" dirty="0">
                <a:solidFill>
                  <a:srgbClr val="FF0000"/>
                </a:solidFill>
              </a:rPr>
              <a:t>آيا به اين نكته مهم توجه مي‌شود كه اين ميزان خبر ارسالي، مصاحبه انجام شده يا نمايشگاه برگزار شده توانسته چه ميزان تغيير نگرش در مخاطبان ايجاد و يا رفتار و فرهنگ جديدي را در راستاي اهداف و سياست‌هاي اطلاع رساني سازمان به دنبال داشته باشد؟ ... </a:t>
            </a:r>
            <a:endParaRPr lang="en-US" dirty="0">
              <a:solidFill>
                <a:srgbClr val="FF0000"/>
              </a:solidFill>
            </a:endParaRPr>
          </a:p>
          <a:p>
            <a:endParaRPr lang="fa-IR" dirty="0"/>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600" b="1" dirty="0" smtClean="0">
                <a:solidFill>
                  <a:schemeClr val="tx1"/>
                </a:solidFill>
                <a:cs typeface="B Titr" pitchFamily="2" charset="-78"/>
              </a:rPr>
              <a:t>*ارزيابي اثربخشي-1</a:t>
            </a:r>
            <a:endParaRPr lang="fa-IR" dirty="0">
              <a:cs typeface="B Titr" pitchFamily="2" charset="-78"/>
            </a:endParaRPr>
          </a:p>
        </p:txBody>
      </p:sp>
      <p:sp>
        <p:nvSpPr>
          <p:cNvPr id="3" name="Content Placeholder 2"/>
          <p:cNvSpPr>
            <a:spLocks noGrp="1"/>
          </p:cNvSpPr>
          <p:nvPr>
            <p:ph sz="quarter" idx="1"/>
          </p:nvPr>
        </p:nvSpPr>
        <p:spPr/>
        <p:txBody>
          <a:bodyPr>
            <a:normAutofit/>
          </a:bodyPr>
          <a:lstStyle/>
          <a:p>
            <a:r>
              <a:rPr lang="fa-IR" sz="3200" b="1" dirty="0" smtClean="0">
                <a:solidFill>
                  <a:srgbClr val="FF0000"/>
                </a:solidFill>
              </a:rPr>
              <a:t>تحقیقات نشان می دهدمخاطبان پیامی راکه درطول چندروز مختلف وبه کرات شنیده اندبسیاربیشترازپیامی که چندین بار دریک روزخاص پخش شده رابه یاد می آورند</a:t>
            </a:r>
            <a:r>
              <a:rPr lang="fa-IR" sz="3200" b="1" dirty="0" smtClean="0"/>
              <a:t>لذا تکراربیش ازحدیک پیام نوعا غیرضرورتلقی شده واحتمالا به مرورکم اثرشده وتنها به صرف وقت وهزینه بی مورد منتهی شده است .این موضوع بویژه درارتباط با </a:t>
            </a:r>
            <a:r>
              <a:rPr lang="fa-IR" sz="3200" b="1" dirty="0" smtClean="0"/>
              <a:t>پیام هایی </a:t>
            </a:r>
            <a:r>
              <a:rPr lang="fa-IR" sz="3200" b="1" dirty="0" smtClean="0"/>
              <a:t>که جنبه </a:t>
            </a:r>
            <a:r>
              <a:rPr lang="fa-IR" sz="3200" b="1" dirty="0" smtClean="0"/>
              <a:t>ظنزدارندبسیاربیشترازپیام های </a:t>
            </a:r>
            <a:r>
              <a:rPr lang="fa-IR" sz="3200" b="1" dirty="0" smtClean="0"/>
              <a:t>خنثی ویاحتی جدی مشاهده می شود. </a:t>
            </a:r>
            <a:endParaRPr lang="fa-IR" sz="3200" dirty="0"/>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solidFill>
                  <a:schemeClr val="tx1"/>
                </a:solidFill>
                <a:cs typeface="B Titr" pitchFamily="2" charset="-78"/>
              </a:rPr>
              <a:t>*ارزيابي اثربخشي-2</a:t>
            </a:r>
            <a:endParaRPr lang="fa-IR" sz="3600" dirty="0">
              <a:cs typeface="B Titr" pitchFamily="2" charset="-78"/>
            </a:endParaRPr>
          </a:p>
        </p:txBody>
      </p:sp>
      <p:sp>
        <p:nvSpPr>
          <p:cNvPr id="3" name="Content Placeholder 2"/>
          <p:cNvSpPr>
            <a:spLocks noGrp="1"/>
          </p:cNvSpPr>
          <p:nvPr>
            <p:ph sz="quarter" idx="1"/>
          </p:nvPr>
        </p:nvSpPr>
        <p:spPr/>
        <p:txBody>
          <a:bodyPr>
            <a:normAutofit fontScale="92500" lnSpcReduction="10000"/>
          </a:bodyPr>
          <a:lstStyle/>
          <a:p>
            <a:r>
              <a:rPr lang="fa-IR" b="1" dirty="0" smtClean="0">
                <a:solidFill>
                  <a:srgbClr val="FF0000"/>
                </a:solidFill>
              </a:rPr>
              <a:t>براي مثال </a:t>
            </a:r>
            <a:r>
              <a:rPr lang="fa-IR" b="1" dirty="0" smtClean="0"/>
              <a:t>اگر فعاليتها و اقدامات متنوع رسانه‌اي براي صرفه‌جويي و ارائه الگو صحيح مصرف آب شرب بين شهروندان صورت گرفته با يك ارزيابي علمي است كه مي‌توان </a:t>
            </a:r>
            <a:r>
              <a:rPr lang="fa-IR" b="1" dirty="0" smtClean="0">
                <a:solidFill>
                  <a:srgbClr val="FF0000"/>
                </a:solidFill>
              </a:rPr>
              <a:t>ميزان صرفه‌جويي به عمل آمده كه حاصل از كارهاي رسانه‌اي بوده </a:t>
            </a:r>
            <a:r>
              <a:rPr lang="fa-IR" b="1" dirty="0" smtClean="0"/>
              <a:t>را مشخص كرد كه آيا قبل از انجام فعاليتهاي رسانه‌اي ميزان مصرف آب چقدر بوده و بعد از فعاليتهاي رسانه‌اي و اطلاع‌رساني توانسته‌ايم چقدر در اين حوزه اطلاع‌رساني اثربخش داشته باشيم كه منجر به كاهش مصرف و صرفه‌جويي و استفاده صحيح در مصرف آب شده است. به عبارتي ديگر </a:t>
            </a:r>
            <a:r>
              <a:rPr lang="fa-IR" b="1" dirty="0" smtClean="0">
                <a:solidFill>
                  <a:srgbClr val="FF0000"/>
                </a:solidFill>
              </a:rPr>
              <a:t>فعاليتهاي رسانه‌اي صورت گرفته چقدر در راستاي هدف بوده و توانسته‌ تغيير نگرش و رفتار در مخاطبان ايجاد و آنان را متقاعد و ترغيب و اقناع به صرفه‌جويي در مصرف صحيح آب </a:t>
            </a:r>
            <a:r>
              <a:rPr lang="fa-IR" b="1" dirty="0" smtClean="0">
                <a:solidFill>
                  <a:srgbClr val="FF0000"/>
                </a:solidFill>
              </a:rPr>
              <a:t>نمايد؟</a:t>
            </a:r>
            <a:endParaRPr lang="fa-IR" dirty="0">
              <a:solidFill>
                <a:srgbClr val="FF0000"/>
              </a:solidFill>
            </a:endParaRPr>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600" b="1" dirty="0" smtClean="0">
                <a:solidFill>
                  <a:schemeClr val="tx1"/>
                </a:solidFill>
                <a:cs typeface="B Titr" pitchFamily="2" charset="-78"/>
              </a:rPr>
              <a:t>*ارزيابي اثربخشي-3</a:t>
            </a:r>
            <a:endParaRPr lang="fa-IR" dirty="0">
              <a:cs typeface="B Titr" pitchFamily="2" charset="-78"/>
            </a:endParaRPr>
          </a:p>
        </p:txBody>
      </p:sp>
      <p:sp>
        <p:nvSpPr>
          <p:cNvPr id="3" name="Content Placeholder 2"/>
          <p:cNvSpPr>
            <a:spLocks noGrp="1"/>
          </p:cNvSpPr>
          <p:nvPr>
            <p:ph sz="quarter" idx="1"/>
          </p:nvPr>
        </p:nvSpPr>
        <p:spPr/>
        <p:txBody>
          <a:bodyPr>
            <a:normAutofit lnSpcReduction="10000"/>
          </a:bodyPr>
          <a:lstStyle/>
          <a:p>
            <a:r>
              <a:rPr lang="fa-IR" b="1" dirty="0" smtClean="0"/>
              <a:t>شايد يك روابط عمومي صدها مورد خبر، مصاحبه، گزارش، نشريه، بروشور و... تهيه و انتشار </a:t>
            </a:r>
            <a:r>
              <a:rPr lang="fa-IR" b="1" dirty="0" smtClean="0"/>
              <a:t>دهد، </a:t>
            </a:r>
            <a:r>
              <a:rPr lang="fa-IR" b="1" dirty="0" smtClean="0"/>
              <a:t>ولي چون در راستاي هدف و بامحتوی غنی و كيفيت مناسب نبوده باشد هيچگونه اثربخشي و تغييري در نگرش و رفتار مخاطبان سازمان ايجاد نكند و برعكس آن شايد يك روابط عمومي كارآمد با حداقل فعاليت و هزينه‌كرد نتايج اثربخشي را </a:t>
            </a:r>
            <a:r>
              <a:rPr lang="fa-IR" b="1" dirty="0" smtClean="0"/>
              <a:t>عايد </a:t>
            </a:r>
            <a:r>
              <a:rPr lang="fa-IR" b="1" dirty="0" smtClean="0"/>
              <a:t>سازمان نمايد. بنابراين </a:t>
            </a:r>
            <a:r>
              <a:rPr lang="fa-IR" b="1" dirty="0" smtClean="0">
                <a:solidFill>
                  <a:srgbClr val="FF0000"/>
                </a:solidFill>
              </a:rPr>
              <a:t>ارزيابي مستمر و منظم از فعاليتهاي روابط عمومي بويژه ارتباطات رسانه‌اي نه تنها افق روشني از نتايج كارها را برايمان ترسيم مي‌كند بلكه نقاط ضعف و كاستي‌ها را در فرايند فعاليتها مشخص و گوشزد مي‌نمايد.</a:t>
            </a:r>
            <a:endParaRPr lang="fa-IR" dirty="0">
              <a:solidFill>
                <a:srgbClr val="FF0000"/>
              </a:solidFill>
            </a:endParaRPr>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solidFill>
                  <a:schemeClr val="tx1"/>
                </a:solidFill>
                <a:cs typeface="B Titr" pitchFamily="2" charset="-78"/>
              </a:rPr>
              <a:t>*ارزيابي اثربخشي-4</a:t>
            </a:r>
            <a:endParaRPr lang="fa-IR" sz="3600" dirty="0">
              <a:cs typeface="B Titr" pitchFamily="2" charset="-78"/>
            </a:endParaRPr>
          </a:p>
        </p:txBody>
      </p:sp>
      <p:sp>
        <p:nvSpPr>
          <p:cNvPr id="3" name="Content Placeholder 2"/>
          <p:cNvSpPr>
            <a:spLocks noGrp="1"/>
          </p:cNvSpPr>
          <p:nvPr>
            <p:ph sz="quarter" idx="1"/>
          </p:nvPr>
        </p:nvSpPr>
        <p:spPr/>
        <p:txBody>
          <a:bodyPr>
            <a:normAutofit fontScale="77500" lnSpcReduction="20000"/>
          </a:bodyPr>
          <a:lstStyle/>
          <a:p>
            <a:r>
              <a:rPr lang="fa-IR" sz="4600" b="1" dirty="0" smtClean="0"/>
              <a:t>ارزيابي منظم و مستمر از فعاليتهاي ارتباطات رسانه‌اي که عمدتا ازطریق </a:t>
            </a:r>
            <a:r>
              <a:rPr lang="fa-IR" sz="4600" b="1" dirty="0" smtClean="0">
                <a:solidFill>
                  <a:srgbClr val="FF0000"/>
                </a:solidFill>
              </a:rPr>
              <a:t>پژوهش های کاربردی نظیر تحیل محتوی رسانه ها ، نظرسنجی مستمر از مخاطبان ورفتارهای آنان </a:t>
            </a:r>
            <a:r>
              <a:rPr lang="fa-IR" sz="4600" b="1" dirty="0" smtClean="0"/>
              <a:t>صورت می گیرديك ضرورت براي دستيابي به ميزان موفقيت يا عدم موفقيت در كارها و ماموريت‌هاي روابط عمومي و سازمان محسوب شده و بايستي بدان توجه و جدي گرفته شود.</a:t>
            </a:r>
            <a:endParaRPr lang="en-US" sz="4600" dirty="0" smtClean="0"/>
          </a:p>
          <a:p>
            <a:r>
              <a:rPr lang="fa-IR" sz="4600" b="1" dirty="0" smtClean="0"/>
              <a:t> </a:t>
            </a:r>
            <a:endParaRPr lang="en-US" sz="4600" dirty="0" smtClean="0"/>
          </a:p>
          <a:p>
            <a:r>
              <a:rPr lang="fa-IR" b="1" dirty="0" smtClean="0"/>
              <a:t> </a:t>
            </a:r>
            <a:endParaRPr lang="en-US" dirty="0" smtClean="0"/>
          </a:p>
          <a:p>
            <a:endParaRPr lang="fa-IR" dirty="0"/>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solidFill>
                  <a:schemeClr val="tx1"/>
                </a:solidFill>
                <a:cs typeface="B Titr" pitchFamily="2" charset="-78"/>
              </a:rPr>
              <a:t>*نتيجه‌گيري</a:t>
            </a:r>
            <a:endParaRPr lang="fa-IR" sz="3600" dirty="0">
              <a:solidFill>
                <a:schemeClr val="tx1"/>
              </a:solidFill>
              <a:cs typeface="B Titr" pitchFamily="2" charset="-78"/>
            </a:endParaRPr>
          </a:p>
        </p:txBody>
      </p:sp>
      <p:sp>
        <p:nvSpPr>
          <p:cNvPr id="3" name="Content Placeholder 2"/>
          <p:cNvSpPr>
            <a:spLocks noGrp="1"/>
          </p:cNvSpPr>
          <p:nvPr>
            <p:ph sz="quarter" idx="1"/>
          </p:nvPr>
        </p:nvSpPr>
        <p:spPr/>
        <p:txBody>
          <a:bodyPr>
            <a:normAutofit lnSpcReduction="10000"/>
          </a:bodyPr>
          <a:lstStyle/>
          <a:p>
            <a:pPr>
              <a:buNone/>
            </a:pPr>
            <a:r>
              <a:rPr lang="fa-IR" b="1" dirty="0" smtClean="0"/>
              <a:t> </a:t>
            </a:r>
            <a:endParaRPr lang="en-US" dirty="0"/>
          </a:p>
          <a:p>
            <a:r>
              <a:rPr lang="fa-IR" b="1" dirty="0"/>
              <a:t>در يك بررسي كلي از فرايند اثربخشي فنون رسانه‌اي در روابط عمومي </a:t>
            </a:r>
            <a:r>
              <a:rPr lang="fa-IR" b="1" dirty="0">
                <a:solidFill>
                  <a:srgbClr val="FF0000"/>
                </a:solidFill>
              </a:rPr>
              <a:t>مي‌توان نتيجه‌گيري كرد كه اگر فعاليتهاي رسانه‌اي يك روابط عمومي </a:t>
            </a:r>
            <a:r>
              <a:rPr lang="fa-IR" b="1" dirty="0" smtClean="0">
                <a:solidFill>
                  <a:srgbClr val="FF0000"/>
                </a:solidFill>
              </a:rPr>
              <a:t>براساس فرايند </a:t>
            </a:r>
            <a:r>
              <a:rPr lang="fa-IR" b="1" dirty="0">
                <a:solidFill>
                  <a:srgbClr val="FF0000"/>
                </a:solidFill>
              </a:rPr>
              <a:t>اصول علمي و حرفه‌اي منطبق نباشد چيزي جز هدر رفت امكانات، وقت و انرژي و هزينه به همراه نخواهد داشت و اگر با يك برنامه، هدف و استراتژي علمي و مشخص توام گردد، با حداقل هزينه كرد، امكانات و انرژي مي‌توان نتايج درخور توجي عايد روابط عمومي و سازمان كرد </a:t>
            </a:r>
            <a:r>
              <a:rPr lang="fa-IR" b="1" dirty="0"/>
              <a:t>و ميزان بهره‌وري فعاليتهاي رسانه‌اي روابط عمومي را در سطح مطلوب و رضايت بخشي ارتقاء داد. </a:t>
            </a:r>
            <a:endParaRPr lang="en-US" dirty="0"/>
          </a:p>
          <a:p>
            <a:endParaRPr lang="fa-IR" dirty="0"/>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solidFill>
                  <a:schemeClr val="tx1"/>
                </a:solidFill>
                <a:cs typeface="B Titr" pitchFamily="2" charset="-78"/>
              </a:rPr>
              <a:t>*نتيجه‌گيري-1</a:t>
            </a:r>
            <a:endParaRPr lang="fa-IR" sz="3600" dirty="0">
              <a:cs typeface="B Titr" pitchFamily="2" charset="-78"/>
            </a:endParaRPr>
          </a:p>
        </p:txBody>
      </p:sp>
      <p:sp>
        <p:nvSpPr>
          <p:cNvPr id="3" name="Content Placeholder 2"/>
          <p:cNvSpPr>
            <a:spLocks noGrp="1"/>
          </p:cNvSpPr>
          <p:nvPr>
            <p:ph sz="quarter" idx="1"/>
          </p:nvPr>
        </p:nvSpPr>
        <p:spPr/>
        <p:txBody>
          <a:bodyPr>
            <a:normAutofit fontScale="92500" lnSpcReduction="20000"/>
          </a:bodyPr>
          <a:lstStyle/>
          <a:p>
            <a:r>
              <a:rPr lang="fa-IR" b="1" dirty="0" smtClean="0"/>
              <a:t>بدون تردید یک برنامه ارتباطی ورسانه ای </a:t>
            </a:r>
            <a:r>
              <a:rPr lang="fa-IR" b="1" dirty="0" smtClean="0"/>
              <a:t>بارویکرد </a:t>
            </a:r>
            <a:r>
              <a:rPr lang="fa-IR" b="1" dirty="0" smtClean="0"/>
              <a:t>طرح ریزی شده وروش مند </a:t>
            </a:r>
            <a:r>
              <a:rPr lang="fa-IR" b="1" dirty="0" smtClean="0">
                <a:solidFill>
                  <a:srgbClr val="FF0000"/>
                </a:solidFill>
              </a:rPr>
              <a:t>مهمترین </a:t>
            </a:r>
            <a:r>
              <a:rPr lang="fa-IR" b="1" dirty="0" smtClean="0">
                <a:solidFill>
                  <a:srgbClr val="FF0000"/>
                </a:solidFill>
              </a:rPr>
              <a:t>هدف آن افزایش آگاهی ها وتغییر نگرش ورفتارهای مخاطبان دریک دوره دراز مدت خواهد بود.</a:t>
            </a:r>
            <a:r>
              <a:rPr lang="fa-IR" b="1" dirty="0" smtClean="0"/>
              <a:t> اگر سياست‌هاي اطلاع‌رساني </a:t>
            </a:r>
            <a:r>
              <a:rPr lang="fa-IR" b="1" dirty="0" smtClean="0"/>
              <a:t>به </a:t>
            </a:r>
            <a:r>
              <a:rPr lang="fa-IR" b="1" dirty="0" smtClean="0"/>
              <a:t>درستي تهيه و تدوين گردد و </a:t>
            </a:r>
            <a:r>
              <a:rPr lang="fa-IR" b="1" dirty="0" smtClean="0">
                <a:solidFill>
                  <a:srgbClr val="FF0000"/>
                </a:solidFill>
              </a:rPr>
              <a:t>بدانيم چه حرف و پيام </a:t>
            </a:r>
            <a:r>
              <a:rPr lang="fa-IR" b="1" dirty="0" smtClean="0"/>
              <a:t>مشخصي را مي‌خواهيم براي مخاطبان سازمان داشته باشيم ودر وهله دوم </a:t>
            </a:r>
            <a:r>
              <a:rPr lang="fa-IR" b="1" dirty="0" smtClean="0">
                <a:solidFill>
                  <a:srgbClr val="FF0000"/>
                </a:solidFill>
              </a:rPr>
              <a:t>مخاطبان هدف </a:t>
            </a:r>
            <a:r>
              <a:rPr lang="fa-IR" b="1" dirty="0" smtClean="0"/>
              <a:t>سازمان را با تمامي ويژگيها و مشخصات و شاخصه‌هاي آنان بدرستي بشناسيم و نيازها و خواسته‌هايشان را درك كنيم و با آنان به يك زبان و هدف مشترك برسيم و از سوي ديگر </a:t>
            </a:r>
            <a:r>
              <a:rPr lang="fa-IR" b="1" dirty="0" smtClean="0">
                <a:solidFill>
                  <a:srgbClr val="FF0000"/>
                </a:solidFill>
              </a:rPr>
              <a:t>پيام‌هاي رسانه‌اي </a:t>
            </a:r>
            <a:r>
              <a:rPr lang="fa-IR" b="1" dirty="0" smtClean="0"/>
              <a:t>را توليد كنيم كه دقيقاً منطبق و مناسب با گيرندگي سطح ادراکی مخاطبان‌مان باشدو از </a:t>
            </a:r>
            <a:r>
              <a:rPr lang="fa-IR" b="1" dirty="0" smtClean="0">
                <a:solidFill>
                  <a:srgbClr val="FF0000"/>
                </a:solidFill>
              </a:rPr>
              <a:t>رسانه و ابزار مناسب </a:t>
            </a:r>
            <a:r>
              <a:rPr lang="fa-IR" b="1" dirty="0" smtClean="0"/>
              <a:t>انتقال پيام </a:t>
            </a:r>
            <a:r>
              <a:rPr lang="fa-IR" b="1" dirty="0" smtClean="0"/>
              <a:t>نیزاستفاده </a:t>
            </a:r>
            <a:r>
              <a:rPr lang="fa-IR" b="1" dirty="0" smtClean="0"/>
              <a:t>كنيم بدون ترديد در حوزه ارتباطات رسانه‌اي در روابط عمومي عملكرد مطلوب و رضايت‌بخشي را شاهد خواهيم بود.</a:t>
            </a:r>
            <a:endParaRPr lang="fa-IR" dirty="0"/>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solidFill>
                  <a:schemeClr val="tx1"/>
                </a:solidFill>
                <a:cs typeface="B Titr" pitchFamily="2" charset="-78"/>
              </a:rPr>
              <a:t>*نتيجه‌گيري-2</a:t>
            </a:r>
            <a:endParaRPr lang="fa-IR" sz="3600" dirty="0">
              <a:cs typeface="B Titr" pitchFamily="2" charset="-78"/>
            </a:endParaRPr>
          </a:p>
        </p:txBody>
      </p:sp>
      <p:sp>
        <p:nvSpPr>
          <p:cNvPr id="3" name="Content Placeholder 2"/>
          <p:cNvSpPr>
            <a:spLocks noGrp="1"/>
          </p:cNvSpPr>
          <p:nvPr>
            <p:ph sz="quarter" idx="1"/>
          </p:nvPr>
        </p:nvSpPr>
        <p:spPr/>
        <p:txBody>
          <a:bodyPr>
            <a:normAutofit fontScale="92500"/>
          </a:bodyPr>
          <a:lstStyle/>
          <a:p>
            <a:r>
              <a:rPr lang="fa-IR" sz="3600" b="1" dirty="0" smtClean="0"/>
              <a:t>باید ساختاري را در حوزه ارتباطات رسانه‌اي تعریف وساماندهي کرد که با </a:t>
            </a:r>
            <a:r>
              <a:rPr lang="fa-IR" sz="3600" b="1" dirty="0" smtClean="0">
                <a:solidFill>
                  <a:srgbClr val="FF0000"/>
                </a:solidFill>
              </a:rPr>
              <a:t>معیارهای تخصصی وحرفه ای اصول علمی ارتباط با رسانه ها تطابق لازم راداشته باشد</a:t>
            </a:r>
            <a:r>
              <a:rPr lang="fa-IR" sz="3600" b="1" dirty="0" smtClean="0"/>
              <a:t>و با يك هدف و برنامه </a:t>
            </a:r>
            <a:r>
              <a:rPr lang="fa-IR" sz="3600" b="1" dirty="0" smtClean="0"/>
              <a:t>مشخص، </a:t>
            </a:r>
            <a:r>
              <a:rPr lang="fa-IR" sz="3600" b="1" dirty="0" smtClean="0"/>
              <a:t>بيشترين و موثرترين بهره‌وري رسانه‌اي را براي سازمان به همراه آورده واهداف ازپیش تعیین شده را به طورکامل وجامع وبا حداقل خطا وکاستی محقق سازد. </a:t>
            </a:r>
            <a:endParaRPr lang="en-US" sz="3600" dirty="0" smtClean="0"/>
          </a:p>
          <a:p>
            <a:r>
              <a:rPr lang="fa-IR" sz="3600" b="1" dirty="0" smtClean="0"/>
              <a:t> </a:t>
            </a:r>
            <a:endParaRPr lang="en-US" sz="3600" dirty="0" smtClean="0"/>
          </a:p>
          <a:p>
            <a:endParaRPr lang="fa-IR" dirty="0"/>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6" name="Group 2"/>
          <p:cNvGrpSpPr>
            <a:grpSpLocks/>
          </p:cNvGrpSpPr>
          <p:nvPr/>
        </p:nvGrpSpPr>
        <p:grpSpPr bwMode="auto">
          <a:xfrm>
            <a:off x="0" y="620689"/>
            <a:ext cx="8964488" cy="6237312"/>
            <a:chOff x="317" y="3801"/>
            <a:chExt cx="11459" cy="7254"/>
          </a:xfrm>
        </p:grpSpPr>
        <p:sp>
          <p:nvSpPr>
            <p:cNvPr id="1027" name="Rectangle 3"/>
            <p:cNvSpPr>
              <a:spLocks noChangeArrowheads="1"/>
            </p:cNvSpPr>
            <p:nvPr/>
          </p:nvSpPr>
          <p:spPr bwMode="auto">
            <a:xfrm>
              <a:off x="2783" y="3801"/>
              <a:ext cx="7491" cy="964"/>
            </a:xfrm>
            <a:prstGeom prst="rect">
              <a:avLst/>
            </a:prstGeom>
            <a:solidFill>
              <a:srgbClr val="D8D8D8"/>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endParaRPr kumimoji="0" lang="en-US" sz="600" b="1" i="0" u="none" strike="noStrike" cap="none" normalizeH="0" baseline="0" smtClean="0">
                <a:ln>
                  <a:noFill/>
                </a:ln>
                <a:solidFill>
                  <a:schemeClr val="tx1"/>
                </a:solidFill>
                <a:effectLst/>
                <a:latin typeface="Calibri" pitchFamily="34" charset="0"/>
                <a:ea typeface="Arial" pitchFamily="34" charset="0"/>
                <a:cs typeface="B Homa" pitchFamily="2" charset="-78"/>
              </a:endParaRPr>
            </a:p>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500" b="0" i="0" u="none" strike="noStrike" cap="none" normalizeH="0" baseline="0" smtClean="0">
                  <a:ln>
                    <a:noFill/>
                  </a:ln>
                  <a:solidFill>
                    <a:schemeClr val="tx1"/>
                  </a:solidFill>
                  <a:effectLst/>
                  <a:latin typeface="Calibri" pitchFamily="34" charset="0"/>
                  <a:ea typeface="Arial" pitchFamily="34" charset="0"/>
                  <a:cs typeface="B Homa" pitchFamily="2" charset="-78"/>
                </a:rPr>
                <a:t>مديريت اثربخش ارتباطات رسانه‌اي</a:t>
              </a: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28" name="Rectangle 4"/>
            <p:cNvSpPr>
              <a:spLocks noChangeArrowheads="1"/>
            </p:cNvSpPr>
            <p:nvPr/>
          </p:nvSpPr>
          <p:spPr bwMode="auto">
            <a:xfrm>
              <a:off x="9483" y="5931"/>
              <a:ext cx="1620" cy="58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100" b="0" i="0" u="none" strike="noStrike" cap="none" normalizeH="0" baseline="0" smtClean="0">
                  <a:ln>
                    <a:noFill/>
                  </a:ln>
                  <a:solidFill>
                    <a:schemeClr val="tx1"/>
                  </a:solidFill>
                  <a:effectLst/>
                  <a:latin typeface="Calibri" pitchFamily="34" charset="0"/>
                  <a:ea typeface="Arial" pitchFamily="34" charset="0"/>
                  <a:cs typeface="B Homa" pitchFamily="2" charset="-78"/>
                </a:rPr>
                <a:t>ارزيابي اثربخشي</a:t>
              </a: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7284" y="5931"/>
              <a:ext cx="2098" cy="58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100" b="0" i="0" u="none" strike="noStrike" cap="none" normalizeH="0" baseline="0" smtClean="0">
                  <a:ln>
                    <a:noFill/>
                  </a:ln>
                  <a:solidFill>
                    <a:schemeClr val="tx1"/>
                  </a:solidFill>
                  <a:effectLst/>
                  <a:latin typeface="Calibri" pitchFamily="34" charset="0"/>
                  <a:ea typeface="Arial" pitchFamily="34" charset="0"/>
                  <a:cs typeface="B Homa" pitchFamily="2" charset="-78"/>
                </a:rPr>
                <a:t>مخاطب‌شناسي رسانه‌اي </a:t>
              </a: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30" name="Rectangle 6"/>
            <p:cNvSpPr>
              <a:spLocks noChangeArrowheads="1"/>
            </p:cNvSpPr>
            <p:nvPr/>
          </p:nvSpPr>
          <p:spPr bwMode="auto">
            <a:xfrm>
              <a:off x="5113" y="5945"/>
              <a:ext cx="2098" cy="56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100" b="0" i="0" u="none" strike="noStrike" cap="none" normalizeH="0" baseline="0" smtClean="0">
                  <a:ln>
                    <a:noFill/>
                  </a:ln>
                  <a:solidFill>
                    <a:schemeClr val="tx1"/>
                  </a:solidFill>
                  <a:effectLst/>
                  <a:latin typeface="Calibri" pitchFamily="34" charset="0"/>
                  <a:ea typeface="Arial" pitchFamily="34" charset="0"/>
                  <a:cs typeface="B Homa" pitchFamily="2" charset="-78"/>
                </a:rPr>
                <a:t>توليد پيام‌هاي رسانه‌اي</a:t>
              </a: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31" name="Rectangle 7"/>
            <p:cNvSpPr>
              <a:spLocks noChangeArrowheads="1"/>
            </p:cNvSpPr>
            <p:nvPr/>
          </p:nvSpPr>
          <p:spPr bwMode="auto">
            <a:xfrm>
              <a:off x="3475" y="5945"/>
              <a:ext cx="1565" cy="58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100" b="0" i="0" u="none" strike="noStrike" cap="none" normalizeH="0" baseline="0" smtClean="0">
                  <a:ln>
                    <a:noFill/>
                  </a:ln>
                  <a:solidFill>
                    <a:schemeClr val="tx1"/>
                  </a:solidFill>
                  <a:effectLst/>
                  <a:latin typeface="Calibri" pitchFamily="34" charset="0"/>
                  <a:ea typeface="Arial" pitchFamily="34" charset="0"/>
                  <a:cs typeface="B Homa" pitchFamily="2" charset="-78"/>
                </a:rPr>
                <a:t>مخاطب پژوهي</a:t>
              </a: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Rectangle 8"/>
            <p:cNvSpPr>
              <a:spLocks noChangeArrowheads="1"/>
            </p:cNvSpPr>
            <p:nvPr/>
          </p:nvSpPr>
          <p:spPr bwMode="auto">
            <a:xfrm>
              <a:off x="695" y="5945"/>
              <a:ext cx="2672" cy="58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100" b="0" i="0" u="none" strike="noStrike" cap="none" normalizeH="0" baseline="0" smtClean="0">
                  <a:ln>
                    <a:noFill/>
                  </a:ln>
                  <a:solidFill>
                    <a:schemeClr val="tx1"/>
                  </a:solidFill>
                  <a:effectLst/>
                  <a:latin typeface="Calibri" pitchFamily="34" charset="0"/>
                  <a:ea typeface="Arial" pitchFamily="34" charset="0"/>
                  <a:cs typeface="B Homa" pitchFamily="2" charset="-78"/>
                </a:rPr>
                <a:t>تعيين‌سياست‌هاي‌اطلاع‌رساني</a:t>
              </a: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33" name="Rectangle 9"/>
            <p:cNvSpPr>
              <a:spLocks noChangeArrowheads="1"/>
            </p:cNvSpPr>
            <p:nvPr/>
          </p:nvSpPr>
          <p:spPr bwMode="auto">
            <a:xfrm>
              <a:off x="317" y="7550"/>
              <a:ext cx="1354" cy="85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endParaRPr kumimoji="0" lang="en-US" sz="300" b="0" i="0" u="none" strike="noStrike" cap="none" normalizeH="0" baseline="0" smtClean="0">
                <a:ln>
                  <a:noFill/>
                </a:ln>
                <a:solidFill>
                  <a:schemeClr val="tx1"/>
                </a:solidFill>
                <a:effectLst/>
                <a:latin typeface="Calibri" pitchFamily="34" charset="0"/>
                <a:ea typeface="Arial" pitchFamily="34" charset="0"/>
                <a:cs typeface="B Homa" pitchFamily="2" charset="-78"/>
              </a:endParaRPr>
            </a:p>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100" b="0" i="0" u="none" strike="noStrike" cap="none" normalizeH="0" baseline="0" smtClean="0">
                  <a:ln>
                    <a:noFill/>
                  </a:ln>
                  <a:solidFill>
                    <a:schemeClr val="tx1"/>
                  </a:solidFill>
                  <a:effectLst/>
                  <a:latin typeface="Calibri" pitchFamily="34" charset="0"/>
                  <a:ea typeface="Arial" pitchFamily="34" charset="0"/>
                  <a:cs typeface="B Homa" pitchFamily="2" charset="-78"/>
                </a:rPr>
                <a:t>روابط عمومي</a:t>
              </a: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34" name="Rectangle 10"/>
            <p:cNvSpPr>
              <a:spLocks noChangeArrowheads="1"/>
            </p:cNvSpPr>
            <p:nvPr/>
          </p:nvSpPr>
          <p:spPr bwMode="auto">
            <a:xfrm>
              <a:off x="10085" y="7687"/>
              <a:ext cx="1691" cy="85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endParaRPr kumimoji="0" lang="en-US" sz="300" b="0" i="0" u="none" strike="noStrike" cap="none" normalizeH="0" baseline="0" smtClean="0">
                <a:ln>
                  <a:noFill/>
                </a:ln>
                <a:solidFill>
                  <a:schemeClr val="tx1"/>
                </a:solidFill>
                <a:effectLst/>
                <a:latin typeface="Calibri" pitchFamily="34" charset="0"/>
                <a:ea typeface="Arial" pitchFamily="34" charset="0"/>
                <a:cs typeface="B Homa" pitchFamily="2" charset="-78"/>
              </a:endParaRPr>
            </a:p>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100" b="0" i="0" u="none" strike="noStrike" cap="none" normalizeH="0" baseline="0" smtClean="0">
                  <a:ln>
                    <a:noFill/>
                  </a:ln>
                  <a:solidFill>
                    <a:schemeClr val="tx1"/>
                  </a:solidFill>
                  <a:effectLst/>
                  <a:latin typeface="Calibri" pitchFamily="34" charset="0"/>
                  <a:ea typeface="Arial" pitchFamily="34" charset="0"/>
                  <a:cs typeface="B Homa" pitchFamily="2" charset="-78"/>
                </a:rPr>
                <a:t>مخاطبان سازمان</a:t>
              </a: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35" name="Rectangle 11"/>
            <p:cNvSpPr>
              <a:spLocks noChangeArrowheads="1"/>
            </p:cNvSpPr>
            <p:nvPr/>
          </p:nvSpPr>
          <p:spPr bwMode="auto">
            <a:xfrm>
              <a:off x="3614" y="8073"/>
              <a:ext cx="4583" cy="70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endParaRPr kumimoji="0" lang="en-US" sz="300" b="0" i="0" u="none" strike="noStrike" cap="none" normalizeH="0" baseline="0" smtClean="0">
                <a:ln>
                  <a:noFill/>
                </a:ln>
                <a:solidFill>
                  <a:schemeClr val="tx1"/>
                </a:solidFill>
                <a:effectLst/>
                <a:latin typeface="Calibri" pitchFamily="34" charset="0"/>
                <a:ea typeface="Arial" pitchFamily="34" charset="0"/>
                <a:cs typeface="B Homa" pitchFamily="2" charset="-78"/>
              </a:endParaRPr>
            </a:p>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400" b="1" i="0" u="none" strike="noStrike" cap="none" normalizeH="0" baseline="0" smtClean="0">
                  <a:ln>
                    <a:noFill/>
                  </a:ln>
                  <a:solidFill>
                    <a:schemeClr val="tx1"/>
                  </a:solidFill>
                  <a:effectLst/>
                  <a:latin typeface="Calibri" pitchFamily="34" charset="0"/>
                  <a:ea typeface="Arial" pitchFamily="34" charset="0"/>
                  <a:cs typeface="B Homa" pitchFamily="2" charset="-78"/>
                </a:rPr>
                <a:t>فرايند اثربخشي فنون رسانه‌اي</a:t>
              </a: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036" name="AutoShape 12"/>
            <p:cNvCxnSpPr>
              <a:cxnSpLocks noChangeShapeType="1"/>
            </p:cNvCxnSpPr>
            <p:nvPr/>
          </p:nvCxnSpPr>
          <p:spPr bwMode="auto">
            <a:xfrm>
              <a:off x="6134" y="4782"/>
              <a:ext cx="0" cy="1149"/>
            </a:xfrm>
            <a:prstGeom prst="straightConnector1">
              <a:avLst/>
            </a:prstGeom>
            <a:noFill/>
            <a:ln w="15875">
              <a:solidFill>
                <a:srgbClr val="808080"/>
              </a:solidFill>
              <a:round/>
              <a:headEnd/>
              <a:tailEnd/>
            </a:ln>
          </p:spPr>
        </p:cxnSp>
        <p:cxnSp>
          <p:nvCxnSpPr>
            <p:cNvPr id="1037" name="AutoShape 13"/>
            <p:cNvCxnSpPr>
              <a:cxnSpLocks noChangeShapeType="1"/>
            </p:cNvCxnSpPr>
            <p:nvPr/>
          </p:nvCxnSpPr>
          <p:spPr bwMode="auto">
            <a:xfrm>
              <a:off x="8418" y="4782"/>
              <a:ext cx="0" cy="1149"/>
            </a:xfrm>
            <a:prstGeom prst="straightConnector1">
              <a:avLst/>
            </a:prstGeom>
            <a:noFill/>
            <a:ln w="15875">
              <a:solidFill>
                <a:srgbClr val="808080"/>
              </a:solidFill>
              <a:round/>
              <a:headEnd/>
              <a:tailEnd/>
            </a:ln>
          </p:spPr>
        </p:cxnSp>
        <p:cxnSp>
          <p:nvCxnSpPr>
            <p:cNvPr id="1038" name="AutoShape 14"/>
            <p:cNvCxnSpPr>
              <a:cxnSpLocks noChangeShapeType="1"/>
            </p:cNvCxnSpPr>
            <p:nvPr/>
          </p:nvCxnSpPr>
          <p:spPr bwMode="auto">
            <a:xfrm>
              <a:off x="10260" y="4768"/>
              <a:ext cx="0" cy="1149"/>
            </a:xfrm>
            <a:prstGeom prst="straightConnector1">
              <a:avLst/>
            </a:prstGeom>
            <a:noFill/>
            <a:ln w="15875">
              <a:solidFill>
                <a:srgbClr val="808080"/>
              </a:solidFill>
              <a:round/>
              <a:headEnd/>
              <a:tailEnd/>
            </a:ln>
          </p:spPr>
        </p:cxnSp>
        <p:cxnSp>
          <p:nvCxnSpPr>
            <p:cNvPr id="1039" name="AutoShape 15"/>
            <p:cNvCxnSpPr>
              <a:cxnSpLocks noChangeShapeType="1"/>
            </p:cNvCxnSpPr>
            <p:nvPr/>
          </p:nvCxnSpPr>
          <p:spPr bwMode="auto">
            <a:xfrm>
              <a:off x="4292" y="4796"/>
              <a:ext cx="0" cy="1149"/>
            </a:xfrm>
            <a:prstGeom prst="straightConnector1">
              <a:avLst/>
            </a:prstGeom>
            <a:noFill/>
            <a:ln w="15875">
              <a:solidFill>
                <a:srgbClr val="808080"/>
              </a:solidFill>
              <a:round/>
              <a:headEnd/>
              <a:tailEnd/>
            </a:ln>
          </p:spPr>
        </p:cxnSp>
        <p:cxnSp>
          <p:nvCxnSpPr>
            <p:cNvPr id="1040" name="AutoShape 16"/>
            <p:cNvCxnSpPr>
              <a:cxnSpLocks noChangeShapeType="1"/>
            </p:cNvCxnSpPr>
            <p:nvPr/>
          </p:nvCxnSpPr>
          <p:spPr bwMode="auto">
            <a:xfrm>
              <a:off x="2783" y="4765"/>
              <a:ext cx="0" cy="1149"/>
            </a:xfrm>
            <a:prstGeom prst="straightConnector1">
              <a:avLst/>
            </a:prstGeom>
            <a:noFill/>
            <a:ln w="15875">
              <a:solidFill>
                <a:srgbClr val="808080"/>
              </a:solidFill>
              <a:round/>
              <a:headEnd/>
              <a:tailEnd/>
            </a:ln>
          </p:spPr>
        </p:cxnSp>
        <p:cxnSp>
          <p:nvCxnSpPr>
            <p:cNvPr id="1041" name="AutoShape 17"/>
            <p:cNvCxnSpPr>
              <a:cxnSpLocks noChangeShapeType="1"/>
            </p:cNvCxnSpPr>
            <p:nvPr/>
          </p:nvCxnSpPr>
          <p:spPr bwMode="auto">
            <a:xfrm>
              <a:off x="556" y="4463"/>
              <a:ext cx="0" cy="3087"/>
            </a:xfrm>
            <a:prstGeom prst="straightConnector1">
              <a:avLst/>
            </a:prstGeom>
            <a:noFill/>
            <a:ln w="15875">
              <a:solidFill>
                <a:srgbClr val="808080"/>
              </a:solidFill>
              <a:round/>
              <a:headEnd/>
              <a:tailEnd/>
            </a:ln>
          </p:spPr>
        </p:cxnSp>
        <p:cxnSp>
          <p:nvCxnSpPr>
            <p:cNvPr id="1042" name="AutoShape 18"/>
            <p:cNvCxnSpPr>
              <a:cxnSpLocks noChangeShapeType="1"/>
            </p:cNvCxnSpPr>
            <p:nvPr/>
          </p:nvCxnSpPr>
          <p:spPr bwMode="auto">
            <a:xfrm>
              <a:off x="541" y="4463"/>
              <a:ext cx="2228" cy="0"/>
            </a:xfrm>
            <a:prstGeom prst="straightConnector1">
              <a:avLst/>
            </a:prstGeom>
            <a:noFill/>
            <a:ln w="15875">
              <a:solidFill>
                <a:srgbClr val="5A5A5A"/>
              </a:solidFill>
              <a:round/>
              <a:headEnd/>
              <a:tailEnd type="triangle" w="med" len="med"/>
            </a:ln>
          </p:spPr>
        </p:cxnSp>
        <p:cxnSp>
          <p:nvCxnSpPr>
            <p:cNvPr id="1043" name="AutoShape 19"/>
            <p:cNvCxnSpPr>
              <a:cxnSpLocks noChangeShapeType="1"/>
            </p:cNvCxnSpPr>
            <p:nvPr/>
          </p:nvCxnSpPr>
          <p:spPr bwMode="auto">
            <a:xfrm>
              <a:off x="1671" y="8119"/>
              <a:ext cx="8414" cy="0"/>
            </a:xfrm>
            <a:prstGeom prst="straightConnector1">
              <a:avLst/>
            </a:prstGeom>
            <a:noFill/>
            <a:ln w="15875">
              <a:solidFill>
                <a:srgbClr val="5A5A5A"/>
              </a:solidFill>
              <a:round/>
              <a:headEnd/>
              <a:tailEnd type="triangle" w="med" len="med"/>
            </a:ln>
          </p:spPr>
        </p:cxnSp>
        <p:cxnSp>
          <p:nvCxnSpPr>
            <p:cNvPr id="1044" name="AutoShape 20"/>
            <p:cNvCxnSpPr>
              <a:cxnSpLocks noChangeShapeType="1"/>
            </p:cNvCxnSpPr>
            <p:nvPr/>
          </p:nvCxnSpPr>
          <p:spPr bwMode="auto">
            <a:xfrm>
              <a:off x="6161" y="6528"/>
              <a:ext cx="0" cy="1591"/>
            </a:xfrm>
            <a:prstGeom prst="straightConnector1">
              <a:avLst/>
            </a:prstGeom>
            <a:noFill/>
            <a:ln w="15875">
              <a:solidFill>
                <a:srgbClr val="5A5A5A"/>
              </a:solidFill>
              <a:round/>
              <a:headEnd/>
              <a:tailEnd type="triangle" w="med" len="med"/>
            </a:ln>
          </p:spPr>
        </p:cxnSp>
        <p:cxnSp>
          <p:nvCxnSpPr>
            <p:cNvPr id="1045" name="AutoShape 21"/>
            <p:cNvCxnSpPr>
              <a:cxnSpLocks noChangeShapeType="1"/>
            </p:cNvCxnSpPr>
            <p:nvPr/>
          </p:nvCxnSpPr>
          <p:spPr bwMode="auto">
            <a:xfrm>
              <a:off x="8418" y="6512"/>
              <a:ext cx="0" cy="1607"/>
            </a:xfrm>
            <a:prstGeom prst="straightConnector1">
              <a:avLst/>
            </a:prstGeom>
            <a:noFill/>
            <a:ln w="15875">
              <a:solidFill>
                <a:srgbClr val="5A5A5A"/>
              </a:solidFill>
              <a:round/>
              <a:headEnd/>
              <a:tailEnd type="triangle" w="med" len="med"/>
            </a:ln>
          </p:spPr>
        </p:cxnSp>
        <p:cxnSp>
          <p:nvCxnSpPr>
            <p:cNvPr id="1046" name="AutoShape 22"/>
            <p:cNvCxnSpPr>
              <a:cxnSpLocks noChangeShapeType="1"/>
            </p:cNvCxnSpPr>
            <p:nvPr/>
          </p:nvCxnSpPr>
          <p:spPr bwMode="auto">
            <a:xfrm>
              <a:off x="9701" y="6528"/>
              <a:ext cx="0" cy="1591"/>
            </a:xfrm>
            <a:prstGeom prst="straightConnector1">
              <a:avLst/>
            </a:prstGeom>
            <a:noFill/>
            <a:ln w="15875">
              <a:solidFill>
                <a:srgbClr val="5A5A5A"/>
              </a:solidFill>
              <a:round/>
              <a:headEnd/>
              <a:tailEnd type="triangle" w="med" len="med"/>
            </a:ln>
          </p:spPr>
        </p:cxnSp>
        <p:cxnSp>
          <p:nvCxnSpPr>
            <p:cNvPr id="1047" name="AutoShape 23"/>
            <p:cNvCxnSpPr>
              <a:cxnSpLocks noChangeShapeType="1"/>
            </p:cNvCxnSpPr>
            <p:nvPr/>
          </p:nvCxnSpPr>
          <p:spPr bwMode="auto">
            <a:xfrm>
              <a:off x="2769" y="6528"/>
              <a:ext cx="0" cy="1591"/>
            </a:xfrm>
            <a:prstGeom prst="straightConnector1">
              <a:avLst/>
            </a:prstGeom>
            <a:noFill/>
            <a:ln w="15875">
              <a:solidFill>
                <a:srgbClr val="5A5A5A"/>
              </a:solidFill>
              <a:round/>
              <a:headEnd/>
              <a:tailEnd type="triangle" w="med" len="med"/>
            </a:ln>
          </p:spPr>
        </p:cxnSp>
        <p:cxnSp>
          <p:nvCxnSpPr>
            <p:cNvPr id="1048" name="AutoShape 24"/>
            <p:cNvCxnSpPr>
              <a:cxnSpLocks noChangeShapeType="1"/>
            </p:cNvCxnSpPr>
            <p:nvPr/>
          </p:nvCxnSpPr>
          <p:spPr bwMode="auto">
            <a:xfrm>
              <a:off x="4292" y="6512"/>
              <a:ext cx="0" cy="1591"/>
            </a:xfrm>
            <a:prstGeom prst="straightConnector1">
              <a:avLst/>
            </a:prstGeom>
            <a:noFill/>
            <a:ln w="15875">
              <a:solidFill>
                <a:srgbClr val="5A5A5A"/>
              </a:solidFill>
              <a:round/>
              <a:headEnd/>
              <a:tailEnd type="triangle" w="med" len="med"/>
            </a:ln>
          </p:spPr>
        </p:cxnSp>
        <p:cxnSp>
          <p:nvCxnSpPr>
            <p:cNvPr id="1049" name="AutoShape 25"/>
            <p:cNvCxnSpPr>
              <a:cxnSpLocks noChangeShapeType="1"/>
            </p:cNvCxnSpPr>
            <p:nvPr/>
          </p:nvCxnSpPr>
          <p:spPr bwMode="auto">
            <a:xfrm flipV="1">
              <a:off x="914" y="8408"/>
              <a:ext cx="1" cy="870"/>
            </a:xfrm>
            <a:prstGeom prst="straightConnector1">
              <a:avLst/>
            </a:prstGeom>
            <a:noFill/>
            <a:ln w="9525">
              <a:solidFill>
                <a:srgbClr val="000000"/>
              </a:solidFill>
              <a:round/>
              <a:headEnd/>
              <a:tailEnd type="triangle" w="med" len="med"/>
            </a:ln>
          </p:spPr>
        </p:cxnSp>
        <p:cxnSp>
          <p:nvCxnSpPr>
            <p:cNvPr id="1050" name="AutoShape 26"/>
            <p:cNvCxnSpPr>
              <a:cxnSpLocks noChangeShapeType="1"/>
            </p:cNvCxnSpPr>
            <p:nvPr/>
          </p:nvCxnSpPr>
          <p:spPr bwMode="auto">
            <a:xfrm>
              <a:off x="10952" y="8545"/>
              <a:ext cx="0" cy="765"/>
            </a:xfrm>
            <a:prstGeom prst="straightConnector1">
              <a:avLst/>
            </a:prstGeom>
            <a:noFill/>
            <a:ln w="19050" cap="rnd">
              <a:solidFill>
                <a:srgbClr val="808080"/>
              </a:solidFill>
              <a:prstDash val="sysDot"/>
              <a:round/>
              <a:headEnd/>
              <a:tailEnd/>
            </a:ln>
          </p:spPr>
        </p:cxnSp>
        <p:cxnSp>
          <p:nvCxnSpPr>
            <p:cNvPr id="1051" name="AutoShape 27"/>
            <p:cNvCxnSpPr>
              <a:cxnSpLocks noChangeShapeType="1"/>
            </p:cNvCxnSpPr>
            <p:nvPr/>
          </p:nvCxnSpPr>
          <p:spPr bwMode="auto">
            <a:xfrm>
              <a:off x="914" y="9278"/>
              <a:ext cx="10058" cy="1"/>
            </a:xfrm>
            <a:prstGeom prst="straightConnector1">
              <a:avLst/>
            </a:prstGeom>
            <a:noFill/>
            <a:ln w="19050" cap="rnd">
              <a:solidFill>
                <a:srgbClr val="808080"/>
              </a:solidFill>
              <a:prstDash val="sysDot"/>
              <a:round/>
              <a:headEnd/>
              <a:tailEnd/>
            </a:ln>
          </p:spPr>
        </p:cxnSp>
        <p:sp>
          <p:nvSpPr>
            <p:cNvPr id="1052" name="Rectangle 28"/>
            <p:cNvSpPr>
              <a:spLocks noChangeArrowheads="1"/>
            </p:cNvSpPr>
            <p:nvPr/>
          </p:nvSpPr>
          <p:spPr bwMode="auto">
            <a:xfrm>
              <a:off x="3614" y="9647"/>
              <a:ext cx="4583" cy="70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endParaRPr kumimoji="0" lang="en-US" sz="300" b="0" i="0" u="none" strike="noStrike" cap="none" normalizeH="0" baseline="0" smtClean="0">
                <a:ln>
                  <a:noFill/>
                </a:ln>
                <a:solidFill>
                  <a:schemeClr val="tx1"/>
                </a:solidFill>
                <a:effectLst/>
                <a:latin typeface="Calibri" pitchFamily="34" charset="0"/>
                <a:ea typeface="Arial" pitchFamily="34" charset="0"/>
                <a:cs typeface="B Homa" pitchFamily="2" charset="-78"/>
              </a:endParaRPr>
            </a:p>
            <a:p>
              <a:pPr marL="0" marR="0" lvl="0" indent="0" algn="ctr" defTabSz="914400" rtl="1" eaLnBrk="1" fontAlgn="base" latinLnBrk="0" hangingPunct="1">
                <a:lnSpc>
                  <a:spcPct val="100000"/>
                </a:lnSpc>
                <a:spcBef>
                  <a:spcPct val="0"/>
                </a:spcBef>
                <a:spcAft>
                  <a:spcPts val="1000"/>
                </a:spcAft>
                <a:buClrTx/>
                <a:buSzTx/>
                <a:buFontTx/>
                <a:buNone/>
                <a:tabLst/>
              </a:pPr>
              <a:r>
                <a:rPr kumimoji="0" lang="en-US" sz="1600" b="0" i="1" u="none" strike="noStrike" cap="none" normalizeH="0" baseline="0" smtClean="0">
                  <a:ln>
                    <a:noFill/>
                  </a:ln>
                  <a:solidFill>
                    <a:schemeClr val="tx1"/>
                  </a:solidFill>
                  <a:effectLst/>
                  <a:latin typeface="Calibri" pitchFamily="34" charset="0"/>
                  <a:ea typeface="Arial" pitchFamily="34" charset="0"/>
                  <a:cs typeface="B Homa" pitchFamily="2" charset="-78"/>
                </a:rPr>
                <a:t>Feed back</a:t>
              </a: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53" name="Rectangle 29"/>
            <p:cNvSpPr>
              <a:spLocks noChangeArrowheads="1"/>
            </p:cNvSpPr>
            <p:nvPr/>
          </p:nvSpPr>
          <p:spPr bwMode="auto">
            <a:xfrm>
              <a:off x="3550" y="10349"/>
              <a:ext cx="4583" cy="70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endParaRPr kumimoji="0" lang="en-US" sz="300" b="0" i="0" u="none" strike="noStrike" cap="none" normalizeH="0" baseline="0" smtClean="0">
                <a:ln>
                  <a:noFill/>
                </a:ln>
                <a:solidFill>
                  <a:schemeClr val="tx1"/>
                </a:solidFill>
                <a:effectLst/>
                <a:latin typeface="Calibri" pitchFamily="34" charset="0"/>
                <a:ea typeface="Arial" pitchFamily="34" charset="0"/>
                <a:cs typeface="B Homa" pitchFamily="2" charset="-78"/>
              </a:endParaRPr>
            </a:p>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400" b="1" i="0" u="none" strike="noStrike" cap="none" normalizeH="0" baseline="0" smtClean="0">
                  <a:ln>
                    <a:noFill/>
                  </a:ln>
                  <a:solidFill>
                    <a:schemeClr val="tx1"/>
                  </a:solidFill>
                  <a:effectLst/>
                  <a:latin typeface="Calibri" pitchFamily="34" charset="0"/>
                  <a:ea typeface="Arial" pitchFamily="34" charset="0"/>
                  <a:cs typeface="B Homa" pitchFamily="2" charset="-78"/>
                </a:rPr>
                <a:t>بررسي روند تغيير نگرش در رفتار مخاطبان</a:t>
              </a: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grpSp>
      <p:pic>
        <p:nvPicPr>
          <p:cNvPr id="30" name="Picture 29"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490282"/>
            <a:ext cx="4572000" cy="2400657"/>
          </a:xfrm>
          <a:prstGeom prst="rect">
            <a:avLst/>
          </a:prstGeom>
        </p:spPr>
        <p:txBody>
          <a:bodyPr>
            <a:spAutoFit/>
          </a:bodyPr>
          <a:lstStyle/>
          <a:p>
            <a:pPr algn="ctr">
              <a:buFont typeface="Wingdings" pitchFamily="2" charset="2"/>
              <a:buNone/>
            </a:pPr>
            <a:r>
              <a:rPr lang="fa-IR" sz="5400" b="1" dirty="0" smtClean="0">
                <a:latin typeface="Gill Sans MT Condensed"/>
              </a:rPr>
              <a:t>موفق وپیروزباشید</a:t>
            </a:r>
          </a:p>
          <a:p>
            <a:endParaRPr lang="fa-IR" sz="2400" dirty="0" smtClean="0"/>
          </a:p>
          <a:p>
            <a:endParaRPr lang="fa-IR" sz="2400" dirty="0" smtClean="0"/>
          </a:p>
          <a:p>
            <a:pPr algn="l">
              <a:buFont typeface="Wingdings" pitchFamily="2" charset="2"/>
              <a:buNone/>
            </a:pPr>
            <a:r>
              <a:rPr lang="fa-IR" sz="2400" b="1" dirty="0" smtClean="0"/>
              <a:t>سیدشهاب سید محسنی</a:t>
            </a:r>
          </a:p>
          <a:p>
            <a:pPr algn="l">
              <a:buFont typeface="Wingdings" pitchFamily="2" charset="2"/>
              <a:buNone/>
            </a:pPr>
            <a:r>
              <a:rPr lang="en-US" sz="2400" b="1" dirty="0" smtClean="0">
                <a:ea typeface="Majalla UI"/>
                <a:cs typeface="Majalla UI"/>
              </a:rPr>
              <a:t>Sh.mohseni@yahoo.com</a:t>
            </a:r>
            <a:endParaRPr lang="fa-IR" sz="2400" b="1" dirty="0" smtClean="0"/>
          </a:p>
        </p:txBody>
      </p:sp>
      <p:pic>
        <p:nvPicPr>
          <p:cNvPr id="3" name="Picture 2" descr="C:\Documents and Settings\s.mohsseni\My Documents\My Pictures\priranpr.jpg"/>
          <p:cNvPicPr>
            <a:picLocks noChangeAspect="1" noChangeArrowheads="1"/>
          </p:cNvPicPr>
          <p:nvPr/>
        </p:nvPicPr>
        <p:blipFill>
          <a:blip r:embed="rId2" cstate="print"/>
          <a:srcRect/>
          <a:stretch>
            <a:fillRect/>
          </a:stretch>
        </p:blipFill>
        <p:spPr bwMode="auto">
          <a:xfrm>
            <a:off x="5759624" y="0"/>
            <a:ext cx="3384376" cy="2088232"/>
          </a:xfrm>
          <a:prstGeom prst="rect">
            <a:avLst/>
          </a:prstGeom>
          <a:noFill/>
        </p:spPr>
      </p:pic>
    </p:spTree>
  </p:cSld>
  <p:clrMapOvr>
    <a:masterClrMapping/>
  </p:clrMapOvr>
  <p:transition>
    <p:wheel spokes="2"/>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cs typeface="B Titr" pitchFamily="2" charset="-78"/>
              </a:rPr>
              <a:t>*ضرورت ارتباط روابط عمومی ورسانه</a:t>
            </a:r>
            <a:endParaRPr lang="fa-IR" sz="3600" dirty="0">
              <a:cs typeface="B Titr" pitchFamily="2" charset="-78"/>
            </a:endParaRPr>
          </a:p>
        </p:txBody>
      </p:sp>
      <p:sp>
        <p:nvSpPr>
          <p:cNvPr id="3" name="Content Placeholder 2"/>
          <p:cNvSpPr>
            <a:spLocks noGrp="1"/>
          </p:cNvSpPr>
          <p:nvPr>
            <p:ph sz="quarter" idx="1"/>
          </p:nvPr>
        </p:nvSpPr>
        <p:spPr/>
        <p:txBody>
          <a:bodyPr>
            <a:normAutofit/>
          </a:bodyPr>
          <a:lstStyle/>
          <a:p>
            <a:r>
              <a:rPr lang="fa-IR" sz="3600" b="1" dirty="0"/>
              <a:t>در عصر حاضر حتي اگر سازماني بخواهد از ارتباط با رسانه‌ها پرهيز كند و به قولي عطايش را به لقايش بخشد. امري ميسر نيست چرا كه يكي از مهمترين منابع كسب خبر و اطلاعات براي رسانه‌ها را سازمان‌ها و نقد عملكردشان تشكيل داده است. و از سويي ديگر </a:t>
            </a:r>
            <a:r>
              <a:rPr lang="fa-IR" sz="3600" b="1" dirty="0">
                <a:solidFill>
                  <a:srgbClr val="FF0000"/>
                </a:solidFill>
              </a:rPr>
              <a:t>سازمان‌ها نيز </a:t>
            </a:r>
            <a:r>
              <a:rPr lang="fa-IR" sz="3600" b="1" dirty="0" smtClean="0">
                <a:solidFill>
                  <a:srgbClr val="FF0000"/>
                </a:solidFill>
              </a:rPr>
              <a:t>ابزار موثري مانند </a:t>
            </a:r>
            <a:r>
              <a:rPr lang="fa-IR" sz="3600" b="1" dirty="0">
                <a:solidFill>
                  <a:srgbClr val="FF0000"/>
                </a:solidFill>
              </a:rPr>
              <a:t>رسانه‌ها براي انتقال پيام‌شان به مخاطبان گسترده خود در دست </a:t>
            </a:r>
            <a:r>
              <a:rPr lang="fa-IR" sz="3600" b="1" dirty="0" smtClean="0">
                <a:solidFill>
                  <a:srgbClr val="FF0000"/>
                </a:solidFill>
              </a:rPr>
              <a:t>ندارند.</a:t>
            </a:r>
            <a:endParaRPr lang="fa-IR" sz="3600" dirty="0">
              <a:solidFill>
                <a:srgbClr val="FF0000"/>
              </a:solidFill>
            </a:endParaRPr>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cs typeface="B Titr" pitchFamily="2" charset="-78"/>
              </a:rPr>
              <a:t>*ضرورت ارتباط -1</a:t>
            </a:r>
            <a:endParaRPr lang="fa-IR" sz="3600" dirty="0">
              <a:cs typeface="B Titr" pitchFamily="2" charset="-78"/>
            </a:endParaRPr>
          </a:p>
        </p:txBody>
      </p:sp>
      <p:sp>
        <p:nvSpPr>
          <p:cNvPr id="3" name="Content Placeholder 2"/>
          <p:cNvSpPr>
            <a:spLocks noGrp="1"/>
          </p:cNvSpPr>
          <p:nvPr>
            <p:ph sz="quarter" idx="1"/>
          </p:nvPr>
        </p:nvSpPr>
        <p:spPr/>
        <p:txBody>
          <a:bodyPr>
            <a:normAutofit/>
          </a:bodyPr>
          <a:lstStyle/>
          <a:p>
            <a:r>
              <a:rPr lang="fa-IR" sz="4000" b="1" dirty="0"/>
              <a:t>نگاه صحيح به نحوه برقراري ارتباط بين روابط عمومي‌ها و رسانه‌ها آن است كه آنان </a:t>
            </a:r>
            <a:r>
              <a:rPr lang="fa-IR" sz="4000" b="1" dirty="0">
                <a:solidFill>
                  <a:srgbClr val="FF0000"/>
                </a:solidFill>
              </a:rPr>
              <a:t>نيازمند به ارتباط با يكديگر براي تحقق اهداف و ماموريت‌هاي كاري </a:t>
            </a:r>
            <a:r>
              <a:rPr lang="fa-IR" sz="4000" b="1" dirty="0"/>
              <a:t>خود مي‌باشند، هر چند كه در جريان اين ارتباط با موانع و چالش هاي بي‌شماري نيز روبه رو باشند.</a:t>
            </a:r>
            <a:endParaRPr lang="fa-IR" sz="4000" dirty="0"/>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cs typeface="B Titr" pitchFamily="2" charset="-78"/>
              </a:rPr>
              <a:t>*تصویرسازی رسانه ها</a:t>
            </a:r>
            <a:endParaRPr lang="fa-IR" sz="3600" b="1" dirty="0">
              <a:cs typeface="B Titr" pitchFamily="2" charset="-78"/>
            </a:endParaRPr>
          </a:p>
        </p:txBody>
      </p:sp>
      <p:sp>
        <p:nvSpPr>
          <p:cNvPr id="3" name="Content Placeholder 2"/>
          <p:cNvSpPr>
            <a:spLocks noGrp="1"/>
          </p:cNvSpPr>
          <p:nvPr>
            <p:ph sz="quarter" idx="1"/>
          </p:nvPr>
        </p:nvSpPr>
        <p:spPr/>
        <p:txBody>
          <a:bodyPr>
            <a:normAutofit/>
          </a:bodyPr>
          <a:lstStyle/>
          <a:p>
            <a:r>
              <a:rPr lang="fa-IR" sz="4000" b="1" dirty="0"/>
              <a:t>بدون اغراق مي‌توان گفت اكثر قضاوت‌ها و برداشت‌هايي كه از </a:t>
            </a:r>
            <a:r>
              <a:rPr lang="fa-IR" sz="4000" b="1" dirty="0" smtClean="0"/>
              <a:t>عملكرد </a:t>
            </a:r>
            <a:r>
              <a:rPr lang="fa-IR" sz="4000" b="1" dirty="0"/>
              <a:t>سازمان‌ها در سطح افكار عمومي </a:t>
            </a:r>
            <a:r>
              <a:rPr lang="en-US" sz="4000" b="1" dirty="0"/>
              <a:t>(Public opinion)</a:t>
            </a:r>
            <a:r>
              <a:rPr lang="fa-IR" sz="4000" b="1" dirty="0"/>
              <a:t> متجلي است ناشي از آن </a:t>
            </a:r>
            <a:r>
              <a:rPr lang="fa-IR" sz="4000" b="1" dirty="0">
                <a:solidFill>
                  <a:srgbClr val="FF0000"/>
                </a:solidFill>
              </a:rPr>
              <a:t>اخبار و تصاويري است كه رسانه‌ها از يك سازمان و موسسه ترسيم و انتشار داده‌اند. </a:t>
            </a:r>
            <a:endParaRPr lang="fa-IR" sz="4000" dirty="0">
              <a:solidFill>
                <a:srgbClr val="FF0000"/>
              </a:solidFill>
            </a:endParaRPr>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cs typeface="B Titr" pitchFamily="2" charset="-78"/>
              </a:rPr>
              <a:t>*سنجش موفقيت در ارتباطات رسانه‌اي </a:t>
            </a:r>
            <a:endParaRPr lang="fa-IR" sz="3600" dirty="0">
              <a:cs typeface="B Titr" pitchFamily="2" charset="-78"/>
            </a:endParaRPr>
          </a:p>
        </p:txBody>
      </p:sp>
      <p:sp>
        <p:nvSpPr>
          <p:cNvPr id="3" name="Content Placeholder 2"/>
          <p:cNvSpPr>
            <a:spLocks noGrp="1"/>
          </p:cNvSpPr>
          <p:nvPr>
            <p:ph sz="quarter" idx="1"/>
          </p:nvPr>
        </p:nvSpPr>
        <p:spPr/>
        <p:txBody>
          <a:bodyPr>
            <a:normAutofit/>
          </a:bodyPr>
          <a:lstStyle/>
          <a:p>
            <a:r>
              <a:rPr lang="fa-IR" sz="3200" b="1" dirty="0"/>
              <a:t>براستي معيارها و شاخصه‌هاي ارزيابي ميزان موفقيت يك روابط عمومي در ارتباطات رسانه‌اي چگونه سنجيده مي شود؟ </a:t>
            </a:r>
            <a:r>
              <a:rPr lang="fa-IR" sz="3200" b="1" dirty="0">
                <a:solidFill>
                  <a:srgbClr val="FF0000"/>
                </a:solidFill>
              </a:rPr>
              <a:t>آيا مي‌توان كميت توليد اخبار، مصاحبه‌ها، ميزگردها، توليد فيلم و سريال، چاپ آگهي و پخش تيزرهاي تبليغاتي،ارتباطات الکترونیکی و ... را ملاك و معيار موفقيت يك روابط عمومي در استفاده از فنون رسانه‌اي دانست؟ </a:t>
            </a:r>
            <a:r>
              <a:rPr lang="fa-IR" sz="3200" b="1" dirty="0"/>
              <a:t>آيا نوع ارتباط و تعامل </a:t>
            </a:r>
            <a:r>
              <a:rPr lang="fa-IR" sz="3200" b="1" dirty="0" smtClean="0"/>
              <a:t>سازمان </a:t>
            </a:r>
            <a:r>
              <a:rPr lang="fa-IR" sz="3200" b="1" dirty="0"/>
              <a:t>با رسانه‌ها و خبرنگاران بايد ملاك باشد؟ و ...</a:t>
            </a:r>
            <a:endParaRPr lang="en-US" sz="3200" dirty="0"/>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cs typeface="B Titr" pitchFamily="2" charset="-78"/>
              </a:rPr>
              <a:t>*میزان اثر بخشی</a:t>
            </a:r>
            <a:endParaRPr lang="fa-IR" sz="3600" dirty="0">
              <a:cs typeface="B Titr" pitchFamily="2" charset="-78"/>
            </a:endParaRPr>
          </a:p>
        </p:txBody>
      </p:sp>
      <p:sp>
        <p:nvSpPr>
          <p:cNvPr id="3" name="Content Placeholder 2"/>
          <p:cNvSpPr>
            <a:spLocks noGrp="1"/>
          </p:cNvSpPr>
          <p:nvPr>
            <p:ph sz="quarter" idx="1"/>
          </p:nvPr>
        </p:nvSpPr>
        <p:spPr/>
        <p:txBody>
          <a:bodyPr>
            <a:noAutofit/>
          </a:bodyPr>
          <a:lstStyle/>
          <a:p>
            <a:r>
              <a:rPr lang="fa-IR" sz="3200" b="1" dirty="0"/>
              <a:t>آنچه به نظر اساسي است، آنكه تا چه حد فعاليتها و فنون و تكنيك‌هاي رسانه‌اي (خبر، گزارش، مصاحبه، مقاله، فيلم، سريال و ...) </a:t>
            </a:r>
            <a:r>
              <a:rPr lang="fa-IR" sz="3200" b="1" dirty="0" smtClean="0"/>
              <a:t>روابط عمومی توانسته </a:t>
            </a:r>
            <a:r>
              <a:rPr lang="fa-IR" sz="3200" b="1" dirty="0"/>
              <a:t>بر روي </a:t>
            </a:r>
            <a:r>
              <a:rPr lang="fa-IR" sz="3200" b="1" dirty="0">
                <a:solidFill>
                  <a:srgbClr val="FF0000"/>
                </a:solidFill>
              </a:rPr>
              <a:t>مخاطبان هدف  سازمان اثر بخش باشد و منجر به تغيير نگرش و رفتار منطبق با خواسته و اهداف سازمان گردد؟ </a:t>
            </a:r>
            <a:r>
              <a:rPr lang="fa-IR" sz="3200" b="1" dirty="0"/>
              <a:t>اين سئوالي اساسي است كه جواب آن مي‌تواند موفقيت يا عدم موفقيت فعاليتهاي ارتباطات رسانه‌اي يك سازمان را مشخص </a:t>
            </a:r>
            <a:r>
              <a:rPr lang="fa-IR" sz="3200" b="1" dirty="0" smtClean="0"/>
              <a:t>كند. </a:t>
            </a:r>
            <a:endParaRPr lang="fa-IR" sz="3200" dirty="0"/>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cs typeface="B Titr" pitchFamily="2" charset="-78"/>
              </a:rPr>
              <a:t>*داشتن هدف و برنامه مشخص</a:t>
            </a:r>
            <a:endParaRPr lang="fa-IR" sz="3600" dirty="0">
              <a:cs typeface="B Titr" pitchFamily="2" charset="-78"/>
            </a:endParaRPr>
          </a:p>
        </p:txBody>
      </p:sp>
      <p:sp>
        <p:nvSpPr>
          <p:cNvPr id="3" name="Content Placeholder 2"/>
          <p:cNvSpPr>
            <a:spLocks noGrp="1"/>
          </p:cNvSpPr>
          <p:nvPr>
            <p:ph sz="quarter" idx="1"/>
          </p:nvPr>
        </p:nvSpPr>
        <p:spPr/>
        <p:txBody>
          <a:bodyPr>
            <a:normAutofit lnSpcReduction="10000"/>
          </a:bodyPr>
          <a:lstStyle/>
          <a:p>
            <a:r>
              <a:rPr lang="fa-IR" sz="4400" b="1" dirty="0"/>
              <a:t>آيا چه ميزان از فعاليتهاي ارتباطات رسانه‌اي يك سازمان با هدف و برنامه مشخص و منطبق با مخاطبان سازمان طرح ‌ريزي و اجرا شده است و </a:t>
            </a:r>
            <a:r>
              <a:rPr lang="fa-IR" sz="4400" b="1" dirty="0">
                <a:solidFill>
                  <a:srgbClr val="FF0000"/>
                </a:solidFill>
              </a:rPr>
              <a:t>آيا يك فرايند علمي و منطقي را براي اثربخشي فعاليتهاي رسانه‌اي طي كرده است يا خير؟! ....</a:t>
            </a:r>
            <a:endParaRPr lang="en-US" sz="4400" dirty="0">
              <a:solidFill>
                <a:srgbClr val="FF0000"/>
              </a:solidFill>
            </a:endParaRPr>
          </a:p>
          <a:p>
            <a:endParaRPr lang="fa-IR" dirty="0"/>
          </a:p>
        </p:txBody>
      </p:sp>
      <p:pic>
        <p:nvPicPr>
          <p:cNvPr id="4" name="Picture 3" descr="C:\Documents and Settings\s.mohsseni\My Documents\My Pictures\priranpr.jpg"/>
          <p:cNvPicPr>
            <a:picLocks noChangeAspect="1" noChangeArrowheads="1"/>
          </p:cNvPicPr>
          <p:nvPr/>
        </p:nvPicPr>
        <p:blipFill>
          <a:blip r:embed="rId2" cstate="print"/>
          <a:srcRect/>
          <a:stretch>
            <a:fillRect/>
          </a:stretch>
        </p:blipFill>
        <p:spPr bwMode="auto">
          <a:xfrm>
            <a:off x="0" y="5943600"/>
            <a:ext cx="1944216" cy="914400"/>
          </a:xfrm>
          <a:prstGeom prst="rect">
            <a:avLst/>
          </a:prstGeom>
          <a:noFill/>
        </p:spPr>
      </p:pic>
    </p:spTree>
  </p:cSld>
  <p:clrMapOvr>
    <a:masterClrMapping/>
  </p:clrMapOvr>
  <p:transition>
    <p:wheel spokes="2"/>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325</TotalTime>
  <Words>3156</Words>
  <Application>Microsoft Office PowerPoint</Application>
  <PresentationFormat>On-screen Show (4:3)</PresentationFormat>
  <Paragraphs>100</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Median</vt:lpstr>
      <vt:lpstr>Slide 1</vt:lpstr>
      <vt:lpstr>روابط عمومی واثر بخشي فنون رسانه‌اي (Media tactics efficacy)  *سیدشهاب سید محسنی   </vt:lpstr>
      <vt:lpstr>*ارتباط روابط عمومی بارسانه</vt:lpstr>
      <vt:lpstr>*ضرورت ارتباط روابط عمومی ورسانه</vt:lpstr>
      <vt:lpstr>*ضرورت ارتباط -1</vt:lpstr>
      <vt:lpstr>*تصویرسازی رسانه ها</vt:lpstr>
      <vt:lpstr>*سنجش موفقيت در ارتباطات رسانه‌اي </vt:lpstr>
      <vt:lpstr>*میزان اثر بخشی</vt:lpstr>
      <vt:lpstr>*داشتن هدف و برنامه مشخص</vt:lpstr>
      <vt:lpstr>*تعيين سياست‌هاي اطلاع رساني information  policy))</vt:lpstr>
      <vt:lpstr>*تعيين سياست‌ها-1</vt:lpstr>
      <vt:lpstr>*تعيين سياست‌ها-2</vt:lpstr>
      <vt:lpstr>*تعيين سياست‌ها-3</vt:lpstr>
      <vt:lpstr>*شناسايي مخاطبان هدف (target audience) </vt:lpstr>
      <vt:lpstr>*شناسايي مخاطبان-1</vt:lpstr>
      <vt:lpstr>*شناسايي مخاطبان-2</vt:lpstr>
      <vt:lpstr>*شناسايي مخاطبان-3</vt:lpstr>
      <vt:lpstr>*شناسايي مخاطبان-4</vt:lpstr>
      <vt:lpstr>*انتخاب قالب و پيام رسانه‌اي (media message ) </vt:lpstr>
      <vt:lpstr>*پيام رسانه‌اي-1</vt:lpstr>
      <vt:lpstr>*پيام رسانه‌اي-2</vt:lpstr>
      <vt:lpstr>*پيام رسانه‌اي-3</vt:lpstr>
      <vt:lpstr>*پيام رسانه‌اي-4</vt:lpstr>
      <vt:lpstr>*مخاطب شناسي رسانه‌اي(media audience) </vt:lpstr>
      <vt:lpstr>*مخاطب شناسي رسانه‌اي-1</vt:lpstr>
      <vt:lpstr>*مخاطب شناسي رسانه‌اي-2</vt:lpstr>
      <vt:lpstr>*مخاطب شناسي رسانه‌اي-3</vt:lpstr>
      <vt:lpstr>*مخاطب شناسي رسانه‌اي-4</vt:lpstr>
      <vt:lpstr>*مخاطب شناسي رسانه‌اي-5</vt:lpstr>
      <vt:lpstr>*ارزيابي اثربخشي رسانه‌اي media efficacy evaluation))</vt:lpstr>
      <vt:lpstr>*ارزيابي اثربخشي-1</vt:lpstr>
      <vt:lpstr>*ارزيابي اثربخشي-2</vt:lpstr>
      <vt:lpstr>*ارزيابي اثربخشي-3</vt:lpstr>
      <vt:lpstr>*ارزيابي اثربخشي-4</vt:lpstr>
      <vt:lpstr>*نتيجه‌گيري</vt:lpstr>
      <vt:lpstr>*نتيجه‌گيري-1</vt:lpstr>
      <vt:lpstr>*نتيجه‌گيري-2</vt:lpstr>
      <vt:lpstr>Slide 38</vt:lpstr>
      <vt:lpstr>Slide 39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روابط عمومی واثر بخشي فنون رسانه‌اي (Media tactics efficacy)    </dc:title>
  <dc:creator>s.mohsseni</dc:creator>
  <cp:lastModifiedBy>s.mohsseni</cp:lastModifiedBy>
  <cp:revision>41</cp:revision>
  <dcterms:created xsi:type="dcterms:W3CDTF">2011-10-01T09:03:53Z</dcterms:created>
  <dcterms:modified xsi:type="dcterms:W3CDTF">2011-10-29T14:48:44Z</dcterms:modified>
</cp:coreProperties>
</file>