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5D5849-FE56-4417-B163-56BAD8FEDA72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980B4E-1D0B-4A53-AD78-516BE5E91D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153400" cy="1676400"/>
          </a:xfrm>
        </p:spPr>
        <p:txBody>
          <a:bodyPr/>
          <a:lstStyle/>
          <a:p>
            <a:r>
              <a:rPr lang="en-US" dirty="0" smtClean="0"/>
              <a:t>Georgia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/>
          </a:bodyPr>
          <a:lstStyle/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r>
              <a:rPr lang="en-US" sz="2600" b="1" dirty="0" smtClean="0"/>
              <a:t>1993 – the First PR Company</a:t>
            </a:r>
          </a:p>
          <a:p>
            <a:pPr algn="l"/>
            <a:r>
              <a:rPr lang="en-US" sz="2600" b="1" dirty="0" smtClean="0"/>
              <a:t>1995 – the First Major specializations in the </a:t>
            </a:r>
          </a:p>
          <a:p>
            <a:pPr algn="l"/>
            <a:r>
              <a:rPr lang="en-US" sz="2600" b="1" dirty="0" smtClean="0"/>
              <a:t> </a:t>
            </a:r>
            <a:r>
              <a:rPr lang="en-US" sz="2600" b="1" dirty="0" smtClean="0"/>
              <a:t>          Curriculum (Technical University)</a:t>
            </a:r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pic>
        <p:nvPicPr>
          <p:cNvPr id="1026" name="Picture 2" descr="C:\Documents and Settings\nzhizhilashvili\Desktop\9915135-public-relations-concept-in-the-pr-indust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99" y="0"/>
            <a:ext cx="3622623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153400" cy="1981200"/>
          </a:xfrm>
        </p:spPr>
        <p:txBody>
          <a:bodyPr/>
          <a:lstStyle/>
          <a:p>
            <a:r>
              <a:rPr lang="en-US" dirty="0" smtClean="0"/>
              <a:t>Georgia </a:t>
            </a:r>
            <a:br>
              <a:rPr lang="en-US" dirty="0" smtClean="0"/>
            </a:br>
            <a:r>
              <a:rPr lang="en-US" sz="3600" dirty="0" smtClean="0"/>
              <a:t>PR and Politics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/>
          </a:bodyPr>
          <a:lstStyle/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>
              <a:buFontTx/>
              <a:buChar char="-"/>
            </a:pPr>
            <a:r>
              <a:rPr lang="en-US" sz="2600" b="1" dirty="0" smtClean="0"/>
              <a:t> Public Opinion</a:t>
            </a:r>
            <a:r>
              <a:rPr lang="en-US" sz="2600" b="1" dirty="0" smtClean="0"/>
              <a:t> Research </a:t>
            </a:r>
            <a:endParaRPr lang="en-US" sz="2600" b="1" dirty="0" smtClean="0"/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Leading </a:t>
            </a:r>
            <a:r>
              <a:rPr lang="en-US" sz="2600" b="1" dirty="0" smtClean="0"/>
              <a:t>Informational </a:t>
            </a:r>
            <a:r>
              <a:rPr lang="en-US" sz="2600" b="1" dirty="0" smtClean="0"/>
              <a:t>Process </a:t>
            </a:r>
            <a:endParaRPr lang="en-US" sz="2600" b="1" dirty="0" smtClean="0"/>
          </a:p>
          <a:p>
            <a:pPr algn="l">
              <a:buFontTx/>
              <a:buChar char="-"/>
            </a:pPr>
            <a:r>
              <a:rPr lang="en-US" sz="2600" b="1" dirty="0" smtClean="0"/>
              <a:t> Image Making of Parties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Image Making of Leaders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Communication During </a:t>
            </a:r>
            <a:r>
              <a:rPr lang="en-US" sz="2600" b="1" dirty="0" smtClean="0"/>
              <a:t>E</a:t>
            </a:r>
            <a:r>
              <a:rPr lang="en-US" sz="2600" b="1" dirty="0" smtClean="0"/>
              <a:t>lections</a:t>
            </a:r>
          </a:p>
          <a:p>
            <a:pPr algn="l">
              <a:buFontTx/>
              <a:buChar char="-"/>
            </a:pPr>
            <a:endParaRPr lang="en-US" sz="2600" b="1" dirty="0" smtClean="0"/>
          </a:p>
          <a:p>
            <a:pPr algn="l">
              <a:buFontTx/>
              <a:buChar char="-"/>
            </a:pPr>
            <a:endParaRPr lang="en-US" sz="26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pic>
        <p:nvPicPr>
          <p:cNvPr id="1026" name="Picture 2" descr="C:\Documents and Settings\nzhizhilashvili\Desktop\9915135-public-relations-concept-in-the-pr-industr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14399" y="130085"/>
            <a:ext cx="3622623" cy="1949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153400" cy="1676400"/>
          </a:xfrm>
        </p:spPr>
        <p:txBody>
          <a:bodyPr/>
          <a:lstStyle/>
          <a:p>
            <a:r>
              <a:rPr lang="en-US" dirty="0" smtClean="0"/>
              <a:t>Georgia </a:t>
            </a:r>
            <a:br>
              <a:rPr lang="en-US" dirty="0" smtClean="0"/>
            </a:br>
            <a:r>
              <a:rPr lang="en-US" sz="3600" dirty="0" smtClean="0"/>
              <a:t>PR and Government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/>
          </a:bodyPr>
          <a:lstStyle/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>
              <a:buFontTx/>
              <a:buChar char="-"/>
            </a:pPr>
            <a:r>
              <a:rPr lang="en-US" sz="2600" b="1" dirty="0" smtClean="0"/>
              <a:t> Press-Centers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Relations with Citizens and Target Groups 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Department/s of Monitoring, Planning and </a:t>
            </a:r>
          </a:p>
          <a:p>
            <a:pPr algn="l"/>
            <a:r>
              <a:rPr lang="en-US" sz="2600" b="1" dirty="0" smtClean="0"/>
              <a:t>  Issuing the Recommendations</a:t>
            </a:r>
          </a:p>
          <a:p>
            <a:pPr algn="l">
              <a:buFontTx/>
              <a:buChar char="-"/>
            </a:pPr>
            <a:endParaRPr lang="en-US" sz="26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pic>
        <p:nvPicPr>
          <p:cNvPr id="1026" name="Picture 2" descr="C:\Documents and Settings\nzhizhilashvili\Desktop\9915135-public-relations-concept-in-the-pr-industr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43000" y="152400"/>
            <a:ext cx="2394520" cy="1920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153400" cy="1676400"/>
          </a:xfrm>
        </p:spPr>
        <p:txBody>
          <a:bodyPr/>
          <a:lstStyle/>
          <a:p>
            <a:r>
              <a:rPr lang="en-US" dirty="0" smtClean="0"/>
              <a:t>Georgia </a:t>
            </a:r>
            <a:br>
              <a:rPr lang="en-US" dirty="0" smtClean="0"/>
            </a:br>
            <a:r>
              <a:rPr lang="en-US" sz="3600" dirty="0" smtClean="0"/>
              <a:t>PR in Crisis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/>
          </a:bodyPr>
          <a:lstStyle/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600" b="1" dirty="0" smtClean="0"/>
          </a:p>
          <a:p>
            <a:pPr algn="l"/>
            <a:r>
              <a:rPr lang="en-US" sz="2600" b="1" dirty="0" smtClean="0"/>
              <a:t>   Case Study:  </a:t>
            </a:r>
          </a:p>
          <a:p>
            <a:pPr algn="l"/>
            <a:r>
              <a:rPr lang="en-US" sz="2600" b="1" dirty="0" smtClean="0"/>
              <a:t>   “Russian-Georgian War”, 2008 </a:t>
            </a:r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pic>
        <p:nvPicPr>
          <p:cNvPr id="1026" name="Picture 2" descr="C:\Documents and Settings\nzhizhilashvili\Desktop\9915135-public-relations-concept-in-the-pr-industr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22521" y="511648"/>
            <a:ext cx="2585329" cy="169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153400" cy="1676400"/>
          </a:xfrm>
        </p:spPr>
        <p:txBody>
          <a:bodyPr/>
          <a:lstStyle/>
          <a:p>
            <a:r>
              <a:rPr lang="en-US" dirty="0" smtClean="0"/>
              <a:t>Georgia </a:t>
            </a:r>
            <a:br>
              <a:rPr lang="en-US" dirty="0" smtClean="0"/>
            </a:br>
            <a:r>
              <a:rPr lang="en-US" sz="3600" dirty="0" smtClean="0"/>
              <a:t>PR and Business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/>
          </a:bodyPr>
          <a:lstStyle/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>
              <a:buFontTx/>
              <a:buChar char="-"/>
            </a:pPr>
            <a:r>
              <a:rPr lang="en-US" sz="2600" b="1" dirty="0" smtClean="0"/>
              <a:t> Public Opinion Research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Image Making of Organization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Communication with Media 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Event Management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Working with Target Groups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Working on Communication Policy</a:t>
            </a:r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pic>
        <p:nvPicPr>
          <p:cNvPr id="1026" name="Picture 2" descr="C:\Documents and Settings\nzhizhilashvili\Desktop\9915135-public-relations-concept-in-the-pr-industr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22522" y="271387"/>
            <a:ext cx="2368478" cy="2185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153400" cy="1676400"/>
          </a:xfrm>
        </p:spPr>
        <p:txBody>
          <a:bodyPr/>
          <a:lstStyle/>
          <a:p>
            <a:r>
              <a:rPr lang="en-US" dirty="0" smtClean="0"/>
              <a:t>Georgia </a:t>
            </a:r>
            <a:br>
              <a:rPr lang="en-US" dirty="0" smtClean="0"/>
            </a:br>
            <a:r>
              <a:rPr lang="en-US" sz="3600" dirty="0" smtClean="0"/>
              <a:t>PR and NGOs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/>
          </a:bodyPr>
          <a:lstStyle/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>
              <a:buFontTx/>
              <a:buChar char="-"/>
            </a:pPr>
            <a:r>
              <a:rPr lang="en-US" sz="2600" b="1" dirty="0" smtClean="0"/>
              <a:t> Popularization of the Organization 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Establishing and Developing Communication </a:t>
            </a:r>
          </a:p>
          <a:p>
            <a:pPr algn="l"/>
            <a:r>
              <a:rPr lang="en-US" sz="2600" b="1" dirty="0" smtClean="0"/>
              <a:t> </a:t>
            </a:r>
            <a:r>
              <a:rPr lang="en-US" sz="2600" b="1" dirty="0" smtClean="0"/>
              <a:t> Tools with Target Groups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Preserving the Image among Donors</a:t>
            </a:r>
          </a:p>
          <a:p>
            <a:pPr algn="l">
              <a:buFontTx/>
              <a:buChar char="-"/>
            </a:pPr>
            <a:endParaRPr lang="en-US" sz="26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pic>
        <p:nvPicPr>
          <p:cNvPr id="1026" name="Picture 2" descr="C:\Documents and Settings\nzhizhilashvili\Desktop\9915135-public-relations-concept-in-the-pr-industr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22522" y="441194"/>
            <a:ext cx="2406764" cy="17686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153400" cy="1676400"/>
          </a:xfrm>
        </p:spPr>
        <p:txBody>
          <a:bodyPr/>
          <a:lstStyle/>
          <a:p>
            <a:r>
              <a:rPr lang="en-US" dirty="0" smtClean="0"/>
              <a:t>Georgia </a:t>
            </a:r>
            <a:br>
              <a:rPr lang="en-US" dirty="0" smtClean="0"/>
            </a:br>
            <a:r>
              <a:rPr lang="en-US" sz="3200" dirty="0" smtClean="0"/>
              <a:t>…so called “Black” PR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/>
          </a:bodyPr>
          <a:lstStyle/>
          <a:p>
            <a:pPr algn="l"/>
            <a:endParaRPr lang="en-US" sz="2400" b="1" i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>
              <a:buFontTx/>
              <a:buChar char="-"/>
            </a:pPr>
            <a:r>
              <a:rPr lang="en-US" sz="2600" b="1" dirty="0" smtClean="0"/>
              <a:t> Post-Soviet Tendency</a:t>
            </a:r>
          </a:p>
          <a:p>
            <a:pPr algn="l">
              <a:buFontTx/>
              <a:buChar char="-"/>
            </a:pPr>
            <a:r>
              <a:rPr lang="en-US" sz="2600" b="1" dirty="0" smtClean="0"/>
              <a:t> </a:t>
            </a:r>
            <a:r>
              <a:rPr lang="en-US" sz="2600" b="1" dirty="0" smtClean="0"/>
              <a:t>Manipulation of the Society</a:t>
            </a:r>
          </a:p>
          <a:p>
            <a:pPr algn="l">
              <a:buFontTx/>
              <a:buChar char="-"/>
            </a:pPr>
            <a:endParaRPr lang="en-US" sz="26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pic>
        <p:nvPicPr>
          <p:cNvPr id="1026" name="Picture 2" descr="C:\Documents and Settings\nzhizhilashvili\Desktop\9915135-public-relations-concept-in-the-pr-industr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60087" y="381000"/>
            <a:ext cx="2286990" cy="17686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153400" cy="1676400"/>
          </a:xfrm>
        </p:spPr>
        <p:txBody>
          <a:bodyPr/>
          <a:lstStyle/>
          <a:p>
            <a:r>
              <a:rPr lang="en-US" dirty="0" smtClean="0"/>
              <a:t>Georgia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PR and New Media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724400"/>
          </a:xfrm>
        </p:spPr>
        <p:txBody>
          <a:bodyPr>
            <a:normAutofit/>
          </a:bodyPr>
          <a:lstStyle/>
          <a:p>
            <a:pPr algn="l"/>
            <a:endParaRPr lang="en-US" sz="2400" b="1" i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600" b="1" dirty="0" smtClean="0"/>
          </a:p>
          <a:p>
            <a:pPr algn="l"/>
            <a:r>
              <a:rPr lang="en-US" sz="2600" b="1" dirty="0" smtClean="0"/>
              <a:t>   Case-Study: </a:t>
            </a:r>
          </a:p>
          <a:p>
            <a:pPr algn="l"/>
            <a:r>
              <a:rPr lang="en-US" sz="2600" b="1" dirty="0" smtClean="0"/>
              <a:t>   TBC Bank’s Smart Club on </a:t>
            </a:r>
            <a:r>
              <a:rPr lang="en-US" sz="2600" b="1" dirty="0" err="1" smtClean="0"/>
              <a:t>Facebook</a:t>
            </a:r>
            <a:endParaRPr lang="en-US" sz="2600" b="1" dirty="0" smtClean="0"/>
          </a:p>
          <a:p>
            <a:pPr algn="l"/>
            <a:endParaRPr lang="en-US" sz="2600" b="1" dirty="0" smtClean="0"/>
          </a:p>
          <a:p>
            <a:pPr algn="l">
              <a:buFontTx/>
              <a:buChar char="-"/>
            </a:pPr>
            <a:endParaRPr lang="en-US" sz="26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 smtClean="0"/>
          </a:p>
          <a:p>
            <a:pPr algn="l"/>
            <a:endParaRPr lang="en-US" sz="2400" b="1" dirty="0"/>
          </a:p>
        </p:txBody>
      </p:sp>
      <p:pic>
        <p:nvPicPr>
          <p:cNvPr id="1026" name="Picture 2" descr="C:\Documents and Settings\nzhizhilashvili\Desktop\9915135-public-relations-concept-in-the-pr-industr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87142" y="381000"/>
            <a:ext cx="2032880" cy="17686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</TotalTime>
  <Words>145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Georgia  </vt:lpstr>
      <vt:lpstr>Georgia  PR and Politics</vt:lpstr>
      <vt:lpstr>Georgia  PR and Government</vt:lpstr>
      <vt:lpstr>Georgia  PR in Crisis </vt:lpstr>
      <vt:lpstr>Georgia  PR and Business</vt:lpstr>
      <vt:lpstr>Georgia  PR and NGOs</vt:lpstr>
      <vt:lpstr>Georgia  …so called “Black” PR</vt:lpstr>
      <vt:lpstr>Georgia  PR and New Media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 </dc:title>
  <dc:creator>daka</dc:creator>
  <cp:lastModifiedBy>daka</cp:lastModifiedBy>
  <cp:revision>32</cp:revision>
  <dcterms:created xsi:type="dcterms:W3CDTF">2011-10-20T12:05:10Z</dcterms:created>
  <dcterms:modified xsi:type="dcterms:W3CDTF">2011-10-20T16:05:52Z</dcterms:modified>
</cp:coreProperties>
</file>