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68" r:id="rId3"/>
    <p:sldId id="294" r:id="rId4"/>
    <p:sldId id="296" r:id="rId5"/>
    <p:sldId id="295" r:id="rId6"/>
    <p:sldId id="306" r:id="rId7"/>
    <p:sldId id="276" r:id="rId8"/>
    <p:sldId id="277" r:id="rId9"/>
    <p:sldId id="278" r:id="rId10"/>
    <p:sldId id="297" r:id="rId11"/>
    <p:sldId id="305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279" r:id="rId20"/>
    <p:sldId id="280" r:id="rId21"/>
    <p:sldId id="281" r:id="rId22"/>
    <p:sldId id="307" r:id="rId23"/>
    <p:sldId id="308" r:id="rId24"/>
    <p:sldId id="291" r:id="rId25"/>
    <p:sldId id="292" r:id="rId26"/>
    <p:sldId id="293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843CC-0E12-4AEF-A11D-D7C12D93CAAE}" type="datetimeFigureOut">
              <a:rPr lang="en-US" smtClean="0"/>
              <a:t>10/18/2014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DDDEA-D9D3-4D39-9CBC-93269DABC3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474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843CC-0E12-4AEF-A11D-D7C12D93CAAE}" type="datetimeFigureOut">
              <a:rPr lang="en-US" smtClean="0"/>
              <a:t>10/18/2014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DDDEA-D9D3-4D39-9CBC-93269DABC3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987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843CC-0E12-4AEF-A11D-D7C12D93CAAE}" type="datetimeFigureOut">
              <a:rPr lang="en-US" smtClean="0"/>
              <a:t>10/18/2014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DDDEA-D9D3-4D39-9CBC-93269DABC3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271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843CC-0E12-4AEF-A11D-D7C12D93CAAE}" type="datetimeFigureOut">
              <a:rPr lang="en-US" smtClean="0"/>
              <a:t>10/18/2014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DDDEA-D9D3-4D39-9CBC-93269DABC3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4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843CC-0E12-4AEF-A11D-D7C12D93CAAE}" type="datetimeFigureOut">
              <a:rPr lang="en-US" smtClean="0"/>
              <a:t>10/18/2014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DDDEA-D9D3-4D39-9CBC-93269DABC3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73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843CC-0E12-4AEF-A11D-D7C12D93CAAE}" type="datetimeFigureOut">
              <a:rPr lang="en-US" smtClean="0"/>
              <a:t>10/18/2014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DDDEA-D9D3-4D39-9CBC-93269DABC3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418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843CC-0E12-4AEF-A11D-D7C12D93CAAE}" type="datetimeFigureOut">
              <a:rPr lang="en-US" smtClean="0"/>
              <a:t>10/18/2014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DDDEA-D9D3-4D39-9CBC-93269DABC3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14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843CC-0E12-4AEF-A11D-D7C12D93CAAE}" type="datetimeFigureOut">
              <a:rPr lang="en-US" smtClean="0"/>
              <a:t>10/18/2014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DDDEA-D9D3-4D39-9CBC-93269DABC3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965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843CC-0E12-4AEF-A11D-D7C12D93CAAE}" type="datetimeFigureOut">
              <a:rPr lang="en-US" smtClean="0"/>
              <a:t>10/18/2014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DDDEA-D9D3-4D39-9CBC-93269DABC3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690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843CC-0E12-4AEF-A11D-D7C12D93CAAE}" type="datetimeFigureOut">
              <a:rPr lang="en-US" smtClean="0"/>
              <a:t>10/18/2014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DDDEA-D9D3-4D39-9CBC-93269DABC3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856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843CC-0E12-4AEF-A11D-D7C12D93CAAE}" type="datetimeFigureOut">
              <a:rPr lang="en-US" smtClean="0"/>
              <a:t>10/18/2014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DDDEA-D9D3-4D39-9CBC-93269DABC3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11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843CC-0E12-4AEF-A11D-D7C12D93CAAE}" type="datetimeFigureOut">
              <a:rPr lang="en-US" smtClean="0"/>
              <a:t>10/18/2014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DDDEA-D9D3-4D39-9CBC-93269DABC3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722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283968" y="278650"/>
            <a:ext cx="4752528" cy="29343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5400" b="1" dirty="0" smtClean="0">
                <a:solidFill>
                  <a:srgbClr val="C00000"/>
                </a:solidFill>
              </a:rPr>
              <a:t>روابط عمومی پاسخگو</a:t>
            </a:r>
            <a:endParaRPr lang="en-US" sz="5400" b="1" dirty="0">
              <a:solidFill>
                <a:srgbClr val="C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27984" y="5229200"/>
            <a:ext cx="4536504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b="1" dirty="0" smtClean="0">
                <a:solidFill>
                  <a:schemeClr val="tx1"/>
                </a:solidFill>
              </a:rPr>
              <a:t>دکتر احمد روستا</a:t>
            </a:r>
          </a:p>
          <a:p>
            <a:pPr algn="ctr"/>
            <a:r>
              <a:rPr lang="fa-IR" b="1" dirty="0" smtClean="0">
                <a:solidFill>
                  <a:schemeClr val="tx1"/>
                </a:solidFill>
              </a:rPr>
              <a:t>عضو هیئت علمی دانشگاه شهید بهشتی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www.drroosta.com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16016" y="2996952"/>
            <a:ext cx="4104456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lgerian" panose="04020705040A02060702" pitchFamily="82" charset="0"/>
                <a:cs typeface="B Titr" panose="00000700000000000000" pitchFamily="2" charset="-78"/>
              </a:rPr>
              <a:t>RESPONSIve</a:t>
            </a:r>
            <a:r>
              <a:rPr lang="en-US" sz="3200" b="1" dirty="0" smtClean="0">
                <a:solidFill>
                  <a:srgbClr val="002060"/>
                </a:solidFill>
                <a:latin typeface="Algerian" panose="04020705040A02060702" pitchFamily="82" charset="0"/>
                <a:cs typeface="B Titr" panose="00000700000000000000" pitchFamily="2" charset="-78"/>
              </a:rPr>
              <a:t>          PUBLIC RELATIONS</a:t>
            </a:r>
            <a:endParaRPr lang="en-US" sz="3200" b="1" dirty="0">
              <a:solidFill>
                <a:srgbClr val="002060"/>
              </a:solidFill>
              <a:latin typeface="Algerian" panose="04020705040A02060702" pitchFamily="82" charset="0"/>
              <a:cs typeface="B Titr" panose="00000700000000000000" pitchFamily="2" charset="-78"/>
            </a:endParaRPr>
          </a:p>
        </p:txBody>
      </p:sp>
      <p:sp>
        <p:nvSpPr>
          <p:cNvPr id="2" name="Oval 1"/>
          <p:cNvSpPr/>
          <p:nvPr/>
        </p:nvSpPr>
        <p:spPr>
          <a:xfrm>
            <a:off x="395536" y="77486"/>
            <a:ext cx="2232248" cy="1616478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RESPONSE</a:t>
            </a:r>
            <a:endParaRPr lang="en-US" sz="2400" b="1" dirty="0"/>
          </a:p>
        </p:txBody>
      </p:sp>
      <p:sp>
        <p:nvSpPr>
          <p:cNvPr id="3" name="Plus 2"/>
          <p:cNvSpPr/>
          <p:nvPr/>
        </p:nvSpPr>
        <p:spPr>
          <a:xfrm>
            <a:off x="1072462" y="1751891"/>
            <a:ext cx="914400" cy="914400"/>
          </a:xfrm>
          <a:prstGeom prst="mathPlus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431540" y="2660213"/>
            <a:ext cx="2196244" cy="164122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ABILITY</a:t>
            </a:r>
            <a:endParaRPr lang="en-US" sz="2400" b="1" dirty="0"/>
          </a:p>
        </p:txBody>
      </p:sp>
      <p:sp>
        <p:nvSpPr>
          <p:cNvPr id="5" name="Equal 4"/>
          <p:cNvSpPr/>
          <p:nvPr/>
        </p:nvSpPr>
        <p:spPr>
          <a:xfrm>
            <a:off x="1054460" y="4314800"/>
            <a:ext cx="914400" cy="914400"/>
          </a:xfrm>
          <a:prstGeom prst="mathEqual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7514" y="5418606"/>
            <a:ext cx="2862318" cy="80466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RESPONSIBILITY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617458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5856" y="116632"/>
            <a:ext cx="5760640" cy="1152128"/>
          </a:xfrm>
        </p:spPr>
        <p:txBody>
          <a:bodyPr>
            <a:normAutofit/>
          </a:bodyPr>
          <a:lstStyle/>
          <a:p>
            <a:r>
              <a:rPr lang="fa-IR" sz="6000" b="1" dirty="0" smtClean="0">
                <a:solidFill>
                  <a:srgbClr val="C00000"/>
                </a:solidFill>
              </a:rPr>
              <a:t>پاسخگوماندن چیست؟</a:t>
            </a:r>
            <a:endParaRPr lang="en-US" sz="6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816" y="1340768"/>
            <a:ext cx="6048672" cy="5328592"/>
          </a:xfrm>
        </p:spPr>
        <p:txBody>
          <a:bodyPr>
            <a:normAutofit/>
          </a:bodyPr>
          <a:lstStyle/>
          <a:p>
            <a:pPr algn="ctr" rtl="1"/>
            <a:r>
              <a:rPr lang="fa-IR" b="1" dirty="0" smtClean="0">
                <a:latin typeface="Arial" charset="0"/>
              </a:rPr>
              <a:t>پاسخگو ماندن عبارتست از:</a:t>
            </a:r>
          </a:p>
          <a:p>
            <a:pPr marL="0" indent="0" algn="ctr" rtl="1">
              <a:buNone/>
            </a:pPr>
            <a:r>
              <a:rPr lang="fa-IR" b="1" dirty="0" smtClean="0">
                <a:latin typeface="Arial" charset="0"/>
              </a:rPr>
              <a:t> تداوم « </a:t>
            </a:r>
            <a:r>
              <a:rPr lang="fa-IR" b="1" dirty="0">
                <a:solidFill>
                  <a:srgbClr val="0070C0"/>
                </a:solidFill>
                <a:latin typeface="Arial" charset="0"/>
              </a:rPr>
              <a:t>توانمندی، علاقمندی و پای </a:t>
            </a:r>
            <a:r>
              <a:rPr lang="fa-IR" b="1" dirty="0" smtClean="0">
                <a:solidFill>
                  <a:srgbClr val="0070C0"/>
                </a:solidFill>
                <a:latin typeface="Arial" charset="0"/>
              </a:rPr>
              <a:t>بندی</a:t>
            </a:r>
            <a:r>
              <a:rPr lang="fa-IR" b="1" dirty="0" smtClean="0">
                <a:latin typeface="Arial" charset="0"/>
              </a:rPr>
              <a:t>» </a:t>
            </a:r>
            <a:r>
              <a:rPr lang="fa-IR" b="1" dirty="0">
                <a:latin typeface="Arial" charset="0"/>
              </a:rPr>
              <a:t>به </a:t>
            </a:r>
            <a:endParaRPr lang="fa-IR" b="1" dirty="0" smtClean="0">
              <a:latin typeface="Arial" charset="0"/>
            </a:endParaRPr>
          </a:p>
          <a:p>
            <a:pPr marL="0" indent="0" algn="ctr" rtl="1">
              <a:buNone/>
            </a:pPr>
            <a:r>
              <a:rPr lang="fa-IR" b="1" dirty="0" smtClean="0">
                <a:latin typeface="Arial" charset="0"/>
              </a:rPr>
              <a:t>«</a:t>
            </a:r>
            <a:r>
              <a:rPr lang="fa-IR" b="1" dirty="0" smtClean="0">
                <a:solidFill>
                  <a:srgbClr val="C00000"/>
                </a:solidFill>
                <a:latin typeface="Arial" charset="0"/>
              </a:rPr>
              <a:t>پاسخ </a:t>
            </a:r>
            <a:r>
              <a:rPr lang="fa-IR" b="1" dirty="0">
                <a:solidFill>
                  <a:srgbClr val="C00000"/>
                </a:solidFill>
                <a:latin typeface="Arial" charset="0"/>
              </a:rPr>
              <a:t>یافتن و پاسخ دادن</a:t>
            </a:r>
            <a:r>
              <a:rPr lang="fa-IR" b="1" dirty="0">
                <a:latin typeface="Arial" charset="0"/>
              </a:rPr>
              <a:t> </a:t>
            </a:r>
            <a:r>
              <a:rPr lang="fa-IR" b="1" dirty="0" smtClean="0">
                <a:latin typeface="Arial" charset="0"/>
              </a:rPr>
              <a:t>»</a:t>
            </a:r>
          </a:p>
          <a:p>
            <a:pPr marL="0" indent="0" algn="ctr" rtl="1">
              <a:buNone/>
            </a:pPr>
            <a:r>
              <a:rPr lang="fa-IR" b="1" dirty="0" smtClean="0">
                <a:latin typeface="Arial" charset="0"/>
              </a:rPr>
              <a:t>به </a:t>
            </a:r>
          </a:p>
          <a:p>
            <a:pPr marL="0" indent="0" algn="ctr" rtl="1">
              <a:buNone/>
            </a:pPr>
            <a:r>
              <a:rPr lang="fa-IR" b="1" dirty="0" smtClean="0">
                <a:latin typeface="Arial" charset="0"/>
              </a:rPr>
              <a:t>«</a:t>
            </a:r>
            <a:r>
              <a:rPr lang="fa-IR" b="1" dirty="0" smtClean="0">
                <a:solidFill>
                  <a:srgbClr val="00B050"/>
                </a:solidFill>
                <a:latin typeface="Arial" charset="0"/>
              </a:rPr>
              <a:t>مخاطبان گوناگون</a:t>
            </a:r>
            <a:r>
              <a:rPr lang="fa-IR" b="1" dirty="0" smtClean="0">
                <a:latin typeface="Arial" charset="0"/>
              </a:rPr>
              <a:t>» در دنیای سنتی و مجازی</a:t>
            </a:r>
            <a:r>
              <a:rPr lang="fa-IR" b="1" dirty="0">
                <a:latin typeface="Arial" charset="0"/>
              </a:rPr>
              <a:t> </a:t>
            </a:r>
            <a:r>
              <a:rPr lang="fa-IR" b="1" dirty="0" smtClean="0">
                <a:latin typeface="Arial" charset="0"/>
              </a:rPr>
              <a:t>جهت</a:t>
            </a:r>
          </a:p>
          <a:p>
            <a:pPr marL="0" indent="0" algn="ctr" rtl="1">
              <a:buNone/>
            </a:pPr>
            <a:r>
              <a:rPr lang="fa-IR" b="1" dirty="0" smtClean="0">
                <a:latin typeface="Arial" charset="0"/>
              </a:rPr>
              <a:t> « </a:t>
            </a:r>
            <a:r>
              <a:rPr lang="fa-IR" b="1" dirty="0" smtClean="0">
                <a:solidFill>
                  <a:srgbClr val="C00000"/>
                </a:solidFill>
                <a:latin typeface="Arial" charset="0"/>
              </a:rPr>
              <a:t>ماندگاری و نیکنامی</a:t>
            </a:r>
            <a:r>
              <a:rPr lang="fa-IR" b="1" dirty="0" smtClean="0">
                <a:latin typeface="Arial" charset="0"/>
              </a:rPr>
              <a:t>»</a:t>
            </a:r>
            <a:endParaRPr lang="en-US" dirty="0"/>
          </a:p>
        </p:txBody>
      </p:sp>
      <p:pic>
        <p:nvPicPr>
          <p:cNvPr id="10242" name="Picture 2" descr="C:\Users\user\Desktop\indexujujj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1581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0534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  <a:solidFill>
            <a:schemeClr val="tx2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Autofit/>
          </a:bodyPr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fa-IR" b="1" dirty="0" smtClean="0">
                <a:solidFill>
                  <a:schemeClr val="bg1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الزامات روابط عمومی پاسخگو(</a:t>
            </a:r>
            <a:r>
              <a:rPr lang="en-US" b="1" dirty="0" smtClean="0">
                <a:solidFill>
                  <a:schemeClr val="bg1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8</a:t>
            </a:r>
            <a:r>
              <a:rPr lang="en-US" b="1" dirty="0" smtClean="0">
                <a:solidFill>
                  <a:srgbClr val="C00000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A</a:t>
            </a:r>
            <a:r>
              <a:rPr lang="en-US" b="1" dirty="0" smtClean="0">
                <a:solidFill>
                  <a:schemeClr val="bg1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s</a:t>
            </a:r>
            <a:r>
              <a:rPr lang="fa-IR" b="1" dirty="0" smtClean="0">
                <a:solidFill>
                  <a:schemeClr val="bg1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)</a:t>
            </a:r>
            <a:endParaRPr lang="en-US" b="1" dirty="0">
              <a:solidFill>
                <a:schemeClr val="bg1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marL="0" indent="0" algn="r" rtl="1">
              <a:buNone/>
              <a:defRPr/>
            </a:pPr>
            <a:r>
              <a:rPr lang="fa-IR" sz="4000" b="1" dirty="0" smtClean="0"/>
              <a:t>گوش دادن فعال </a:t>
            </a:r>
            <a:r>
              <a:rPr lang="en-US" sz="3600" b="1" dirty="0" smtClean="0">
                <a:solidFill>
                  <a:srgbClr val="C00000"/>
                </a:solidFill>
              </a:rPr>
              <a:t>A</a:t>
            </a:r>
            <a:r>
              <a:rPr lang="en-US" sz="3600" b="1" dirty="0" smtClean="0"/>
              <a:t>CTIVE LISTENING                      </a:t>
            </a:r>
            <a:r>
              <a:rPr lang="fa-IR" sz="3600" b="1" dirty="0" smtClean="0"/>
              <a:t>پرسش  وپاسخ            </a:t>
            </a:r>
            <a:r>
              <a:rPr lang="en-US" sz="3600" b="1" dirty="0" smtClean="0">
                <a:solidFill>
                  <a:srgbClr val="C00000"/>
                </a:solidFill>
              </a:rPr>
              <a:t>A</a:t>
            </a:r>
            <a:r>
              <a:rPr lang="en-US" sz="3600" b="1" dirty="0" smtClean="0"/>
              <a:t>SK &amp;  </a:t>
            </a:r>
            <a:r>
              <a:rPr lang="en-US" sz="3600" b="1" dirty="0" smtClean="0">
                <a:solidFill>
                  <a:srgbClr val="C00000"/>
                </a:solidFill>
              </a:rPr>
              <a:t>A</a:t>
            </a:r>
            <a:r>
              <a:rPr lang="en-US" sz="3600" b="1" dirty="0" smtClean="0"/>
              <a:t>NSWER                </a:t>
            </a:r>
            <a:endParaRPr lang="fa-IR" sz="3600" b="1" dirty="0" smtClean="0"/>
          </a:p>
          <a:p>
            <a:pPr marL="0" indent="0" algn="r" rtl="1" eaLnBrk="1" fontAlgn="auto" hangingPunct="1">
              <a:spcAft>
                <a:spcPts val="0"/>
              </a:spcAft>
              <a:buNone/>
              <a:defRPr/>
            </a:pPr>
            <a:r>
              <a:rPr lang="fa-IR" sz="3600" b="1" dirty="0" smtClean="0"/>
              <a:t>راهنمایی     </a:t>
            </a:r>
            <a:r>
              <a:rPr lang="en-US" sz="3600" b="1" dirty="0" smtClean="0">
                <a:solidFill>
                  <a:srgbClr val="C00000"/>
                </a:solidFill>
              </a:rPr>
              <a:t>A</a:t>
            </a:r>
            <a:r>
              <a:rPr lang="en-US" sz="3600" b="1" dirty="0" smtClean="0"/>
              <a:t>DVISE                                                 </a:t>
            </a:r>
            <a:r>
              <a:rPr lang="fa-IR" sz="3600" b="1" dirty="0" smtClean="0"/>
              <a:t>  </a:t>
            </a:r>
          </a:p>
          <a:p>
            <a:pPr marL="0" indent="0" algn="r" rtl="1" eaLnBrk="1" fontAlgn="auto" hangingPunct="1">
              <a:spcAft>
                <a:spcPts val="0"/>
              </a:spcAft>
              <a:buNone/>
              <a:defRPr/>
            </a:pPr>
            <a:r>
              <a:rPr lang="fa-IR" sz="3600" b="1" dirty="0" smtClean="0"/>
              <a:t>پذیرش          </a:t>
            </a:r>
            <a:r>
              <a:rPr lang="en-US" sz="3600" b="1" dirty="0" smtClean="0">
                <a:solidFill>
                  <a:srgbClr val="C00000"/>
                </a:solidFill>
              </a:rPr>
              <a:t>A</a:t>
            </a:r>
            <a:r>
              <a:rPr lang="en-US" sz="3600" b="1" dirty="0" smtClean="0"/>
              <a:t>CCEPTANCE                                    </a:t>
            </a:r>
            <a:r>
              <a:rPr lang="fa-IR" sz="3600" b="1" dirty="0" smtClean="0"/>
              <a:t> </a:t>
            </a:r>
          </a:p>
          <a:p>
            <a:pPr marL="0" indent="0" algn="r" rtl="1" eaLnBrk="1" fontAlgn="auto" hangingPunct="1">
              <a:spcAft>
                <a:spcPts val="0"/>
              </a:spcAft>
              <a:buNone/>
              <a:defRPr/>
            </a:pPr>
            <a:r>
              <a:rPr lang="fa-IR" sz="3600" b="1" dirty="0" smtClean="0"/>
              <a:t>اقدام                  </a:t>
            </a:r>
            <a:r>
              <a:rPr lang="en-US" sz="3600" b="1" dirty="0" smtClean="0"/>
              <a:t> </a:t>
            </a:r>
            <a:r>
              <a:rPr lang="en-US" sz="3600" b="1" dirty="0" smtClean="0">
                <a:solidFill>
                  <a:srgbClr val="C00000"/>
                </a:solidFill>
              </a:rPr>
              <a:t>A</a:t>
            </a:r>
            <a:r>
              <a:rPr lang="en-US" sz="3600" b="1" dirty="0" smtClean="0"/>
              <a:t>CTION                                       </a:t>
            </a:r>
            <a:r>
              <a:rPr lang="fa-IR" sz="3600" b="1" dirty="0" smtClean="0"/>
              <a:t> </a:t>
            </a:r>
          </a:p>
          <a:p>
            <a:pPr marL="0" indent="0" algn="r" rtl="1" eaLnBrk="1" fontAlgn="auto" hangingPunct="1">
              <a:spcAft>
                <a:spcPts val="0"/>
              </a:spcAft>
              <a:buNone/>
              <a:defRPr/>
            </a:pPr>
            <a:r>
              <a:rPr lang="fa-IR" sz="3600" b="1" dirty="0" smtClean="0"/>
              <a:t>قدردانی وسپاسگذاری </a:t>
            </a:r>
            <a:r>
              <a:rPr lang="en-US" sz="3600" b="1" dirty="0" smtClean="0"/>
              <a:t> </a:t>
            </a:r>
            <a:r>
              <a:rPr lang="en-US" sz="3600" b="1" dirty="0" smtClean="0">
                <a:solidFill>
                  <a:srgbClr val="C00000"/>
                </a:solidFill>
              </a:rPr>
              <a:t>A</a:t>
            </a:r>
            <a:r>
              <a:rPr lang="en-US" sz="3600" b="1" dirty="0" smtClean="0"/>
              <a:t>PPRECIATION                      </a:t>
            </a:r>
            <a:endParaRPr lang="fa-IR" sz="3600" b="1" dirty="0" smtClean="0"/>
          </a:p>
          <a:p>
            <a:pPr marL="0" indent="0" algn="r" rtl="1" eaLnBrk="1" fontAlgn="auto" hangingPunct="1">
              <a:spcAft>
                <a:spcPts val="0"/>
              </a:spcAft>
              <a:buNone/>
              <a:defRPr/>
            </a:pPr>
            <a:r>
              <a:rPr lang="fa-IR" sz="3600" b="1" dirty="0" smtClean="0"/>
              <a:t>مراقبت پیگیر            </a:t>
            </a:r>
            <a:r>
              <a:rPr lang="en-US" sz="3600" b="1" dirty="0" smtClean="0"/>
              <a:t> </a:t>
            </a:r>
            <a:r>
              <a:rPr lang="en-US" sz="3600" b="1" dirty="0" smtClean="0">
                <a:solidFill>
                  <a:srgbClr val="C00000"/>
                </a:solidFill>
              </a:rPr>
              <a:t>A</a:t>
            </a:r>
            <a:r>
              <a:rPr lang="en-US" sz="3600" b="1" dirty="0" smtClean="0"/>
              <a:t>FTERCARE                           </a:t>
            </a:r>
            <a:endParaRPr lang="en-US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AE9D0D-58FE-4EB9-8BB3-B0CCDC3CE01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818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images (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0855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4558" y="188640"/>
            <a:ext cx="4427983" cy="65527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r" rtl="1">
              <a:buFont typeface="Wingdings" panose="05000000000000000000" pitchFamily="2" charset="2"/>
              <a:buChar char="Ø"/>
            </a:pPr>
            <a:r>
              <a:rPr lang="fa-IR" sz="4000" b="1" dirty="0" smtClean="0">
                <a:solidFill>
                  <a:srgbClr val="C00000"/>
                </a:solidFill>
              </a:rPr>
              <a:t>رضایت</a:t>
            </a:r>
            <a:endParaRPr lang="en-US" sz="4000" b="1" dirty="0" smtClean="0">
              <a:solidFill>
                <a:srgbClr val="C00000"/>
              </a:solidFill>
            </a:endParaRPr>
          </a:p>
          <a:p>
            <a:pPr rtl="1"/>
            <a:r>
              <a:rPr lang="en-US" sz="2800" b="1" dirty="0" smtClean="0">
                <a:solidFill>
                  <a:schemeClr val="tx1"/>
                </a:solidFill>
              </a:rPr>
              <a:t>SATISFACTION </a:t>
            </a:r>
          </a:p>
          <a:p>
            <a:pPr marL="457200" indent="-457200" algn="r" rtl="1">
              <a:buFont typeface="Wingdings" panose="05000000000000000000" pitchFamily="2" charset="2"/>
              <a:buChar char="Ø"/>
            </a:pPr>
            <a:r>
              <a:rPr lang="fa-IR" sz="3600" b="1" dirty="0" smtClean="0">
                <a:solidFill>
                  <a:srgbClr val="C00000"/>
                </a:solidFill>
              </a:rPr>
              <a:t>موفقیت</a:t>
            </a:r>
            <a:endParaRPr lang="en-US" sz="3600" b="1" dirty="0" smtClean="0">
              <a:solidFill>
                <a:srgbClr val="C00000"/>
              </a:solidFill>
            </a:endParaRPr>
          </a:p>
          <a:p>
            <a:pPr rtl="1"/>
            <a:r>
              <a:rPr lang="fa-IR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SUCCESS</a:t>
            </a:r>
          </a:p>
          <a:p>
            <a:pPr marL="457200" indent="-457200" algn="r" rtl="1">
              <a:buFont typeface="Wingdings" panose="05000000000000000000" pitchFamily="2" charset="2"/>
              <a:buChar char="Ø"/>
            </a:pPr>
            <a:r>
              <a:rPr lang="fa-IR" sz="4000" b="1" dirty="0" smtClean="0">
                <a:solidFill>
                  <a:srgbClr val="C00000"/>
                </a:solidFill>
              </a:rPr>
              <a:t>سرتری</a:t>
            </a:r>
            <a:endParaRPr lang="en-US" sz="4000" b="1" dirty="0" smtClean="0">
              <a:solidFill>
                <a:srgbClr val="C00000"/>
              </a:solidFill>
            </a:endParaRPr>
          </a:p>
          <a:p>
            <a:pPr rtl="1"/>
            <a:r>
              <a:rPr lang="fa-IR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SUPERIORITY</a:t>
            </a:r>
            <a:endParaRPr lang="fa-IR" sz="2800" b="1" dirty="0" smtClean="0">
              <a:solidFill>
                <a:schemeClr val="tx1"/>
              </a:solidFill>
            </a:endParaRPr>
          </a:p>
          <a:p>
            <a:pPr marL="457200" indent="-457200" algn="r" rtl="1">
              <a:buFont typeface="Wingdings" panose="05000000000000000000" pitchFamily="2" charset="2"/>
              <a:buChar char="Ø"/>
            </a:pPr>
            <a:r>
              <a:rPr lang="fa-IR" sz="4000" b="1" dirty="0" smtClean="0">
                <a:solidFill>
                  <a:srgbClr val="C00000"/>
                </a:solidFill>
              </a:rPr>
              <a:t>پایداری</a:t>
            </a:r>
            <a:endParaRPr lang="en-US" sz="4000" b="1" dirty="0" smtClean="0">
              <a:solidFill>
                <a:srgbClr val="C00000"/>
              </a:solidFill>
            </a:endParaRPr>
          </a:p>
          <a:p>
            <a:pPr rtl="1"/>
            <a:r>
              <a:rPr lang="fa-IR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SUSTAINABILITY</a:t>
            </a:r>
          </a:p>
          <a:p>
            <a:pPr marL="457200" indent="-457200" algn="r" rtl="1">
              <a:buFont typeface="Wingdings" panose="05000000000000000000" pitchFamily="2" charset="2"/>
              <a:buChar char="Ø"/>
            </a:pPr>
            <a:r>
              <a:rPr lang="fa-IR" sz="3200" b="1" dirty="0" smtClean="0">
                <a:solidFill>
                  <a:srgbClr val="C00000"/>
                </a:solidFill>
              </a:rPr>
              <a:t>پشتیبانی اجتماعی</a:t>
            </a:r>
            <a:endParaRPr lang="en-US" sz="3200" b="1" dirty="0" smtClean="0">
              <a:solidFill>
                <a:srgbClr val="C00000"/>
              </a:solidFill>
            </a:endParaRPr>
          </a:p>
          <a:p>
            <a:pPr rtl="1"/>
            <a:r>
              <a:rPr lang="en-US" sz="2800" b="1" dirty="0" smtClean="0">
                <a:solidFill>
                  <a:schemeClr val="tx1"/>
                </a:solidFill>
              </a:rPr>
              <a:t>SOCIAL SUPPORT</a:t>
            </a:r>
          </a:p>
        </p:txBody>
      </p:sp>
      <p:sp>
        <p:nvSpPr>
          <p:cNvPr id="5" name="Left Arrow 4"/>
          <p:cNvSpPr/>
          <p:nvPr/>
        </p:nvSpPr>
        <p:spPr>
          <a:xfrm>
            <a:off x="6300192" y="2204864"/>
            <a:ext cx="2843808" cy="2952328"/>
          </a:xfrm>
          <a:prstGeom prst="lef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اهداف اصلی</a:t>
            </a:r>
          </a:p>
          <a:p>
            <a:pPr algn="ctr"/>
            <a:r>
              <a:rPr lang="fa-IR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روابط عمومی پاسخگو</a:t>
            </a:r>
            <a:endParaRPr lang="en-US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192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C:\Users\user\Desktop\imagesCAZE360Q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Rectangle 3"/>
          <p:cNvSpPr/>
          <p:nvPr/>
        </p:nvSpPr>
        <p:spPr>
          <a:xfrm>
            <a:off x="2627784" y="1340768"/>
            <a:ext cx="3744416" cy="252028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>
              <a:lnSpc>
                <a:spcPct val="105000"/>
              </a:lnSpc>
              <a:defRPr/>
            </a:pPr>
            <a:r>
              <a:rPr lang="fa-IR" sz="2000" b="1" dirty="0" smtClean="0">
                <a:solidFill>
                  <a:srgbClr val="C00000"/>
                </a:solidFill>
              </a:rPr>
              <a:t>پرسش های مهم رضایت:</a:t>
            </a:r>
          </a:p>
          <a:p>
            <a:pPr marL="457200" indent="-457200" algn="r" rtl="1">
              <a:lnSpc>
                <a:spcPct val="105000"/>
              </a:lnSpc>
              <a:buFont typeface="Wingdings" panose="05000000000000000000" pitchFamily="2" charset="2"/>
              <a:buChar char="§"/>
              <a:defRPr/>
            </a:pPr>
            <a:r>
              <a:rPr lang="fa-IR" sz="2000" b="1" dirty="0" smtClean="0">
                <a:solidFill>
                  <a:schemeClr val="tx1"/>
                </a:solidFill>
              </a:rPr>
              <a:t>چه چیزهائی باعث رضایت میشوند؟</a:t>
            </a:r>
          </a:p>
          <a:p>
            <a:pPr marL="457200" indent="-457200" algn="r" rtl="1">
              <a:lnSpc>
                <a:spcPct val="105000"/>
              </a:lnSpc>
              <a:buFont typeface="Wingdings" panose="05000000000000000000" pitchFamily="2" charset="2"/>
              <a:buChar char="§"/>
              <a:defRPr/>
            </a:pPr>
            <a:r>
              <a:rPr lang="fa-IR" sz="2000" b="1" dirty="0" smtClean="0">
                <a:solidFill>
                  <a:schemeClr val="tx1"/>
                </a:solidFill>
              </a:rPr>
              <a:t>چه چیزهائی باعث نارضایتی میشوند؟</a:t>
            </a:r>
          </a:p>
          <a:p>
            <a:pPr marL="457200" indent="-457200" algn="r" rtl="1">
              <a:lnSpc>
                <a:spcPct val="105000"/>
              </a:lnSpc>
              <a:buFont typeface="Wingdings" panose="05000000000000000000" pitchFamily="2" charset="2"/>
              <a:buChar char="§"/>
              <a:defRPr/>
            </a:pPr>
            <a:r>
              <a:rPr lang="fa-IR" sz="2000" b="1" dirty="0" smtClean="0">
                <a:solidFill>
                  <a:schemeClr val="tx1"/>
                </a:solidFill>
              </a:rPr>
              <a:t>چه کنیم تا رضایت بیشتری بوجود آوریم؟ 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483768" y="6309320"/>
            <a:ext cx="3168352" cy="412155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www.drroosta.com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12290" name="Picture 2" descr="C:\Users\user\Desktop\indexkkjol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255577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1806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Picture 2" descr="C:\Users\user\Desktop\untitled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987824" y="2348880"/>
            <a:ext cx="5760640" cy="3024336"/>
          </a:xfrm>
          <a:prstGeom prst="rect">
            <a:avLst/>
          </a:prstGeom>
          <a:solidFill>
            <a:schemeClr val="bg2">
              <a:lumMod val="90000"/>
            </a:schemeClr>
          </a:solidFill>
          <a:effectLst>
            <a:softEdge rad="63500"/>
          </a:effectLst>
          <a:scene3d>
            <a:camera prst="obliqueTop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r" rtl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endParaRPr lang="fa-IR" sz="3200" b="1" dirty="0" smtClean="0">
              <a:solidFill>
                <a:schemeClr val="tx1"/>
              </a:solidFill>
            </a:endParaRPr>
          </a:p>
          <a:p>
            <a:pPr marL="457200" indent="-457200" algn="r" rtl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fa-IR" sz="3200" b="1" dirty="0" smtClean="0">
                <a:solidFill>
                  <a:schemeClr val="tx1"/>
                </a:solidFill>
              </a:rPr>
              <a:t>عوامل کلیدی و مهم موفقیت کدامند؟</a:t>
            </a:r>
          </a:p>
          <a:p>
            <a:pPr marL="457200" indent="-457200" algn="r" rtl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fa-IR" sz="3200" b="1" dirty="0" smtClean="0">
                <a:solidFill>
                  <a:schemeClr val="tx1"/>
                </a:solidFill>
              </a:rPr>
              <a:t>چرا موفق هستیم؟</a:t>
            </a:r>
          </a:p>
          <a:p>
            <a:pPr marL="457200" indent="-457200" algn="r" rtl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fa-IR" sz="3200" b="1" dirty="0" smtClean="0">
                <a:solidFill>
                  <a:schemeClr val="tx1"/>
                </a:solidFill>
              </a:rPr>
              <a:t>چرا موفق نیستیم؟</a:t>
            </a:r>
          </a:p>
          <a:p>
            <a:pPr marL="457200" indent="-457200" algn="r" rtl="1">
              <a:lnSpc>
                <a:spcPct val="90000"/>
              </a:lnSpc>
              <a:buFont typeface="Wingdings" panose="05000000000000000000" pitchFamily="2" charset="2"/>
              <a:buChar char="§"/>
              <a:defRPr/>
            </a:pPr>
            <a:r>
              <a:rPr lang="fa-IR" sz="3200" b="1" dirty="0" smtClean="0">
                <a:solidFill>
                  <a:schemeClr val="tx1"/>
                </a:solidFill>
              </a:rPr>
              <a:t>چه کنیم تا موفق تر از گذشته باشیم؟</a:t>
            </a:r>
            <a:endParaRPr lang="fa-IR" sz="3200" b="1" dirty="0">
              <a:solidFill>
                <a:schemeClr val="tx1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  <p:pic>
        <p:nvPicPr>
          <p:cNvPr id="5" name="Picture 2" descr="C:\Users\user\Desktop\indexkkjol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255577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4067944" y="2420888"/>
            <a:ext cx="4680520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sz="3600" b="1" dirty="0" smtClean="0">
                <a:solidFill>
                  <a:srgbClr val="C00000"/>
                </a:solidFill>
              </a:rPr>
              <a:t>پرسشهای مهم موفقیت</a:t>
            </a:r>
            <a:endParaRPr lang="en-U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508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4" name="Picture 2" descr="C:\Users\user\Desktop\gfhghjn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627784" y="2060848"/>
            <a:ext cx="6336704" cy="33843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 rtl="1">
              <a:buFont typeface="Arial" pitchFamily="34" charset="0"/>
              <a:buChar char="•"/>
            </a:pPr>
            <a:r>
              <a:rPr lang="fa-IR" sz="2800" b="1" dirty="0" smtClean="0">
                <a:solidFill>
                  <a:schemeClr val="tx1"/>
                </a:solidFill>
              </a:rPr>
              <a:t>عوامل مهم سرتری و برتری کدامند؟</a:t>
            </a:r>
          </a:p>
          <a:p>
            <a:pPr marL="285750" indent="-285750" algn="just" rtl="1">
              <a:buFont typeface="Arial" pitchFamily="34" charset="0"/>
              <a:buChar char="•"/>
            </a:pPr>
            <a:r>
              <a:rPr lang="fa-IR" sz="2800" b="1" dirty="0" smtClean="0">
                <a:solidFill>
                  <a:schemeClr val="tx1"/>
                </a:solidFill>
              </a:rPr>
              <a:t>چرا </a:t>
            </a:r>
            <a:r>
              <a:rPr lang="fa-IR" sz="2800" b="1" dirty="0" smtClean="0">
                <a:solidFill>
                  <a:srgbClr val="C00000"/>
                </a:solidFill>
              </a:rPr>
              <a:t>ما</a:t>
            </a:r>
            <a:r>
              <a:rPr lang="fa-IR" sz="2800" b="1" dirty="0" smtClean="0">
                <a:solidFill>
                  <a:schemeClr val="tx1"/>
                </a:solidFill>
              </a:rPr>
              <a:t> را بر دیگران ترجیح می دهند؟</a:t>
            </a:r>
          </a:p>
          <a:p>
            <a:pPr marL="285750" indent="-285750" algn="just" rtl="1">
              <a:buFont typeface="Arial" pitchFamily="34" charset="0"/>
              <a:buChar char="•"/>
            </a:pPr>
            <a:r>
              <a:rPr lang="fa-IR" sz="2800" b="1" dirty="0" smtClean="0">
                <a:solidFill>
                  <a:schemeClr val="tx1"/>
                </a:solidFill>
              </a:rPr>
              <a:t>چرا </a:t>
            </a:r>
            <a:r>
              <a:rPr lang="fa-IR" sz="2800" b="1" dirty="0" smtClean="0">
                <a:solidFill>
                  <a:srgbClr val="C00000"/>
                </a:solidFill>
              </a:rPr>
              <a:t>دیگران</a:t>
            </a:r>
            <a:r>
              <a:rPr lang="fa-IR" sz="2800" b="1" dirty="0" smtClean="0">
                <a:solidFill>
                  <a:schemeClr val="tx1"/>
                </a:solidFill>
              </a:rPr>
              <a:t> را بر ما ترجیح می دهند؟</a:t>
            </a:r>
          </a:p>
          <a:p>
            <a:pPr marL="285750" indent="-285750" algn="just" rtl="1">
              <a:buFont typeface="Arial" pitchFamily="34" charset="0"/>
              <a:buChar char="•"/>
            </a:pPr>
            <a:r>
              <a:rPr lang="fa-IR" sz="2800" b="1" dirty="0" smtClean="0">
                <a:solidFill>
                  <a:schemeClr val="tx1"/>
                </a:solidFill>
              </a:rPr>
              <a:t>چه کنیم که ما را </a:t>
            </a:r>
            <a:r>
              <a:rPr lang="fa-IR" sz="2800" b="1" dirty="0" smtClean="0">
                <a:solidFill>
                  <a:srgbClr val="C00000"/>
                </a:solidFill>
              </a:rPr>
              <a:t>برتر</a:t>
            </a:r>
            <a:r>
              <a:rPr lang="fa-IR" sz="2800" b="1" dirty="0" smtClean="0">
                <a:solidFill>
                  <a:schemeClr val="tx1"/>
                </a:solidFill>
              </a:rPr>
              <a:t> از دیگران بدانند؟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  <p:pic>
        <p:nvPicPr>
          <p:cNvPr id="5" name="Picture 2" descr="C:\Users\user\Desktop\indexkkjol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255577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2699792" y="2060848"/>
            <a:ext cx="6264696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sz="3600" b="1" dirty="0" smtClean="0">
                <a:solidFill>
                  <a:srgbClr val="C00000"/>
                </a:solidFill>
              </a:rPr>
              <a:t>پرسشهای مهم سرتری وبرتری :</a:t>
            </a:r>
            <a:endParaRPr lang="en-U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612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Picture 2" descr="C:\Users\user\Desktop\untitled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699792" y="2276872"/>
            <a:ext cx="6264696" cy="3384376"/>
          </a:xfrm>
          <a:prstGeom prst="rect">
            <a:avLst/>
          </a:prstGeom>
          <a:solidFill>
            <a:schemeClr val="bg2">
              <a:lumMod val="90000"/>
            </a:schemeClr>
          </a:solidFill>
          <a:effectLst>
            <a:softEdge rad="63500"/>
          </a:effectLst>
          <a:scene3d>
            <a:camera prst="obliqueTop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r" rtl="1">
              <a:lnSpc>
                <a:spcPct val="105000"/>
              </a:lnSpc>
              <a:buFont typeface="Wingdings" panose="05000000000000000000" pitchFamily="2" charset="2"/>
              <a:buChar char="ü"/>
              <a:defRPr/>
            </a:pPr>
            <a:r>
              <a:rPr lang="fa-IR" sz="2800" b="1" dirty="0">
                <a:solidFill>
                  <a:schemeClr val="tx1"/>
                </a:solidFill>
              </a:rPr>
              <a:t>مهمترین عوامل </a:t>
            </a:r>
            <a:r>
              <a:rPr lang="fa-IR" sz="2800" b="1" dirty="0" smtClean="0">
                <a:solidFill>
                  <a:schemeClr val="tx1"/>
                </a:solidFill>
              </a:rPr>
              <a:t>پایداری و خوشنامی کدامند</a:t>
            </a:r>
            <a:r>
              <a:rPr lang="fa-IR" sz="2800" b="1" dirty="0">
                <a:solidFill>
                  <a:schemeClr val="tx1"/>
                </a:solidFill>
              </a:rPr>
              <a:t>؟</a:t>
            </a:r>
          </a:p>
          <a:p>
            <a:pPr marL="457200" indent="-457200" algn="r" rtl="1">
              <a:lnSpc>
                <a:spcPct val="105000"/>
              </a:lnSpc>
              <a:buFont typeface="Wingdings" panose="05000000000000000000" pitchFamily="2" charset="2"/>
              <a:buChar char="ü"/>
              <a:defRPr/>
            </a:pPr>
            <a:r>
              <a:rPr lang="fa-IR" sz="2800" b="1" dirty="0">
                <a:solidFill>
                  <a:schemeClr val="tx1"/>
                </a:solidFill>
              </a:rPr>
              <a:t>چه عواملی برای </a:t>
            </a:r>
            <a:r>
              <a:rPr lang="fa-IR" sz="2800" b="1" dirty="0" smtClean="0">
                <a:solidFill>
                  <a:schemeClr val="tx1"/>
                </a:solidFill>
              </a:rPr>
              <a:t>پایداری وخوشنامی </a:t>
            </a:r>
            <a:r>
              <a:rPr lang="fa-IR" sz="2800" b="1" dirty="0">
                <a:solidFill>
                  <a:schemeClr val="tx1"/>
                </a:solidFill>
              </a:rPr>
              <a:t>داریم؟</a:t>
            </a:r>
          </a:p>
          <a:p>
            <a:pPr marL="457200" indent="-457200" algn="r" rtl="1">
              <a:lnSpc>
                <a:spcPct val="105000"/>
              </a:lnSpc>
              <a:buFont typeface="Wingdings" panose="05000000000000000000" pitchFamily="2" charset="2"/>
              <a:buChar char="ü"/>
              <a:defRPr/>
            </a:pPr>
            <a:r>
              <a:rPr lang="fa-IR" sz="2800" b="1" dirty="0">
                <a:solidFill>
                  <a:schemeClr val="tx1"/>
                </a:solidFill>
              </a:rPr>
              <a:t>چه عواملی برای </a:t>
            </a:r>
            <a:r>
              <a:rPr lang="fa-IR" sz="2800" b="1" dirty="0" smtClean="0">
                <a:solidFill>
                  <a:schemeClr val="tx1"/>
                </a:solidFill>
              </a:rPr>
              <a:t>پایداری وخوشنامی </a:t>
            </a:r>
            <a:r>
              <a:rPr lang="fa-IR" sz="2800" b="1" dirty="0">
                <a:solidFill>
                  <a:schemeClr val="tx1"/>
                </a:solidFill>
              </a:rPr>
              <a:t>نداریم؟</a:t>
            </a:r>
          </a:p>
          <a:p>
            <a:pPr marL="457200" indent="-457200" algn="r" rtl="1">
              <a:lnSpc>
                <a:spcPct val="105000"/>
              </a:lnSpc>
              <a:buFont typeface="Wingdings" panose="05000000000000000000" pitchFamily="2" charset="2"/>
              <a:buChar char="ü"/>
              <a:defRPr/>
            </a:pPr>
            <a:r>
              <a:rPr lang="fa-IR" sz="2800" b="1" dirty="0">
                <a:solidFill>
                  <a:schemeClr val="tx1"/>
                </a:solidFill>
              </a:rPr>
              <a:t>چه کنیم تا </a:t>
            </a:r>
            <a:r>
              <a:rPr lang="fa-IR" sz="2800" b="1" dirty="0" smtClean="0">
                <a:solidFill>
                  <a:schemeClr val="tx1"/>
                </a:solidFill>
              </a:rPr>
              <a:t>پایدار وخوشنام  </a:t>
            </a:r>
            <a:r>
              <a:rPr lang="fa-IR" sz="2800" b="1" dirty="0">
                <a:solidFill>
                  <a:schemeClr val="tx1"/>
                </a:solidFill>
              </a:rPr>
              <a:t>بمانیم؟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  <p:pic>
        <p:nvPicPr>
          <p:cNvPr id="5" name="Picture 2" descr="C:\Users\user\Desktop\indexkkjol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255577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2987824" y="2276872"/>
            <a:ext cx="5976664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sz="3600" b="1" dirty="0" smtClean="0">
                <a:solidFill>
                  <a:srgbClr val="C00000"/>
                </a:solidFill>
              </a:rPr>
              <a:t>پرسشهای مهم پایداری وخوشنامی:</a:t>
            </a:r>
            <a:endParaRPr lang="en-U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391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4" name="Picture 2" descr="C:\Users\user\Desktop\gfhghjn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907704" y="1916832"/>
            <a:ext cx="7236296" cy="367240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r" rtl="1">
              <a:buFont typeface="Wingdings" panose="05000000000000000000" pitchFamily="2" charset="2"/>
              <a:buChar char="§"/>
            </a:pPr>
            <a:r>
              <a:rPr lang="fa-IR" sz="2400" b="1" dirty="0" smtClean="0">
                <a:solidFill>
                  <a:schemeClr val="tx1"/>
                </a:solidFill>
              </a:rPr>
              <a:t>موثرترین عوامل </a:t>
            </a:r>
            <a:r>
              <a:rPr lang="fa-IR" sz="2400" b="1" dirty="0">
                <a:solidFill>
                  <a:schemeClr val="tx1"/>
                </a:solidFill>
              </a:rPr>
              <a:t>پشتیبانی و پذیرش اجتماعی کدامند؟</a:t>
            </a:r>
          </a:p>
          <a:p>
            <a:pPr marL="457200" indent="-457200" algn="r" rtl="1">
              <a:buFont typeface="Wingdings" panose="05000000000000000000" pitchFamily="2" charset="2"/>
              <a:buChar char="§"/>
            </a:pPr>
            <a:r>
              <a:rPr lang="fa-IR" sz="2400" b="1" dirty="0" smtClean="0">
                <a:solidFill>
                  <a:schemeClr val="tx1"/>
                </a:solidFill>
              </a:rPr>
              <a:t>مهمترین دلایل موفقیت ما درفعالیتهای </a:t>
            </a:r>
            <a:r>
              <a:rPr lang="fa-IR" sz="2400" b="1" dirty="0">
                <a:solidFill>
                  <a:schemeClr val="tx1"/>
                </a:solidFill>
              </a:rPr>
              <a:t>اجتماعی </a:t>
            </a:r>
            <a:r>
              <a:rPr lang="fa-IR" sz="2400" b="1" dirty="0" smtClean="0">
                <a:solidFill>
                  <a:schemeClr val="tx1"/>
                </a:solidFill>
              </a:rPr>
              <a:t>چه </a:t>
            </a:r>
            <a:r>
              <a:rPr lang="fa-IR" sz="2400" b="1" dirty="0">
                <a:solidFill>
                  <a:schemeClr val="tx1"/>
                </a:solidFill>
              </a:rPr>
              <a:t>بوده اند؟</a:t>
            </a:r>
          </a:p>
          <a:p>
            <a:pPr marL="457200" indent="-457200" algn="r" rtl="1">
              <a:buFont typeface="Wingdings" panose="05000000000000000000" pitchFamily="2" charset="2"/>
              <a:buChar char="§"/>
            </a:pPr>
            <a:r>
              <a:rPr lang="fa-IR" sz="2400" b="1" dirty="0" smtClean="0">
                <a:solidFill>
                  <a:schemeClr val="tx1"/>
                </a:solidFill>
              </a:rPr>
              <a:t>مهمترین دلایل عدم موفقیت ما در فعالیتهای </a:t>
            </a:r>
            <a:r>
              <a:rPr lang="fa-IR" sz="2400" b="1" dirty="0">
                <a:solidFill>
                  <a:schemeClr val="tx1"/>
                </a:solidFill>
              </a:rPr>
              <a:t>اجتماعی </a:t>
            </a:r>
            <a:r>
              <a:rPr lang="fa-IR" sz="2400" b="1" dirty="0" smtClean="0">
                <a:solidFill>
                  <a:schemeClr val="tx1"/>
                </a:solidFill>
              </a:rPr>
              <a:t>چه </a:t>
            </a:r>
            <a:r>
              <a:rPr lang="fa-IR" sz="2400" b="1" dirty="0">
                <a:solidFill>
                  <a:schemeClr val="tx1"/>
                </a:solidFill>
              </a:rPr>
              <a:t>بوده اند؟</a:t>
            </a:r>
          </a:p>
          <a:p>
            <a:pPr marL="457200" indent="-457200" algn="r" rtl="1">
              <a:buFont typeface="Wingdings" panose="05000000000000000000" pitchFamily="2" charset="2"/>
              <a:buChar char="§"/>
            </a:pPr>
            <a:r>
              <a:rPr lang="fa-IR" sz="2400" b="1" dirty="0">
                <a:solidFill>
                  <a:schemeClr val="tx1"/>
                </a:solidFill>
              </a:rPr>
              <a:t>چه کنیم تا </a:t>
            </a:r>
            <a:r>
              <a:rPr lang="fa-IR" sz="2400" b="1" dirty="0" smtClean="0">
                <a:solidFill>
                  <a:schemeClr val="tx1"/>
                </a:solidFill>
              </a:rPr>
              <a:t>فعالیتهای اجتماعی بهتر </a:t>
            </a:r>
            <a:r>
              <a:rPr lang="fa-IR" sz="2400" b="1" dirty="0">
                <a:solidFill>
                  <a:schemeClr val="tx1"/>
                </a:solidFill>
              </a:rPr>
              <a:t>و </a:t>
            </a:r>
            <a:r>
              <a:rPr lang="fa-IR" sz="2400" b="1" dirty="0" smtClean="0">
                <a:solidFill>
                  <a:schemeClr val="tx1"/>
                </a:solidFill>
              </a:rPr>
              <a:t>موثرتر انجام دهیم تا مورد پشتیبانی و پذیرش مردم و جامعه باشیم؟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137660" y="6356350"/>
            <a:ext cx="2895600" cy="365125"/>
          </a:xfrm>
        </p:spPr>
        <p:txBody>
          <a:bodyPr/>
          <a:lstStyle/>
          <a:p>
            <a:r>
              <a:rPr lang="en-US" smtClean="0"/>
              <a:t>www.drroosta.com</a:t>
            </a:r>
            <a:endParaRPr lang="en-US"/>
          </a:p>
        </p:txBody>
      </p:sp>
      <p:pic>
        <p:nvPicPr>
          <p:cNvPr id="5" name="Picture 2" descr="C:\Users\user\Desktop\indexkkjol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0" y="1"/>
            <a:ext cx="18942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2641244" y="1988840"/>
            <a:ext cx="6251236" cy="72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sz="3600" b="1" dirty="0" smtClean="0">
                <a:solidFill>
                  <a:srgbClr val="C00000"/>
                </a:solidFill>
              </a:rPr>
              <a:t>پرسشهای مهم پذیرش اجتماعی:</a:t>
            </a:r>
            <a:endParaRPr lang="en-U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661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Oval 4"/>
          <p:cNvSpPr>
            <a:spLocks noChangeArrowheads="1"/>
          </p:cNvSpPr>
          <p:nvPr/>
        </p:nvSpPr>
        <p:spPr bwMode="auto">
          <a:xfrm>
            <a:off x="2787677" y="3484095"/>
            <a:ext cx="3657600" cy="2524881"/>
          </a:xfrm>
          <a:prstGeom prst="ellipse">
            <a:avLst/>
          </a:prstGeom>
          <a:solidFill>
            <a:srgbClr val="7030A0"/>
          </a:solidFill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1"/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</a:rPr>
              <a:t>REINVENTING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</a:endParaRPr>
          </a:p>
          <a:p>
            <a:pPr algn="ctr" rtl="1"/>
            <a:r>
              <a:rPr lang="fa-IR" sz="3600" b="1" dirty="0" smtClean="0">
                <a:solidFill>
                  <a:schemeClr val="bg1"/>
                </a:solidFill>
                <a:latin typeface="Times New Roman" pitchFamily="18" charset="0"/>
              </a:rPr>
              <a:t>بازآفرینی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3973" name="Oval 5"/>
          <p:cNvSpPr>
            <a:spLocks noChangeArrowheads="1"/>
          </p:cNvSpPr>
          <p:nvPr/>
        </p:nvSpPr>
        <p:spPr bwMode="auto">
          <a:xfrm>
            <a:off x="4611642" y="1241757"/>
            <a:ext cx="3352800" cy="2590800"/>
          </a:xfrm>
          <a:prstGeom prst="ellipse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1"/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</a:rPr>
              <a:t>REORGANIZING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</a:endParaRPr>
          </a:p>
          <a:p>
            <a:pPr algn="ctr" rtl="1"/>
            <a:r>
              <a:rPr lang="fa-IR" sz="3600" b="1" dirty="0" smtClean="0">
                <a:solidFill>
                  <a:schemeClr val="bg1"/>
                </a:solidFill>
                <a:latin typeface="Times New Roman" pitchFamily="18" charset="0"/>
              </a:rPr>
              <a:t>سازماندهی </a:t>
            </a:r>
            <a:r>
              <a:rPr lang="fa-IR" sz="3600" b="1" dirty="0">
                <a:solidFill>
                  <a:schemeClr val="bg1"/>
                </a:solidFill>
                <a:latin typeface="Times New Roman" pitchFamily="18" charset="0"/>
              </a:rPr>
              <a:t>مجدد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3974" name="Oval 6"/>
          <p:cNvSpPr>
            <a:spLocks noChangeArrowheads="1"/>
          </p:cNvSpPr>
          <p:nvPr/>
        </p:nvSpPr>
        <p:spPr bwMode="auto">
          <a:xfrm>
            <a:off x="1259632" y="1214754"/>
            <a:ext cx="3676708" cy="2644806"/>
          </a:xfrm>
          <a:prstGeom prst="ellipse">
            <a:avLst/>
          </a:prstGeom>
          <a:solidFill>
            <a:srgbClr val="C00000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1"/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</a:rPr>
              <a:t>REENGINEERING</a:t>
            </a:r>
          </a:p>
          <a:p>
            <a:pPr algn="ctr" rtl="1"/>
            <a:r>
              <a:rPr lang="fa-IR" sz="3600" b="1" dirty="0" smtClean="0">
                <a:solidFill>
                  <a:schemeClr val="bg1"/>
                </a:solidFill>
                <a:latin typeface="Times New Roman" pitchFamily="18" charset="0"/>
              </a:rPr>
              <a:t>مهندسی </a:t>
            </a:r>
            <a:r>
              <a:rPr lang="fa-IR" sz="3600" b="1" dirty="0">
                <a:solidFill>
                  <a:schemeClr val="bg1"/>
                </a:solidFill>
                <a:latin typeface="Times New Roman" pitchFamily="18" charset="0"/>
              </a:rPr>
              <a:t>مجدد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682077" y="2924944"/>
            <a:ext cx="3635829" cy="1224136"/>
          </a:xfrm>
          <a:prstGeom prst="ellipse">
            <a:avLst/>
          </a:prstGeom>
          <a:solidFill>
            <a:srgbClr val="00B050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b="1" dirty="0" smtClean="0">
                <a:solidFill>
                  <a:schemeClr val="bg1"/>
                </a:solidFill>
              </a:rPr>
              <a:t>روابط عمومی</a:t>
            </a:r>
          </a:p>
          <a:p>
            <a:pPr algn="ctr"/>
            <a:r>
              <a:rPr lang="fa-IR" sz="3600" b="1" dirty="0" smtClean="0">
                <a:solidFill>
                  <a:schemeClr val="bg1"/>
                </a:solidFill>
              </a:rPr>
              <a:t>پاسخگو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294967295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schemeClr val="bg1"/>
                </a:solidFill>
              </a:rPr>
              <a:t>www.drroosta.com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63614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3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3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39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0" dur="2000"/>
                                        <p:tgtEl>
                                          <p:spTgt spid="83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2" grpId="0" animBg="1"/>
      <p:bldP spid="83973" grpId="0" animBg="1"/>
      <p:bldP spid="83974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7744" y="188640"/>
            <a:ext cx="6723856" cy="6264696"/>
          </a:xfrm>
        </p:spPr>
        <p:txBody>
          <a:bodyPr>
            <a:normAutofit fontScale="92500"/>
          </a:bodyPr>
          <a:lstStyle/>
          <a:p>
            <a:pPr marL="0" indent="0" algn="ctr" rtl="0">
              <a:buNone/>
            </a:pPr>
            <a:r>
              <a:rPr lang="en-US" sz="33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BRAND</a:t>
            </a:r>
            <a:r>
              <a:rPr lang="en-US" sz="3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en-US" sz="33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PROMISE</a:t>
            </a:r>
            <a:r>
              <a:rPr lang="en-US" sz="3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+</a:t>
            </a:r>
            <a:r>
              <a:rPr lang="en-US" sz="33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COMMITMENT</a:t>
            </a:r>
          </a:p>
          <a:p>
            <a:pPr marL="0" indent="0" algn="ctr" rtl="0">
              <a:buNone/>
            </a:pPr>
            <a:endParaRPr lang="fa-IR" sz="4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 rtl="0">
              <a:buNone/>
            </a:pPr>
            <a:r>
              <a:rPr lang="fa-IR" sz="35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پای بندی وتعهد </a:t>
            </a:r>
            <a:r>
              <a:rPr lang="fa-IR" sz="3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fa-IR" sz="3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وعده وقول </a:t>
            </a:r>
            <a:r>
              <a:rPr lang="fa-IR" sz="3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fa-IR" sz="35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شناسه(برند)</a:t>
            </a:r>
            <a:r>
              <a:rPr lang="fa-IR" sz="3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 algn="ctr" rtl="0">
              <a:buNone/>
            </a:pPr>
            <a:endParaRPr lang="fa-IR" sz="35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 rtl="0">
              <a:buNone/>
            </a:pPr>
            <a:r>
              <a:rPr lang="fa-IR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قول بدهید آنچه را که می توانید انجام دهید</a:t>
            </a:r>
          </a:p>
          <a:p>
            <a:pPr marL="0" indent="0" algn="ctr" rtl="0">
              <a:buNone/>
            </a:pPr>
            <a:r>
              <a:rPr lang="fa-IR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و</a:t>
            </a:r>
          </a:p>
          <a:p>
            <a:pPr marL="0" indent="0" algn="ctr" rtl="0">
              <a:buNone/>
            </a:pPr>
            <a:r>
              <a:rPr lang="fa-IR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انجام دهید آنچه را که قول می دهید</a:t>
            </a:r>
          </a:p>
          <a:p>
            <a:pPr marL="0" indent="0" algn="ctr" rtl="0">
              <a:buNone/>
            </a:pPr>
            <a:r>
              <a:rPr lang="fa-IR" sz="4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تا</a:t>
            </a:r>
          </a:p>
          <a:p>
            <a:pPr marL="0" indent="0" algn="ctr" rtl="0">
              <a:buNone/>
            </a:pPr>
            <a:r>
              <a:rPr lang="fa-IR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نیکنام شوید ونیکنام بمانید</a:t>
            </a:r>
            <a:endParaRPr lang="fa-IR" sz="4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Users\user\Desktop\index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0586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7824" y="116632"/>
            <a:ext cx="5760640" cy="130100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fa-IR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تعاریف </a:t>
            </a:r>
            <a:br>
              <a:rPr lang="fa-IR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fa-IR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روابط عمومی پاسخگو</a:t>
            </a:r>
            <a:endParaRPr lang="en-US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816" y="1628800"/>
            <a:ext cx="5976664" cy="4497363"/>
          </a:xfrm>
        </p:spPr>
        <p:txBody>
          <a:bodyPr>
            <a:normAutofit fontScale="85000" lnSpcReduction="10000"/>
          </a:bodyPr>
          <a:lstStyle/>
          <a:p>
            <a:pPr algn="r" rtl="1"/>
            <a:r>
              <a:rPr lang="fa-IR" b="1" dirty="0" smtClean="0">
                <a:solidFill>
                  <a:srgbClr val="0070C0"/>
                </a:solidFill>
              </a:rPr>
              <a:t>پاسخ یافتن،پاسخ دادن وپاسخگو بودن </a:t>
            </a:r>
            <a:r>
              <a:rPr lang="fa-IR" b="1" dirty="0" smtClean="0"/>
              <a:t>به مخاطبان گوناگون برای « </a:t>
            </a:r>
            <a:r>
              <a:rPr lang="fa-IR" b="1" dirty="0" smtClean="0">
                <a:solidFill>
                  <a:srgbClr val="C00000"/>
                </a:solidFill>
              </a:rPr>
              <a:t>هم فهمی وهم پذیری</a:t>
            </a:r>
            <a:r>
              <a:rPr lang="fa-IR" b="1" dirty="0" smtClean="0"/>
              <a:t>» و تقویت منزلت وخوشنامی در جامعه است .</a:t>
            </a:r>
          </a:p>
          <a:p>
            <a:pPr marL="0" indent="0" algn="r" rtl="1">
              <a:buNone/>
            </a:pPr>
            <a:endParaRPr lang="fa-IR" b="1" dirty="0"/>
          </a:p>
          <a:p>
            <a:pPr algn="r" rtl="1"/>
            <a:r>
              <a:rPr lang="fa-IR" b="1" dirty="0" smtClean="0"/>
              <a:t>ارتباط فراگیر برای مدیریت برند فراگیر از طریق « </a:t>
            </a:r>
            <a:r>
              <a:rPr lang="fa-IR" b="1" dirty="0" smtClean="0">
                <a:solidFill>
                  <a:srgbClr val="C00000"/>
                </a:solidFill>
              </a:rPr>
              <a:t>پاسخگوئی، سخنگوئی و درستگوئی </a:t>
            </a:r>
            <a:r>
              <a:rPr lang="fa-IR" b="1" dirty="0" smtClean="0"/>
              <a:t>» است.</a:t>
            </a:r>
          </a:p>
          <a:p>
            <a:pPr marL="0" indent="0" algn="r" rtl="1">
              <a:buNone/>
            </a:pPr>
            <a:endParaRPr lang="fa-IR" b="1" dirty="0"/>
          </a:p>
          <a:p>
            <a:pPr algn="r" rtl="1"/>
            <a:r>
              <a:rPr lang="fa-IR" b="1" dirty="0" smtClean="0"/>
              <a:t>پاسخگو بودن مسئولانه به مخاطبان گوناگون برای«  </a:t>
            </a:r>
            <a:r>
              <a:rPr lang="fa-IR" b="1" dirty="0" smtClean="0">
                <a:solidFill>
                  <a:srgbClr val="C00000"/>
                </a:solidFill>
              </a:rPr>
              <a:t>ماندگاری و خوشنامی</a:t>
            </a:r>
            <a:r>
              <a:rPr lang="fa-IR" b="1" dirty="0" smtClean="0"/>
              <a:t>» است.</a:t>
            </a:r>
            <a:endParaRPr lang="en-US" b="1" dirty="0"/>
          </a:p>
        </p:txBody>
      </p:sp>
      <p:pic>
        <p:nvPicPr>
          <p:cNvPr id="2050" name="Picture 2" descr="C:\Users\user\Desktop\1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718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7764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2"/>
          <p:cNvSpPr>
            <a:spLocks noChangeArrowheads="1"/>
          </p:cNvSpPr>
          <p:nvPr/>
        </p:nvSpPr>
        <p:spPr bwMode="auto">
          <a:xfrm>
            <a:off x="2339752" y="1071194"/>
            <a:ext cx="2664296" cy="2628528"/>
          </a:xfrm>
          <a:prstGeom prst="ellipse">
            <a:avLst/>
          </a:prstGeom>
          <a:solidFill>
            <a:srgbClr val="002060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1">
              <a:defRPr/>
            </a:pPr>
            <a:r>
              <a:rPr lang="fa-IR" sz="2800" b="1" dirty="0" smtClean="0">
                <a:latin typeface="Arial" pitchFamily="34" charset="0"/>
                <a:cs typeface="Arial" pitchFamily="34" charset="0"/>
              </a:rPr>
              <a:t>برند شخصی</a:t>
            </a:r>
          </a:p>
          <a:p>
            <a:pPr algn="ctr" rtl="1">
              <a:defRPr/>
            </a:pPr>
            <a:r>
              <a:rPr lang="en-US" b="1" u="none" dirty="0" smtClean="0">
                <a:latin typeface="Arial" pitchFamily="34" charset="0"/>
                <a:cs typeface="Arial" pitchFamily="34" charset="0"/>
              </a:rPr>
              <a:t>PERSONAL</a:t>
            </a:r>
            <a:r>
              <a:rPr lang="en-US" sz="2800" b="1" u="none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val 3"/>
          <p:cNvSpPr>
            <a:spLocks noChangeArrowheads="1"/>
          </p:cNvSpPr>
          <p:nvPr/>
        </p:nvSpPr>
        <p:spPr bwMode="auto">
          <a:xfrm>
            <a:off x="3419872" y="3805741"/>
            <a:ext cx="2752328" cy="2308448"/>
          </a:xfrm>
          <a:prstGeom prst="ellipse">
            <a:avLst/>
          </a:prstGeom>
          <a:solidFill>
            <a:srgbClr val="00B050"/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0">
              <a:defRPr/>
            </a:pPr>
            <a:r>
              <a:rPr lang="fa-IR" sz="2800" b="1" u="none" dirty="0" smtClean="0">
                <a:latin typeface="Arial" pitchFamily="34" charset="0"/>
                <a:cs typeface="Arial" pitchFamily="34" charset="0"/>
              </a:rPr>
              <a:t>برند بنگاه</a:t>
            </a:r>
          </a:p>
          <a:p>
            <a:pPr algn="ctr" rtl="0"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CORPORATE</a:t>
            </a:r>
            <a:endParaRPr lang="en-US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4644008" y="1052736"/>
            <a:ext cx="2732112" cy="2628528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0">
              <a:defRPr/>
            </a:pPr>
            <a:r>
              <a:rPr lang="fa-IR" sz="2800" b="1" u="none" dirty="0" smtClean="0">
                <a:latin typeface="Arial" pitchFamily="34" charset="0"/>
                <a:cs typeface="Arial" pitchFamily="34" charset="0"/>
              </a:rPr>
              <a:t>برند محصول</a:t>
            </a:r>
          </a:p>
          <a:p>
            <a:pPr algn="ctr" rtl="0"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PRODUCT</a:t>
            </a:r>
            <a:endParaRPr lang="en-US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3419872" y="2672902"/>
            <a:ext cx="2880320" cy="1800225"/>
          </a:xfrm>
          <a:prstGeom prst="ellipse">
            <a:avLst/>
          </a:prstGeom>
          <a:solidFill>
            <a:srgbClr val="C0000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1"/>
            <a:r>
              <a:rPr lang="fa-I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برند فراگیر</a:t>
            </a:r>
          </a:p>
          <a:p>
            <a:pPr algn="ctr" rtl="1"/>
            <a:r>
              <a:rPr lang="en-US" sz="2000" b="1" u="none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TOTAL BRAND</a:t>
            </a:r>
            <a:endParaRPr lang="en-US" sz="2000" b="1" u="none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156176" y="6356350"/>
            <a:ext cx="2448272" cy="365125"/>
          </a:xfrm>
        </p:spPr>
        <p:txBody>
          <a:bodyPr/>
          <a:lstStyle/>
          <a:p>
            <a:r>
              <a:rPr lang="en-US" sz="1600" dirty="0" smtClean="0"/>
              <a:t>www.drroosta.com</a:t>
            </a:r>
            <a:endParaRPr lang="en-US" sz="1600" dirty="0"/>
          </a:p>
        </p:txBody>
      </p:sp>
      <p:pic>
        <p:nvPicPr>
          <p:cNvPr id="3075" name="Picture 3" descr="C:\Users\Rousta\Desktop\bghnjyjj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9573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138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2"/>
          <p:cNvSpPr>
            <a:spLocks noChangeArrowheads="1"/>
          </p:cNvSpPr>
          <p:nvPr/>
        </p:nvSpPr>
        <p:spPr bwMode="auto">
          <a:xfrm>
            <a:off x="2339752" y="1174846"/>
            <a:ext cx="2664296" cy="2628528"/>
          </a:xfrm>
          <a:prstGeom prst="ellipse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1">
              <a:defRPr/>
            </a:pPr>
            <a:r>
              <a:rPr lang="fa-IR" sz="2800" b="1" u="none" dirty="0" smtClean="0">
                <a:latin typeface="Arial" pitchFamily="34" charset="0"/>
                <a:cs typeface="Arial" pitchFamily="34" charset="0"/>
              </a:rPr>
              <a:t>مجذوب</a:t>
            </a:r>
          </a:p>
          <a:p>
            <a:pPr algn="ctr" rtl="1">
              <a:defRPr/>
            </a:pPr>
            <a:r>
              <a:rPr lang="fa-IR" sz="2800" b="1" dirty="0" smtClean="0">
                <a:latin typeface="Arial" pitchFamily="34" charset="0"/>
                <a:cs typeface="Arial" pitchFamily="34" charset="0"/>
              </a:rPr>
              <a:t>«جذابیت رقابتی»</a:t>
            </a:r>
            <a:endParaRPr lang="en-US" sz="2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val 3"/>
          <p:cNvSpPr>
            <a:spLocks noChangeArrowheads="1"/>
          </p:cNvSpPr>
          <p:nvPr/>
        </p:nvSpPr>
        <p:spPr bwMode="auto">
          <a:xfrm>
            <a:off x="3419872" y="3422239"/>
            <a:ext cx="2752328" cy="2308448"/>
          </a:xfrm>
          <a:prstGeom prst="ellipse">
            <a:avLst/>
          </a:prstGeom>
          <a:solidFill>
            <a:srgbClr val="002060"/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0">
              <a:defRPr/>
            </a:pPr>
            <a:r>
              <a:rPr lang="fa-IR" sz="2800" b="1" u="none" dirty="0" smtClean="0">
                <a:latin typeface="Arial" pitchFamily="34" charset="0"/>
                <a:cs typeface="Arial" pitchFamily="34" charset="0"/>
              </a:rPr>
              <a:t>محبوب</a:t>
            </a:r>
          </a:p>
          <a:p>
            <a:pPr algn="ctr" rtl="0">
              <a:defRPr/>
            </a:pPr>
            <a:r>
              <a:rPr lang="fa-IR" sz="2800" b="1" dirty="0" smtClean="0">
                <a:latin typeface="Arial" pitchFamily="34" charset="0"/>
                <a:cs typeface="Arial" pitchFamily="34" charset="0"/>
              </a:rPr>
              <a:t>«منزلت رقابتی»</a:t>
            </a:r>
            <a:endParaRPr lang="en-US" sz="28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4796036" y="1174846"/>
            <a:ext cx="2732112" cy="2628528"/>
          </a:xfrm>
          <a:prstGeom prst="ellipse">
            <a:avLst/>
          </a:prstGeom>
          <a:solidFill>
            <a:srgbClr val="00B050"/>
          </a:solidFill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0">
              <a:defRPr/>
            </a:pPr>
            <a:r>
              <a:rPr lang="fa-IR" sz="2800" b="1" dirty="0" smtClean="0">
                <a:latin typeface="Arial" pitchFamily="34" charset="0"/>
                <a:cs typeface="Arial" pitchFamily="34" charset="0"/>
              </a:rPr>
              <a:t>مطلوب</a:t>
            </a:r>
          </a:p>
          <a:p>
            <a:pPr algn="ctr" rtl="0">
              <a:defRPr/>
            </a:pPr>
            <a:r>
              <a:rPr lang="fa-IR" sz="2800" b="1" dirty="0" smtClean="0">
                <a:latin typeface="Arial" pitchFamily="34" charset="0"/>
                <a:cs typeface="Arial" pitchFamily="34" charset="0"/>
              </a:rPr>
              <a:t>« مزیت رقابتی»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3450634" y="2924943"/>
            <a:ext cx="2880320" cy="1224137"/>
          </a:xfrm>
          <a:prstGeom prst="ellipse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 rtl="1"/>
            <a:r>
              <a:rPr lang="fa-IR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مدیریت برند </a:t>
            </a:r>
          </a:p>
          <a:p>
            <a:pPr algn="ctr" rtl="1"/>
            <a:r>
              <a:rPr lang="fa-IR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فراگیر</a:t>
            </a:r>
            <a:endParaRPr lang="en-US" sz="3600" b="1" u="none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156176" y="6356350"/>
            <a:ext cx="2448272" cy="365125"/>
          </a:xfrm>
        </p:spPr>
        <p:txBody>
          <a:bodyPr/>
          <a:lstStyle/>
          <a:p>
            <a:r>
              <a:rPr lang="en-US" sz="1600" dirty="0" smtClean="0"/>
              <a:t>www.drroosta.com</a:t>
            </a:r>
            <a:endParaRPr lang="en-US" sz="1600" dirty="0"/>
          </a:p>
        </p:txBody>
      </p:sp>
      <p:pic>
        <p:nvPicPr>
          <p:cNvPr id="2053" name="Picture 5" descr="C:\Users\Rousta\Desktop\ghj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7" y="0"/>
            <a:ext cx="196790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6595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6737"/>
            <a:ext cx="8291264" cy="792088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fa-IR" b="1" dirty="0" smtClean="0"/>
              <a:t>عوامل کلیدی روابط عمومی پاسخگو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20"/>
            <a:ext cx="7848872" cy="576064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fa-IR" b="1" dirty="0" smtClean="0">
                <a:solidFill>
                  <a:srgbClr val="00B050"/>
                </a:solidFill>
              </a:rPr>
              <a:t>پاسخگوئی</a:t>
            </a:r>
            <a:r>
              <a:rPr lang="fa-IR" b="1" dirty="0" smtClean="0"/>
              <a:t>،پیگیری</a:t>
            </a:r>
          </a:p>
          <a:p>
            <a:pPr marL="0" indent="0" algn="r" rtl="1">
              <a:buNone/>
            </a:pPr>
            <a:r>
              <a:rPr lang="fa-IR" b="1" dirty="0" smtClean="0"/>
              <a:t>ارتباط فراگیر،آگاهی لازم</a:t>
            </a:r>
          </a:p>
          <a:p>
            <a:pPr marL="0" indent="0" algn="r" rtl="1">
              <a:buNone/>
            </a:pPr>
            <a:r>
              <a:rPr lang="fa-IR" b="1" dirty="0" smtClean="0">
                <a:solidFill>
                  <a:srgbClr val="00B050"/>
                </a:solidFill>
              </a:rPr>
              <a:t>سخنگوئی</a:t>
            </a:r>
            <a:r>
              <a:rPr lang="fa-IR" b="1" dirty="0" smtClean="0"/>
              <a:t>،سازگاری</a:t>
            </a:r>
          </a:p>
          <a:p>
            <a:pPr marL="0" indent="0" algn="r" rtl="1">
              <a:buNone/>
            </a:pPr>
            <a:r>
              <a:rPr lang="fa-IR" b="1" dirty="0" smtClean="0"/>
              <a:t>خبررسانی،خبریابی</a:t>
            </a:r>
          </a:p>
          <a:p>
            <a:pPr marL="0" indent="0" algn="r" rtl="1">
              <a:buNone/>
            </a:pPr>
            <a:r>
              <a:rPr lang="fa-IR" b="1" dirty="0" smtClean="0"/>
              <a:t>گشاده رویی ، گره گشائی</a:t>
            </a:r>
          </a:p>
          <a:p>
            <a:pPr marL="0" indent="0" algn="r" rtl="1">
              <a:buNone/>
            </a:pPr>
            <a:r>
              <a:rPr lang="fa-IR" b="1" dirty="0" smtClean="0"/>
              <a:t>واقع بینی ،وضعیت شناسی </a:t>
            </a:r>
          </a:p>
          <a:p>
            <a:pPr marL="0" indent="0" algn="r" rtl="1">
              <a:buNone/>
            </a:pPr>
            <a:r>
              <a:rPr lang="fa-IR" b="1" dirty="0" smtClean="0"/>
              <a:t>بینش درست، باور قوی</a:t>
            </a:r>
          </a:p>
          <a:p>
            <a:pPr marL="0" indent="0" algn="r" rtl="1">
              <a:buNone/>
            </a:pPr>
            <a:r>
              <a:rPr lang="fa-IR" b="1" dirty="0" smtClean="0"/>
              <a:t>وظیفه شناسی ،وجدان حرفه ای</a:t>
            </a:r>
          </a:p>
          <a:p>
            <a:pPr marL="0" indent="0" algn="r" rtl="1">
              <a:buNone/>
            </a:pPr>
            <a:r>
              <a:rPr lang="fa-IR" b="1" dirty="0" smtClean="0">
                <a:solidFill>
                  <a:srgbClr val="00B050"/>
                </a:solidFill>
              </a:rPr>
              <a:t>درستگوئی</a:t>
            </a:r>
            <a:r>
              <a:rPr lang="fa-IR" b="1" dirty="0" smtClean="0"/>
              <a:t>،دانائی</a:t>
            </a:r>
          </a:p>
          <a:p>
            <a:pPr marL="0" indent="0" algn="r" rtl="1">
              <a:buNone/>
            </a:pPr>
            <a:r>
              <a:rPr lang="fa-IR" b="1" dirty="0" smtClean="0"/>
              <a:t>نوآفرینی، نتیجه گیری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7956376" y="1196752"/>
            <a:ext cx="1008112" cy="53285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4000" b="1" dirty="0" smtClean="0">
                <a:solidFill>
                  <a:srgbClr val="C00000"/>
                </a:solidFill>
              </a:rPr>
              <a:t>پ</a:t>
            </a:r>
            <a:endParaRPr lang="fa-IR" sz="4000" b="1" dirty="0">
              <a:solidFill>
                <a:srgbClr val="C00000"/>
              </a:solidFill>
            </a:endParaRPr>
          </a:p>
          <a:p>
            <a:pPr algn="ctr"/>
            <a:r>
              <a:rPr lang="fa-IR" sz="4000" b="1" dirty="0" smtClean="0">
                <a:solidFill>
                  <a:srgbClr val="C00000"/>
                </a:solidFill>
              </a:rPr>
              <a:t>ا</a:t>
            </a:r>
            <a:endParaRPr lang="fa-IR" sz="4000" b="1" dirty="0">
              <a:solidFill>
                <a:srgbClr val="C00000"/>
              </a:solidFill>
            </a:endParaRPr>
          </a:p>
          <a:p>
            <a:pPr algn="ctr"/>
            <a:r>
              <a:rPr lang="fa-IR" sz="4000" b="1" dirty="0" smtClean="0">
                <a:solidFill>
                  <a:srgbClr val="C00000"/>
                </a:solidFill>
              </a:rPr>
              <a:t>س</a:t>
            </a:r>
            <a:endParaRPr lang="fa-IR" sz="4000" b="1" dirty="0">
              <a:solidFill>
                <a:srgbClr val="C00000"/>
              </a:solidFill>
            </a:endParaRPr>
          </a:p>
          <a:p>
            <a:pPr algn="ctr"/>
            <a:r>
              <a:rPr lang="fa-IR" sz="4000" b="1" dirty="0" smtClean="0">
                <a:solidFill>
                  <a:srgbClr val="C00000"/>
                </a:solidFill>
              </a:rPr>
              <a:t>خ</a:t>
            </a:r>
            <a:endParaRPr lang="fa-IR" sz="4000" b="1" dirty="0">
              <a:solidFill>
                <a:srgbClr val="C00000"/>
              </a:solidFill>
            </a:endParaRPr>
          </a:p>
          <a:p>
            <a:pPr algn="ctr"/>
            <a:r>
              <a:rPr lang="fa-IR" sz="4000" b="1" dirty="0" smtClean="0">
                <a:solidFill>
                  <a:srgbClr val="C00000"/>
                </a:solidFill>
              </a:rPr>
              <a:t>گ</a:t>
            </a:r>
            <a:endParaRPr lang="fa-IR" sz="4000" b="1" dirty="0">
              <a:solidFill>
                <a:srgbClr val="C00000"/>
              </a:solidFill>
            </a:endParaRPr>
          </a:p>
          <a:p>
            <a:pPr algn="ctr"/>
            <a:r>
              <a:rPr lang="fa-IR" sz="4000" b="1" dirty="0" smtClean="0">
                <a:solidFill>
                  <a:srgbClr val="C00000"/>
                </a:solidFill>
              </a:rPr>
              <a:t>و</a:t>
            </a:r>
            <a:endParaRPr lang="fa-IR" sz="4000" b="1" dirty="0">
              <a:solidFill>
                <a:srgbClr val="C00000"/>
              </a:solidFill>
            </a:endParaRPr>
          </a:p>
          <a:p>
            <a:pPr algn="ctr"/>
            <a:r>
              <a:rPr lang="fa-IR" sz="4000" b="1" dirty="0" smtClean="0">
                <a:solidFill>
                  <a:srgbClr val="C00000"/>
                </a:solidFill>
              </a:rPr>
              <a:t>ب</a:t>
            </a:r>
            <a:endParaRPr lang="fa-IR" sz="4000" b="1" dirty="0">
              <a:solidFill>
                <a:srgbClr val="C00000"/>
              </a:solidFill>
            </a:endParaRPr>
          </a:p>
          <a:p>
            <a:pPr algn="ctr"/>
            <a:r>
              <a:rPr lang="fa-IR" sz="4000" b="1" dirty="0" smtClean="0">
                <a:solidFill>
                  <a:srgbClr val="C00000"/>
                </a:solidFill>
              </a:rPr>
              <a:t>و</a:t>
            </a:r>
            <a:endParaRPr lang="fa-IR" sz="4000" b="1" dirty="0">
              <a:solidFill>
                <a:srgbClr val="C00000"/>
              </a:solidFill>
            </a:endParaRPr>
          </a:p>
          <a:p>
            <a:pPr algn="ctr"/>
            <a:r>
              <a:rPr lang="fa-IR" sz="4000" b="1" dirty="0" smtClean="0">
                <a:solidFill>
                  <a:srgbClr val="C00000"/>
                </a:solidFill>
              </a:rPr>
              <a:t>د</a:t>
            </a:r>
            <a:endParaRPr lang="fa-IR" sz="4000" b="1" dirty="0">
              <a:solidFill>
                <a:srgbClr val="C00000"/>
              </a:solidFill>
            </a:endParaRPr>
          </a:p>
          <a:p>
            <a:pPr algn="ctr"/>
            <a:r>
              <a:rPr lang="fa-IR" sz="4000" b="1" dirty="0" smtClean="0">
                <a:solidFill>
                  <a:srgbClr val="C00000"/>
                </a:solidFill>
              </a:rPr>
              <a:t>ن</a:t>
            </a:r>
            <a:endParaRPr lang="en-US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816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7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9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0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2"/>
          <p:cNvSpPr>
            <a:spLocks noChangeArrowheads="1"/>
          </p:cNvSpPr>
          <p:nvPr/>
        </p:nvSpPr>
        <p:spPr bwMode="auto">
          <a:xfrm>
            <a:off x="2339752" y="1071194"/>
            <a:ext cx="2664296" cy="2628528"/>
          </a:xfrm>
          <a:prstGeom prst="ellipse">
            <a:avLst/>
          </a:prstGeom>
          <a:solidFill>
            <a:srgbClr val="002060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1">
              <a:defRPr/>
            </a:pPr>
            <a:r>
              <a:rPr lang="fa-IR" sz="3600" b="1" dirty="0" smtClean="0">
                <a:latin typeface="Arial" pitchFamily="34" charset="0"/>
                <a:cs typeface="Arial" pitchFamily="34" charset="0"/>
              </a:rPr>
              <a:t>پاسخ یابی</a:t>
            </a:r>
            <a:endParaRPr lang="en-US" sz="36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val 3"/>
          <p:cNvSpPr>
            <a:spLocks noChangeArrowheads="1"/>
          </p:cNvSpPr>
          <p:nvPr/>
        </p:nvSpPr>
        <p:spPr bwMode="auto">
          <a:xfrm>
            <a:off x="3419872" y="3675773"/>
            <a:ext cx="2752328" cy="2308448"/>
          </a:xfrm>
          <a:prstGeom prst="ellipse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0">
              <a:defRPr/>
            </a:pPr>
            <a:r>
              <a:rPr lang="fa-IR" sz="3600" b="1" u="none" dirty="0" smtClean="0">
                <a:latin typeface="Arial" pitchFamily="34" charset="0"/>
                <a:cs typeface="Arial" pitchFamily="34" charset="0"/>
              </a:rPr>
              <a:t>پاسخگو ماندن</a:t>
            </a:r>
            <a:endParaRPr lang="en-US" sz="36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4644008" y="1052736"/>
            <a:ext cx="2732112" cy="2628528"/>
          </a:xfrm>
          <a:prstGeom prst="ellipse">
            <a:avLst/>
          </a:prstGeom>
          <a:solidFill>
            <a:srgbClr val="C0000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0">
              <a:defRPr/>
            </a:pPr>
            <a:r>
              <a:rPr lang="fa-IR" sz="3600" b="1" u="none" dirty="0" smtClean="0">
                <a:latin typeface="Arial" pitchFamily="34" charset="0"/>
                <a:cs typeface="Arial" pitchFamily="34" charset="0"/>
              </a:rPr>
              <a:t>پاسخ دهی</a:t>
            </a:r>
            <a:endParaRPr lang="en-US" sz="3600" b="1" u="non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3419872" y="2672902"/>
            <a:ext cx="2880320" cy="1800225"/>
          </a:xfrm>
          <a:prstGeom prst="ellipse">
            <a:avLst/>
          </a:prstGeom>
          <a:solidFill>
            <a:srgbClr val="00B05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1"/>
            <a:r>
              <a:rPr lang="fa-IR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روابط عمومی</a:t>
            </a:r>
          </a:p>
          <a:p>
            <a:pPr algn="ctr" rtl="1"/>
            <a:r>
              <a:rPr lang="fa-IR" sz="4000" b="1" u="none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پاسخگو</a:t>
            </a:r>
            <a:endParaRPr lang="en-US" sz="2000" b="1" u="none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156176" y="6356350"/>
            <a:ext cx="2448272" cy="365125"/>
          </a:xfrm>
        </p:spPr>
        <p:txBody>
          <a:bodyPr/>
          <a:lstStyle/>
          <a:p>
            <a:r>
              <a:rPr lang="en-US" sz="1600" dirty="0" smtClean="0"/>
              <a:t>www.drroosta.com</a:t>
            </a:r>
            <a:endParaRPr lang="en-US" sz="1600" dirty="0"/>
          </a:p>
        </p:txBody>
      </p:sp>
      <p:pic>
        <p:nvPicPr>
          <p:cNvPr id="3075" name="Picture 3" descr="C:\Users\Rousta\Desktop\bghnjyjj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9573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7046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808" y="228601"/>
            <a:ext cx="6141368" cy="6400800"/>
          </a:xfrm>
        </p:spPr>
        <p:txBody>
          <a:bodyPr>
            <a:normAutofit fontScale="62500" lnSpcReduction="20000"/>
          </a:bodyPr>
          <a:lstStyle/>
          <a:p>
            <a:pPr algn="r" rtl="1">
              <a:buFont typeface="Wingdings" pitchFamily="2" charset="2"/>
              <a:buNone/>
            </a:pPr>
            <a:endParaRPr lang="en-US" sz="5100" b="1" dirty="0" smtClean="0">
              <a:latin typeface="Arial" charset="0"/>
            </a:endParaRPr>
          </a:p>
          <a:p>
            <a:pPr algn="r" rtl="1">
              <a:buFont typeface="Wingdings" pitchFamily="2" charset="2"/>
              <a:buNone/>
            </a:pPr>
            <a:r>
              <a:rPr lang="fa-IR" sz="5100" b="1" dirty="0" smtClean="0">
                <a:latin typeface="Arial" charset="0"/>
              </a:rPr>
              <a:t>واژه ساده « </a:t>
            </a:r>
            <a:r>
              <a:rPr lang="fa-IR" sz="5100" b="1" dirty="0" smtClean="0">
                <a:solidFill>
                  <a:srgbClr val="FF0000"/>
                </a:solidFill>
                <a:latin typeface="Arial" charset="0"/>
              </a:rPr>
              <a:t>هم</a:t>
            </a:r>
            <a:r>
              <a:rPr lang="fa-IR" sz="5100" b="1" dirty="0" smtClean="0">
                <a:latin typeface="Arial" charset="0"/>
              </a:rPr>
              <a:t>»</a:t>
            </a:r>
          </a:p>
          <a:p>
            <a:pPr algn="r" rtl="1">
              <a:buFont typeface="Wingdings" pitchFamily="2" charset="2"/>
              <a:buNone/>
            </a:pPr>
            <a:r>
              <a:rPr lang="fa-IR" sz="5100" b="1" dirty="0" smtClean="0">
                <a:latin typeface="Arial" charset="0"/>
              </a:rPr>
              <a:t>واژه « </a:t>
            </a:r>
            <a:r>
              <a:rPr lang="fa-IR" sz="5100" b="1" dirty="0" smtClean="0">
                <a:solidFill>
                  <a:srgbClr val="FF0000"/>
                </a:solidFill>
                <a:latin typeface="Arial" charset="0"/>
              </a:rPr>
              <a:t>پررمزی</a:t>
            </a:r>
            <a:r>
              <a:rPr lang="fa-IR" sz="5100" b="1" dirty="0" smtClean="0">
                <a:latin typeface="Arial" charset="0"/>
              </a:rPr>
              <a:t>» است</a:t>
            </a:r>
          </a:p>
          <a:p>
            <a:pPr algn="r" rtl="1">
              <a:buFont typeface="Wingdings" pitchFamily="2" charset="2"/>
              <a:buNone/>
            </a:pPr>
            <a:r>
              <a:rPr lang="fa-IR" sz="5100" b="1" dirty="0" smtClean="0">
                <a:latin typeface="Arial" charset="0"/>
              </a:rPr>
              <a:t>که پر از « </a:t>
            </a:r>
            <a:r>
              <a:rPr lang="fa-IR" sz="5100" b="1" dirty="0" smtClean="0">
                <a:solidFill>
                  <a:srgbClr val="FF0000"/>
                </a:solidFill>
                <a:latin typeface="Arial" charset="0"/>
              </a:rPr>
              <a:t>رابطه و پیوند</a:t>
            </a:r>
            <a:r>
              <a:rPr lang="fa-IR" sz="5100" b="1" dirty="0" smtClean="0">
                <a:latin typeface="Arial" charset="0"/>
              </a:rPr>
              <a:t>» است</a:t>
            </a:r>
          </a:p>
          <a:p>
            <a:pPr algn="r" rtl="1">
              <a:buFont typeface="Wingdings" pitchFamily="2" charset="2"/>
              <a:buNone/>
            </a:pPr>
            <a:r>
              <a:rPr lang="fa-IR" sz="5100" b="1" dirty="0" smtClean="0">
                <a:latin typeface="Arial" charset="0"/>
              </a:rPr>
              <a:t> </a:t>
            </a:r>
            <a:r>
              <a:rPr lang="fa-IR" sz="5100" b="1" dirty="0"/>
              <a:t>واژه ساده « </a:t>
            </a:r>
            <a:r>
              <a:rPr lang="fa-IR" sz="5100" b="1" dirty="0">
                <a:solidFill>
                  <a:srgbClr val="FF0000"/>
                </a:solidFill>
              </a:rPr>
              <a:t>هم</a:t>
            </a:r>
            <a:r>
              <a:rPr lang="fa-IR" sz="5100" b="1" dirty="0"/>
              <a:t>» واژه ای انسانی است</a:t>
            </a:r>
          </a:p>
          <a:p>
            <a:pPr algn="r" rtl="1">
              <a:buNone/>
            </a:pPr>
            <a:r>
              <a:rPr lang="fa-IR" sz="5100" b="1" dirty="0"/>
              <a:t>همدلی ، </a:t>
            </a:r>
            <a:r>
              <a:rPr lang="fa-IR" sz="5100" b="1" dirty="0" smtClean="0"/>
              <a:t>همدردی</a:t>
            </a:r>
          </a:p>
          <a:p>
            <a:pPr algn="r" rtl="1">
              <a:buNone/>
            </a:pPr>
            <a:r>
              <a:rPr lang="fa-IR" sz="5100" b="1" dirty="0" smtClean="0"/>
              <a:t>همدمی </a:t>
            </a:r>
            <a:r>
              <a:rPr lang="fa-IR" sz="5100" b="1" dirty="0"/>
              <a:t>، </a:t>
            </a:r>
            <a:r>
              <a:rPr lang="fa-IR" sz="5100" b="1" dirty="0" smtClean="0"/>
              <a:t>همسازی</a:t>
            </a:r>
          </a:p>
          <a:p>
            <a:pPr algn="r" rtl="1">
              <a:buNone/>
            </a:pPr>
            <a:r>
              <a:rPr lang="fa-IR" sz="5100" b="1" dirty="0"/>
              <a:t>هم نیاز و هم </a:t>
            </a:r>
            <a:r>
              <a:rPr lang="fa-IR" sz="5100" b="1" dirty="0" smtClean="0"/>
              <a:t>راز</a:t>
            </a:r>
          </a:p>
          <a:p>
            <a:pPr algn="r" rtl="1">
              <a:buNone/>
            </a:pPr>
            <a:r>
              <a:rPr lang="fa-IR" sz="5100" b="1" dirty="0" smtClean="0"/>
              <a:t>همنشین </a:t>
            </a:r>
            <a:r>
              <a:rPr lang="fa-IR" sz="5100" b="1" dirty="0"/>
              <a:t>وهم</a:t>
            </a:r>
            <a:r>
              <a:rPr lang="en-US" sz="5100" b="1" dirty="0"/>
              <a:t> </a:t>
            </a:r>
            <a:r>
              <a:rPr lang="fa-IR" sz="5100" b="1" dirty="0" smtClean="0"/>
              <a:t>تا</a:t>
            </a:r>
            <a:endParaRPr lang="fa-IR" sz="5100" b="1" dirty="0"/>
          </a:p>
          <a:p>
            <a:pPr algn="r" rtl="1">
              <a:buFont typeface="Wingdings" pitchFamily="2" charset="2"/>
              <a:buNone/>
            </a:pPr>
            <a:r>
              <a:rPr lang="fa-IR" sz="5100" b="1" dirty="0" smtClean="0"/>
              <a:t>هم هدف،هم پیمان</a:t>
            </a:r>
            <a:endParaRPr lang="fa-IR" sz="5100" b="1" dirty="0"/>
          </a:p>
          <a:p>
            <a:pPr algn="r" rtl="1">
              <a:buFont typeface="Wingdings" pitchFamily="2" charset="2"/>
              <a:buNone/>
            </a:pPr>
            <a:endParaRPr lang="fa-IR" sz="4500" b="1" dirty="0">
              <a:latin typeface="Arial" charset="0"/>
            </a:endParaRPr>
          </a:p>
          <a:p>
            <a:pPr algn="r" rtl="1">
              <a:buFont typeface="Wingdings" pitchFamily="2" charset="2"/>
              <a:buNone/>
            </a:pPr>
            <a:r>
              <a:rPr lang="fa-IR" sz="3600" b="1" dirty="0" smtClean="0">
                <a:latin typeface="Arial" charset="0"/>
              </a:rPr>
              <a:t>             </a:t>
            </a:r>
          </a:p>
          <a:p>
            <a:pPr algn="r" rtl="1">
              <a:buFont typeface="Wingdings" pitchFamily="2" charset="2"/>
              <a:buNone/>
            </a:pPr>
            <a:r>
              <a:rPr lang="fa-IR" sz="3600" b="1" dirty="0" smtClean="0">
                <a:latin typeface="Arial" charset="0"/>
              </a:rPr>
              <a:t> </a:t>
            </a:r>
            <a:endParaRPr lang="en-US" sz="3600" b="1" dirty="0" smtClean="0">
              <a:latin typeface="Arial" charset="0"/>
            </a:endParaRPr>
          </a:p>
        </p:txBody>
      </p:sp>
      <p:sp>
        <p:nvSpPr>
          <p:cNvPr id="11469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6125" y="6248400"/>
            <a:ext cx="1857375" cy="457200"/>
          </a:xfrm>
          <a:noFill/>
        </p:spPr>
        <p:txBody>
          <a:bodyPr/>
          <a:lstStyle/>
          <a:p>
            <a:pPr algn="r"/>
            <a:r>
              <a:rPr lang="en-US" smtClean="0">
                <a:cs typeface="Times New Roman" pitchFamily="18" charset="0"/>
              </a:rPr>
              <a:t>www.drroosta.com</a:t>
            </a:r>
          </a:p>
        </p:txBody>
      </p:sp>
      <p:pic>
        <p:nvPicPr>
          <p:cNvPr id="15362" name="Picture 2" descr="C:\Users\user\Desktop\indexUJUJ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3356992"/>
            <a:ext cx="2555777" cy="3501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3" name="Picture 3" descr="C:\Users\user\Desktop\indexYHHNY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2555777" cy="3356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44996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3808" y="228601"/>
            <a:ext cx="6141368" cy="6400800"/>
          </a:xfrm>
        </p:spPr>
        <p:txBody>
          <a:bodyPr>
            <a:normAutofit fontScale="55000" lnSpcReduction="20000"/>
          </a:bodyPr>
          <a:lstStyle/>
          <a:p>
            <a:pPr algn="r" rtl="1">
              <a:buFont typeface="Wingdings" pitchFamily="2" charset="2"/>
              <a:buNone/>
            </a:pPr>
            <a:endParaRPr lang="en-US" sz="5800" b="1" dirty="0" smtClean="0"/>
          </a:p>
          <a:p>
            <a:pPr algn="r" rtl="1">
              <a:buFont typeface="Wingdings" pitchFamily="2" charset="2"/>
              <a:buNone/>
            </a:pPr>
            <a:r>
              <a:rPr lang="fa-IR" sz="5800" b="1" dirty="0" smtClean="0"/>
              <a:t>هم </a:t>
            </a:r>
            <a:r>
              <a:rPr lang="fa-IR" sz="5800" b="1" dirty="0"/>
              <a:t>مسیر </a:t>
            </a:r>
            <a:r>
              <a:rPr lang="fa-IR" sz="5800" b="1" dirty="0" smtClean="0"/>
              <a:t>وهمراه</a:t>
            </a:r>
            <a:endParaRPr lang="en-US" sz="5800" b="1" dirty="0" smtClean="0"/>
          </a:p>
          <a:p>
            <a:pPr algn="r" rtl="1">
              <a:buFont typeface="Wingdings" pitchFamily="2" charset="2"/>
              <a:buNone/>
            </a:pPr>
            <a:r>
              <a:rPr lang="fa-IR" sz="5800" b="1" dirty="0" smtClean="0"/>
              <a:t>هم </a:t>
            </a:r>
            <a:r>
              <a:rPr lang="fa-IR" sz="5800" b="1" dirty="0"/>
              <a:t>پذیر و همیار</a:t>
            </a:r>
          </a:p>
          <a:p>
            <a:pPr algn="r" rtl="1">
              <a:buFont typeface="Wingdings" pitchFamily="2" charset="2"/>
              <a:buNone/>
            </a:pPr>
            <a:r>
              <a:rPr lang="fa-IR" sz="5800" b="1" dirty="0"/>
              <a:t>هم چراغ و همکار</a:t>
            </a:r>
          </a:p>
          <a:p>
            <a:pPr algn="r" rtl="1">
              <a:buFont typeface="Wingdings" pitchFamily="2" charset="2"/>
              <a:buNone/>
            </a:pPr>
            <a:r>
              <a:rPr lang="fa-IR" sz="5800" b="1" dirty="0" smtClean="0">
                <a:latin typeface="Arial" charset="0"/>
              </a:rPr>
              <a:t>همسفر</a:t>
            </a:r>
            <a:r>
              <a:rPr lang="fa-IR" sz="5800" b="1" dirty="0">
                <a:latin typeface="Arial" charset="0"/>
              </a:rPr>
              <a:t>، هم سفره</a:t>
            </a:r>
          </a:p>
          <a:p>
            <a:pPr algn="r" rtl="1">
              <a:buFont typeface="Wingdings" pitchFamily="2" charset="2"/>
              <a:buNone/>
            </a:pPr>
            <a:r>
              <a:rPr lang="fa-IR" sz="5800" b="1" dirty="0" smtClean="0">
                <a:latin typeface="Arial" charset="0"/>
              </a:rPr>
              <a:t>هم </a:t>
            </a:r>
            <a:r>
              <a:rPr lang="fa-IR" sz="5800" b="1" dirty="0">
                <a:latin typeface="Arial" charset="0"/>
              </a:rPr>
              <a:t>محل ،همسایه</a:t>
            </a:r>
          </a:p>
          <a:p>
            <a:pPr algn="r" rtl="1">
              <a:buFont typeface="Wingdings" pitchFamily="2" charset="2"/>
              <a:buNone/>
            </a:pPr>
            <a:r>
              <a:rPr lang="fa-IR" sz="5800" b="1" dirty="0">
                <a:latin typeface="Arial" charset="0"/>
              </a:rPr>
              <a:t>هموطن ، </a:t>
            </a:r>
            <a:r>
              <a:rPr lang="fa-IR" sz="5800" b="1" dirty="0" smtClean="0">
                <a:latin typeface="Arial" charset="0"/>
              </a:rPr>
              <a:t>همشهری</a:t>
            </a:r>
          </a:p>
          <a:p>
            <a:pPr algn="r" rtl="1">
              <a:buFont typeface="Wingdings" pitchFamily="2" charset="2"/>
              <a:buNone/>
            </a:pPr>
            <a:r>
              <a:rPr lang="fa-IR" sz="5800" b="1" dirty="0" smtClean="0"/>
              <a:t>هم </a:t>
            </a:r>
            <a:r>
              <a:rPr lang="fa-IR" sz="5800" b="1" dirty="0"/>
              <a:t>عقیده ، هم دین</a:t>
            </a:r>
          </a:p>
          <a:p>
            <a:pPr algn="r" rtl="1">
              <a:buNone/>
            </a:pPr>
            <a:r>
              <a:rPr lang="fa-IR" sz="5800" b="1" dirty="0">
                <a:latin typeface="Arial" charset="0"/>
              </a:rPr>
              <a:t>هم نژاد و </a:t>
            </a:r>
            <a:r>
              <a:rPr lang="fa-IR" sz="5800" b="1" dirty="0" smtClean="0">
                <a:latin typeface="Arial" charset="0"/>
              </a:rPr>
              <a:t>همنوع</a:t>
            </a:r>
            <a:endParaRPr lang="fa-IR" sz="5800" b="1" dirty="0">
              <a:latin typeface="Arial" charset="0"/>
            </a:endParaRPr>
          </a:p>
          <a:p>
            <a:pPr algn="r" rtl="1">
              <a:buFont typeface="Wingdings" pitchFamily="2" charset="2"/>
              <a:buNone/>
            </a:pPr>
            <a:r>
              <a:rPr lang="fa-IR" sz="5800" b="1" dirty="0" smtClean="0">
                <a:latin typeface="Arial" charset="0"/>
              </a:rPr>
              <a:t>هم گرا،هم آوا</a:t>
            </a:r>
          </a:p>
          <a:p>
            <a:pPr algn="r" rtl="1">
              <a:buFont typeface="Wingdings" pitchFamily="2" charset="2"/>
              <a:buNone/>
            </a:pPr>
            <a:r>
              <a:rPr lang="fa-IR" sz="5800" b="1" dirty="0" smtClean="0">
                <a:latin typeface="Arial" charset="0"/>
              </a:rPr>
              <a:t>همسری، هم سری</a:t>
            </a:r>
          </a:p>
          <a:p>
            <a:pPr algn="r" rtl="1">
              <a:buFont typeface="Wingdings" pitchFamily="2" charset="2"/>
              <a:buNone/>
            </a:pPr>
            <a:endParaRPr lang="fa-IR" sz="4500" b="1" dirty="0">
              <a:latin typeface="Arial" charset="0"/>
            </a:endParaRPr>
          </a:p>
          <a:p>
            <a:pPr algn="r" rtl="1">
              <a:buFont typeface="Wingdings" pitchFamily="2" charset="2"/>
              <a:buNone/>
            </a:pPr>
            <a:r>
              <a:rPr lang="fa-IR" sz="3600" b="1" dirty="0" smtClean="0">
                <a:latin typeface="Arial" charset="0"/>
              </a:rPr>
              <a:t>             </a:t>
            </a:r>
          </a:p>
          <a:p>
            <a:pPr algn="r" rtl="1">
              <a:buFont typeface="Wingdings" pitchFamily="2" charset="2"/>
              <a:buNone/>
            </a:pPr>
            <a:r>
              <a:rPr lang="fa-IR" sz="3600" b="1" dirty="0" smtClean="0">
                <a:latin typeface="Arial" charset="0"/>
              </a:rPr>
              <a:t> </a:t>
            </a:r>
            <a:endParaRPr lang="en-US" sz="3600" b="1" dirty="0" smtClean="0">
              <a:latin typeface="Arial" charset="0"/>
            </a:endParaRPr>
          </a:p>
        </p:txBody>
      </p:sp>
      <p:sp>
        <p:nvSpPr>
          <p:cNvPr id="11469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6125" y="6248400"/>
            <a:ext cx="1857375" cy="457200"/>
          </a:xfrm>
          <a:noFill/>
        </p:spPr>
        <p:txBody>
          <a:bodyPr/>
          <a:lstStyle/>
          <a:p>
            <a:pPr algn="r"/>
            <a:r>
              <a:rPr lang="en-US" smtClean="0">
                <a:cs typeface="Times New Roman" pitchFamily="18" charset="0"/>
              </a:rPr>
              <a:t>www.drroosta.com</a:t>
            </a:r>
          </a:p>
        </p:txBody>
      </p:sp>
      <p:pic>
        <p:nvPicPr>
          <p:cNvPr id="15362" name="Picture 2" descr="C:\Users\user\Desktop\indexUJUJ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3356992"/>
            <a:ext cx="2555777" cy="3501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3" name="Picture 3" descr="C:\Users\user\Desktop\indexYHHNY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2555777" cy="3356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51199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480720"/>
          </a:xfrm>
        </p:spPr>
        <p:txBody>
          <a:bodyPr>
            <a:normAutofit/>
          </a:bodyPr>
          <a:lstStyle/>
          <a:p>
            <a:pPr algn="r" rtl="1">
              <a:buFont typeface="Wingdings" pitchFamily="2" charset="2"/>
              <a:buNone/>
              <a:defRPr/>
            </a:pPr>
            <a:r>
              <a:rPr lang="fa-IR" b="1" dirty="0" smtClean="0">
                <a:latin typeface="Arial" pitchFamily="34" charset="0"/>
              </a:rPr>
              <a:t>همه از « </a:t>
            </a:r>
            <a:r>
              <a:rPr lang="fa-IR" b="1" dirty="0" smtClean="0">
                <a:solidFill>
                  <a:srgbClr val="FF0000"/>
                </a:solidFill>
                <a:latin typeface="Arial" pitchFamily="34" charset="0"/>
              </a:rPr>
              <a:t>هم</a:t>
            </a:r>
            <a:r>
              <a:rPr lang="fa-IR" b="1" dirty="0" smtClean="0">
                <a:latin typeface="Arial" pitchFamily="34" charset="0"/>
              </a:rPr>
              <a:t> » هستند</a:t>
            </a:r>
          </a:p>
          <a:p>
            <a:pPr algn="r" rtl="1">
              <a:buFont typeface="Wingdings" pitchFamily="2" charset="2"/>
              <a:buNone/>
              <a:defRPr/>
            </a:pPr>
            <a:r>
              <a:rPr lang="fa-IR" b="1" dirty="0" smtClean="0">
                <a:latin typeface="Arial" pitchFamily="34" charset="0"/>
              </a:rPr>
              <a:t>همه با « </a:t>
            </a:r>
            <a:r>
              <a:rPr lang="fa-IR" b="1" dirty="0" smtClean="0">
                <a:solidFill>
                  <a:srgbClr val="FF0000"/>
                </a:solidFill>
                <a:latin typeface="Arial" pitchFamily="34" charset="0"/>
              </a:rPr>
              <a:t>هم</a:t>
            </a:r>
            <a:r>
              <a:rPr lang="fa-IR" b="1" dirty="0" smtClean="0">
                <a:latin typeface="Arial" pitchFamily="34" charset="0"/>
              </a:rPr>
              <a:t> » هستند</a:t>
            </a:r>
          </a:p>
          <a:p>
            <a:pPr algn="r" rtl="1">
              <a:buFont typeface="Wingdings" pitchFamily="2" charset="2"/>
              <a:buNone/>
              <a:defRPr/>
            </a:pPr>
            <a:r>
              <a:rPr lang="fa-IR" b="1" dirty="0" smtClean="0">
                <a:latin typeface="Arial" pitchFamily="34" charset="0"/>
              </a:rPr>
              <a:t>اصل « </a:t>
            </a:r>
            <a:r>
              <a:rPr lang="fa-IR" b="1" dirty="0" smtClean="0">
                <a:solidFill>
                  <a:srgbClr val="FF0000"/>
                </a:solidFill>
                <a:latin typeface="Arial" pitchFamily="34" charset="0"/>
              </a:rPr>
              <a:t>هم زیستی </a:t>
            </a:r>
            <a:r>
              <a:rPr lang="fa-IR" b="1" dirty="0" smtClean="0">
                <a:latin typeface="Arial" pitchFamily="34" charset="0"/>
              </a:rPr>
              <a:t>» انسانهاست</a:t>
            </a:r>
          </a:p>
          <a:p>
            <a:pPr algn="r" rtl="1">
              <a:buFont typeface="Wingdings" pitchFamily="2" charset="2"/>
              <a:buNone/>
              <a:defRPr/>
            </a:pPr>
            <a:r>
              <a:rPr lang="fa-IR" b="1" dirty="0" smtClean="0">
                <a:latin typeface="Arial" pitchFamily="34" charset="0"/>
              </a:rPr>
              <a:t>کاش میشد همه « </a:t>
            </a:r>
            <a:r>
              <a:rPr lang="fa-IR" b="1" dirty="0" smtClean="0">
                <a:solidFill>
                  <a:srgbClr val="FF0000"/>
                </a:solidFill>
                <a:latin typeface="Arial" pitchFamily="34" charset="0"/>
              </a:rPr>
              <a:t>با هم </a:t>
            </a:r>
            <a:r>
              <a:rPr lang="fa-IR" b="1" dirty="0" smtClean="0">
                <a:latin typeface="Arial" pitchFamily="34" charset="0"/>
              </a:rPr>
              <a:t>» باشیم</a:t>
            </a:r>
          </a:p>
          <a:p>
            <a:pPr algn="r" rtl="1">
              <a:buFont typeface="Wingdings" pitchFamily="2" charset="2"/>
              <a:buNone/>
              <a:defRPr/>
            </a:pPr>
            <a:r>
              <a:rPr lang="fa-IR" b="1" dirty="0" smtClean="0">
                <a:latin typeface="Arial" pitchFamily="34" charset="0"/>
              </a:rPr>
              <a:t>« </a:t>
            </a:r>
            <a:r>
              <a:rPr lang="fa-IR" b="1" dirty="0" smtClean="0">
                <a:solidFill>
                  <a:srgbClr val="FF0000"/>
                </a:solidFill>
                <a:latin typeface="Arial" pitchFamily="34" charset="0"/>
              </a:rPr>
              <a:t>هم پذیر و هم فهم </a:t>
            </a:r>
            <a:r>
              <a:rPr lang="fa-IR" b="1" dirty="0" smtClean="0">
                <a:latin typeface="Arial" pitchFamily="34" charset="0"/>
              </a:rPr>
              <a:t>»</a:t>
            </a:r>
          </a:p>
          <a:p>
            <a:pPr algn="r" rtl="1">
              <a:buFont typeface="Wingdings" pitchFamily="2" charset="2"/>
              <a:buNone/>
              <a:defRPr/>
            </a:pPr>
            <a:r>
              <a:rPr lang="fa-IR" b="1" dirty="0" smtClean="0">
                <a:latin typeface="Arial" pitchFamily="34" charset="0"/>
              </a:rPr>
              <a:t>«</a:t>
            </a:r>
            <a:r>
              <a:rPr lang="fa-IR" b="1" dirty="0" smtClean="0">
                <a:solidFill>
                  <a:srgbClr val="FF0000"/>
                </a:solidFill>
                <a:latin typeface="Arial" pitchFamily="34" charset="0"/>
              </a:rPr>
              <a:t>همدل و هم پاسخ</a:t>
            </a:r>
            <a:r>
              <a:rPr lang="fa-IR" b="1" dirty="0" smtClean="0">
                <a:latin typeface="Arial" pitchFamily="34" charset="0"/>
              </a:rPr>
              <a:t>»</a:t>
            </a:r>
          </a:p>
          <a:p>
            <a:pPr algn="r" rtl="1">
              <a:buFont typeface="Wingdings" pitchFamily="2" charset="2"/>
              <a:buNone/>
              <a:defRPr/>
            </a:pPr>
            <a:endParaRPr lang="fa-IR" sz="2000" b="1" dirty="0" smtClean="0">
              <a:latin typeface="Arial" pitchFamily="34" charset="0"/>
            </a:endParaRPr>
          </a:p>
          <a:p>
            <a:pPr algn="ctr" rtl="1">
              <a:buFont typeface="Wingdings" pitchFamily="2" charset="2"/>
              <a:buNone/>
              <a:defRPr/>
            </a:pPr>
            <a:r>
              <a:rPr lang="fa-IR" b="1" dirty="0" smtClean="0">
                <a:latin typeface="Arial" pitchFamily="34" charset="0"/>
              </a:rPr>
              <a:t>      با تشکر وسپاس</a:t>
            </a:r>
          </a:p>
          <a:p>
            <a:pPr algn="ctr" rtl="1">
              <a:buFont typeface="Wingdings" pitchFamily="2" charset="2"/>
              <a:buNone/>
              <a:defRPr/>
            </a:pPr>
            <a:r>
              <a:rPr lang="fa-IR" sz="2000" b="1" smtClean="0">
                <a:latin typeface="Arial" pitchFamily="34" charset="0"/>
              </a:rPr>
              <a:t>         </a:t>
            </a:r>
            <a:r>
              <a:rPr lang="fa-IR" sz="2000" b="1" dirty="0" smtClean="0">
                <a:latin typeface="Arial" pitchFamily="34" charset="0"/>
              </a:rPr>
              <a:t>احمد روستا</a:t>
            </a:r>
            <a:endParaRPr lang="en-US" sz="2000" b="1" dirty="0">
              <a:latin typeface="Arial" pitchFamily="34" charset="0"/>
            </a:endParaRPr>
          </a:p>
        </p:txBody>
      </p:sp>
      <p:pic>
        <p:nvPicPr>
          <p:cNvPr id="4" name="Picture 2" descr="C:\Users\user\Desktop\indexUJUJ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3355301"/>
            <a:ext cx="2555777" cy="3501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user\Desktop\indexYHHNY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2555777" cy="3356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6165304"/>
            <a:ext cx="2555778" cy="6910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43808" y="5373216"/>
            <a:ext cx="3384376" cy="1484784"/>
          </a:xfrm>
          <a:noFill/>
        </p:spPr>
        <p:txBody>
          <a:bodyPr/>
          <a:lstStyle/>
          <a:p>
            <a:pPr algn="ctr"/>
            <a:r>
              <a:rPr lang="fa-IR" sz="2400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0912</a:t>
            </a:r>
            <a:r>
              <a:rPr lang="en-US" sz="2400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-</a:t>
            </a:r>
            <a:r>
              <a:rPr lang="fa-IR" sz="2400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1155278</a:t>
            </a:r>
          </a:p>
          <a:p>
            <a:pPr algn="ctr"/>
            <a:r>
              <a:rPr lang="fa-IR" sz="2400" b="1" dirty="0" smtClean="0">
                <a:solidFill>
                  <a:srgbClr val="FF0000"/>
                </a:solidFill>
                <a:cs typeface="B Titr" panose="00000700000000000000" pitchFamily="2" charset="-78"/>
              </a:rPr>
              <a:t>22142248-22142298</a:t>
            </a:r>
            <a:endParaRPr lang="en-US" sz="2400" b="1" dirty="0">
              <a:solidFill>
                <a:srgbClr val="FF0000"/>
              </a:solidFill>
              <a:cs typeface="B Titr" panose="00000700000000000000" pitchFamily="2" charset="-78"/>
            </a:endParaRPr>
          </a:p>
          <a:p>
            <a:pPr algn="ctr"/>
            <a:r>
              <a:rPr lang="en-US" sz="2800" b="1" dirty="0" smtClean="0">
                <a:solidFill>
                  <a:schemeClr val="tx1"/>
                </a:solidFill>
                <a:cs typeface="B Titr" panose="00000700000000000000" pitchFamily="2" charset="-78"/>
              </a:rPr>
              <a:t>www.drroosta.com</a:t>
            </a:r>
            <a:endParaRPr lang="fa-IR" sz="2800" b="1" dirty="0" smtClean="0">
              <a:solidFill>
                <a:schemeClr val="tx1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405165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9872" y="274638"/>
            <a:ext cx="5266928" cy="1143000"/>
          </a:xfr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fa-IR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مدیریت ارتباط فراگیر</a:t>
            </a:r>
            <a:endParaRPr lang="en-US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1840" y="1484784"/>
            <a:ext cx="5760640" cy="4641379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fa-IR" sz="3600" b="1" dirty="0" smtClean="0"/>
              <a:t>چگونگی </a:t>
            </a:r>
            <a:endParaRPr lang="en-US" sz="3600" b="1" dirty="0" smtClean="0"/>
          </a:p>
          <a:p>
            <a:pPr marL="0" indent="0" algn="ctr" rtl="1">
              <a:buNone/>
            </a:pPr>
            <a:r>
              <a:rPr lang="fa-IR" sz="3600" b="1" dirty="0" smtClean="0"/>
              <a:t>«</a:t>
            </a:r>
            <a:r>
              <a:rPr lang="en-US" sz="3600" b="1" dirty="0" smtClean="0"/>
              <a:t> </a:t>
            </a:r>
            <a:r>
              <a:rPr lang="fa-IR" sz="3600" b="1" dirty="0" smtClean="0">
                <a:solidFill>
                  <a:srgbClr val="C00000"/>
                </a:solidFill>
              </a:rPr>
              <a:t>برقراری، بهره برداری، نگهداری، کنارگذاری و بازگذاری</a:t>
            </a:r>
            <a:r>
              <a:rPr lang="en-US" sz="3600" b="1" dirty="0" smtClean="0">
                <a:solidFill>
                  <a:srgbClr val="C00000"/>
                </a:solidFill>
              </a:rPr>
              <a:t> </a:t>
            </a:r>
            <a:r>
              <a:rPr lang="fa-IR" sz="3600" b="1" dirty="0" smtClean="0"/>
              <a:t>» </a:t>
            </a:r>
            <a:endParaRPr lang="en-US" sz="3600" b="1" dirty="0" smtClean="0"/>
          </a:p>
          <a:p>
            <a:pPr marL="0" indent="0" algn="ctr" rtl="1">
              <a:buNone/>
            </a:pPr>
            <a:r>
              <a:rPr lang="fa-IR" sz="3600" b="1" dirty="0" smtClean="0"/>
              <a:t>ارتباط باانواع مخاطبان در انواع محیط های </a:t>
            </a:r>
            <a:r>
              <a:rPr lang="fa-IR" sz="3600" b="1" dirty="0" smtClean="0">
                <a:solidFill>
                  <a:srgbClr val="00B050"/>
                </a:solidFill>
              </a:rPr>
              <a:t>سنتی و مجازی </a:t>
            </a:r>
            <a:r>
              <a:rPr lang="fa-IR" sz="3600" b="1" dirty="0" smtClean="0"/>
              <a:t>باانواع رسانه ها و روشهای موجود و جدید است.</a:t>
            </a:r>
            <a:endParaRPr lang="en-US" sz="3600" b="1" dirty="0"/>
          </a:p>
        </p:txBody>
      </p:sp>
      <p:pic>
        <p:nvPicPr>
          <p:cNvPr id="4098" name="Picture 2" descr="C:\Users\user\Desktop\indexw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556" y="0"/>
            <a:ext cx="29333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667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152400" y="2286000"/>
            <a:ext cx="2590800" cy="1910700"/>
          </a:xfrm>
          <a:prstGeom prst="ellipse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مدیریت ارتباط فراگیر</a:t>
            </a:r>
            <a:endParaRPr lang="en-US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2743200" y="3276600"/>
            <a:ext cx="1676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4418806" y="873016"/>
            <a:ext cx="1588" cy="52643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5374049" y="152401"/>
            <a:ext cx="2971800" cy="1072572"/>
          </a:xfrm>
          <a:prstGeom prst="rect">
            <a:avLst/>
          </a:prstGeom>
          <a:solidFill>
            <a:srgbClr val="C00000"/>
          </a:soli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برقراری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4383449" y="2068512"/>
            <a:ext cx="990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399973" y="3274364"/>
            <a:ext cx="990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5414098" y="1689100"/>
            <a:ext cx="2971800" cy="901700"/>
          </a:xfrm>
          <a:prstGeom prst="rect">
            <a:avLst/>
          </a:prstGeom>
          <a:solidFill>
            <a:srgbClr val="8B3554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بهره برداری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6" name="Straight Connector 55"/>
          <p:cNvCxnSpPr/>
          <p:nvPr/>
        </p:nvCxnSpPr>
        <p:spPr>
          <a:xfrm>
            <a:off x="4429268" y="6135795"/>
            <a:ext cx="990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5390573" y="2898432"/>
            <a:ext cx="2971800" cy="911567"/>
          </a:xfrm>
          <a:prstGeom prst="rect">
            <a:avLst/>
          </a:prstGeom>
          <a:solidFill>
            <a:srgbClr val="00B050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نگهداری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8849" y="879510"/>
            <a:ext cx="990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405745" y="4609809"/>
            <a:ext cx="9906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419868" y="4196700"/>
            <a:ext cx="2971800" cy="984900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کنارگذاری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454866" y="5562600"/>
            <a:ext cx="2953327" cy="838200"/>
          </a:xfrm>
          <a:prstGeom prst="rect">
            <a:avLst/>
          </a:prstGeom>
          <a:solidFill>
            <a:srgbClr val="00206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بازگذاری</a:t>
            </a:r>
            <a:endParaRPr lang="en-US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629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8" grpId="0" animBg="1"/>
      <p:bldP spid="53" grpId="0" animBg="1"/>
      <p:bldP spid="57" grpId="0" animBg="1"/>
      <p:bldP spid="19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Oval 2"/>
          <p:cNvSpPr>
            <a:spLocks noChangeArrowheads="1"/>
          </p:cNvSpPr>
          <p:nvPr/>
        </p:nvSpPr>
        <p:spPr bwMode="auto">
          <a:xfrm>
            <a:off x="3635375" y="2492375"/>
            <a:ext cx="2016125" cy="1871663"/>
          </a:xfrm>
          <a:prstGeom prst="ellipse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0"/>
            <a:r>
              <a:rPr lang="fa-IR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عوامل ارتباط</a:t>
            </a:r>
          </a:p>
          <a:p>
            <a:pPr algn="ctr" rtl="0"/>
            <a:r>
              <a:rPr lang="fa-IR" sz="3200" b="1" u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فراگیر</a:t>
            </a:r>
            <a:endParaRPr lang="en-US" sz="3200" b="1" u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39" name="Oval 3"/>
          <p:cNvSpPr>
            <a:spLocks noChangeArrowheads="1"/>
          </p:cNvSpPr>
          <p:nvPr/>
        </p:nvSpPr>
        <p:spPr bwMode="auto">
          <a:xfrm>
            <a:off x="1692275" y="4365625"/>
            <a:ext cx="2016125" cy="1871663"/>
          </a:xfrm>
          <a:prstGeom prst="ellipse">
            <a:avLst/>
          </a:prstGeom>
          <a:solidFill>
            <a:srgbClr val="002060"/>
          </a:solidFill>
          <a:ln>
            <a:solidFill>
              <a:schemeClr val="tx1"/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lvl="0" algn="ctr" rtl="1"/>
            <a:r>
              <a:rPr lang="fa-I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تأثیرگذاران</a:t>
            </a:r>
          </a:p>
        </p:txBody>
      </p:sp>
      <p:sp>
        <p:nvSpPr>
          <p:cNvPr id="39940" name="Oval 4"/>
          <p:cNvSpPr>
            <a:spLocks noChangeArrowheads="1"/>
          </p:cNvSpPr>
          <p:nvPr/>
        </p:nvSpPr>
        <p:spPr bwMode="auto">
          <a:xfrm>
            <a:off x="827088" y="2276475"/>
            <a:ext cx="2016125" cy="1871663"/>
          </a:xfrm>
          <a:prstGeom prst="ellipse">
            <a:avLst/>
          </a:prstGeom>
          <a:solidFill>
            <a:srgbClr val="2D5D54"/>
          </a:solidFill>
          <a:ln>
            <a:solidFill>
              <a:schemeClr val="tx1"/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lvl="0" algn="ctr" rtl="1"/>
            <a:r>
              <a:rPr lang="fa-I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مردم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41" name="Oval 5"/>
          <p:cNvSpPr>
            <a:spLocks noChangeArrowheads="1"/>
          </p:cNvSpPr>
          <p:nvPr/>
        </p:nvSpPr>
        <p:spPr bwMode="auto">
          <a:xfrm>
            <a:off x="6516688" y="2276475"/>
            <a:ext cx="2016125" cy="1871663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lvl="0" algn="ctr" rtl="1"/>
            <a:r>
              <a:rPr lang="fa-I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مشتریان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42" name="Oval 6"/>
          <p:cNvSpPr>
            <a:spLocks noChangeArrowheads="1"/>
          </p:cNvSpPr>
          <p:nvPr/>
        </p:nvSpPr>
        <p:spPr bwMode="auto">
          <a:xfrm>
            <a:off x="4932363" y="333375"/>
            <a:ext cx="2078037" cy="1871663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lvl="0" algn="ctr" rtl="1"/>
            <a:r>
              <a:rPr lang="fa-I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صاحبان و</a:t>
            </a:r>
          </a:p>
          <a:p>
            <a:pPr lvl="0" algn="ctr" rtl="1"/>
            <a:r>
              <a:rPr lang="fa-I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مدیران</a:t>
            </a:r>
          </a:p>
        </p:txBody>
      </p:sp>
      <p:sp>
        <p:nvSpPr>
          <p:cNvPr id="39943" name="Oval 7"/>
          <p:cNvSpPr>
            <a:spLocks noChangeArrowheads="1"/>
          </p:cNvSpPr>
          <p:nvPr/>
        </p:nvSpPr>
        <p:spPr bwMode="auto">
          <a:xfrm>
            <a:off x="2484438" y="188913"/>
            <a:ext cx="2016125" cy="187166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lvl="0" algn="ctr" rtl="1"/>
            <a:r>
              <a:rPr lang="fa-I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مسئولان و</a:t>
            </a:r>
          </a:p>
          <a:p>
            <a:pPr lvl="0" algn="ctr" rtl="1"/>
            <a:r>
              <a:rPr lang="fa-I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دولتمردان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44" name="Oval 8"/>
          <p:cNvSpPr>
            <a:spLocks noChangeArrowheads="1"/>
          </p:cNvSpPr>
          <p:nvPr/>
        </p:nvSpPr>
        <p:spPr bwMode="auto">
          <a:xfrm>
            <a:off x="3779838" y="5013325"/>
            <a:ext cx="2191543" cy="1844675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lvl="0" algn="ctr" rtl="1"/>
            <a:r>
              <a:rPr lang="fa-I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ذینفعان</a:t>
            </a:r>
          </a:p>
        </p:txBody>
      </p:sp>
      <p:sp>
        <p:nvSpPr>
          <p:cNvPr id="39945" name="Oval 9"/>
          <p:cNvSpPr>
            <a:spLocks noChangeArrowheads="1"/>
          </p:cNvSpPr>
          <p:nvPr/>
        </p:nvSpPr>
        <p:spPr bwMode="auto">
          <a:xfrm>
            <a:off x="5795963" y="4149725"/>
            <a:ext cx="2016125" cy="1871663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lvl="0" algn="ctr" rtl="1"/>
            <a:r>
              <a:rPr lang="fa-I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رسانه ها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>
            <a:off x="3851275" y="1989138"/>
            <a:ext cx="360363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49" name="Line 13"/>
          <p:cNvSpPr>
            <a:spLocks noChangeShapeType="1"/>
          </p:cNvSpPr>
          <p:nvPr/>
        </p:nvSpPr>
        <p:spPr bwMode="auto">
          <a:xfrm>
            <a:off x="2843213" y="3357563"/>
            <a:ext cx="7921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50" name="Line 14"/>
          <p:cNvSpPr>
            <a:spLocks noChangeShapeType="1"/>
          </p:cNvSpPr>
          <p:nvPr/>
        </p:nvSpPr>
        <p:spPr bwMode="auto">
          <a:xfrm flipH="1">
            <a:off x="5148263" y="2133600"/>
            <a:ext cx="431800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51" name="Line 15"/>
          <p:cNvSpPr>
            <a:spLocks noChangeShapeType="1"/>
          </p:cNvSpPr>
          <p:nvPr/>
        </p:nvSpPr>
        <p:spPr bwMode="auto">
          <a:xfrm>
            <a:off x="5651500" y="3284538"/>
            <a:ext cx="8651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52" name="Line 16"/>
          <p:cNvSpPr>
            <a:spLocks noChangeShapeType="1"/>
          </p:cNvSpPr>
          <p:nvPr/>
        </p:nvSpPr>
        <p:spPr bwMode="auto">
          <a:xfrm flipH="1">
            <a:off x="3455987" y="4104566"/>
            <a:ext cx="504825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53" name="Line 17"/>
          <p:cNvSpPr>
            <a:spLocks noChangeShapeType="1"/>
          </p:cNvSpPr>
          <p:nvPr/>
        </p:nvSpPr>
        <p:spPr bwMode="auto">
          <a:xfrm>
            <a:off x="4716463" y="4365625"/>
            <a:ext cx="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54" name="Line 18"/>
          <p:cNvSpPr>
            <a:spLocks noChangeShapeType="1"/>
          </p:cNvSpPr>
          <p:nvPr/>
        </p:nvSpPr>
        <p:spPr bwMode="auto">
          <a:xfrm>
            <a:off x="5364163" y="4076700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455049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9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9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9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9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 animBg="1"/>
      <p:bldP spid="39939" grpId="0" animBg="1"/>
      <p:bldP spid="39940" grpId="0" animBg="1"/>
      <p:bldP spid="39941" grpId="0" animBg="1"/>
      <p:bldP spid="39942" grpId="0" animBg="1"/>
      <p:bldP spid="39943" grpId="0" animBg="1"/>
      <p:bldP spid="39944" grpId="0" animBg="1"/>
      <p:bldP spid="39945" grpId="0" animBg="1"/>
      <p:bldP spid="39948" grpId="0" animBg="1"/>
      <p:bldP spid="39949" grpId="0" animBg="1"/>
      <p:bldP spid="39950" grpId="0" animBg="1"/>
      <p:bldP spid="39951" grpId="0" animBg="1"/>
      <p:bldP spid="39952" grpId="0" animBg="1"/>
      <p:bldP spid="39953" grpId="0" animBg="1"/>
      <p:bldP spid="3995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Oval 2"/>
          <p:cNvSpPr>
            <a:spLocks noChangeArrowheads="1"/>
          </p:cNvSpPr>
          <p:nvPr/>
        </p:nvSpPr>
        <p:spPr bwMode="auto">
          <a:xfrm>
            <a:off x="3635375" y="2492375"/>
            <a:ext cx="2016125" cy="1871663"/>
          </a:xfrm>
          <a:prstGeom prst="ellipse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0"/>
            <a:r>
              <a:rPr lang="fa-I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الزامات </a:t>
            </a:r>
            <a:endParaRPr lang="fa-IR" sz="2400" b="1" u="none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0"/>
            <a:r>
              <a:rPr lang="fa-IR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روابط عمومی</a:t>
            </a:r>
          </a:p>
          <a:p>
            <a:pPr algn="ctr" rtl="0"/>
            <a:r>
              <a:rPr lang="fa-IR" sz="2400" b="1" u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پاسخگو</a:t>
            </a:r>
            <a:endParaRPr lang="en-US" sz="2400" b="1" u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39" name="Oval 3"/>
          <p:cNvSpPr>
            <a:spLocks noChangeArrowheads="1"/>
          </p:cNvSpPr>
          <p:nvPr/>
        </p:nvSpPr>
        <p:spPr bwMode="auto">
          <a:xfrm>
            <a:off x="1692275" y="4365625"/>
            <a:ext cx="2016125" cy="1871663"/>
          </a:xfrm>
          <a:prstGeom prst="ellipse">
            <a:avLst/>
          </a:prstGeom>
          <a:solidFill>
            <a:srgbClr val="002060"/>
          </a:solidFill>
          <a:ln>
            <a:solidFill>
              <a:schemeClr val="tx1"/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lvl="0" algn="ctr" rtl="1"/>
            <a:r>
              <a:rPr lang="fa-I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منابع</a:t>
            </a:r>
          </a:p>
        </p:txBody>
      </p:sp>
      <p:sp>
        <p:nvSpPr>
          <p:cNvPr id="39940" name="Oval 4"/>
          <p:cNvSpPr>
            <a:spLocks noChangeArrowheads="1"/>
          </p:cNvSpPr>
          <p:nvPr/>
        </p:nvSpPr>
        <p:spPr bwMode="auto">
          <a:xfrm>
            <a:off x="827088" y="2276475"/>
            <a:ext cx="2016125" cy="1871663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lvl="0" algn="ctr" rtl="1"/>
            <a:r>
              <a:rPr lang="fa-I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سبک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41" name="Oval 5"/>
          <p:cNvSpPr>
            <a:spLocks noChangeArrowheads="1"/>
          </p:cNvSpPr>
          <p:nvPr/>
        </p:nvSpPr>
        <p:spPr bwMode="auto">
          <a:xfrm>
            <a:off x="6516688" y="2276475"/>
            <a:ext cx="2016125" cy="1871663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lvl="0" algn="ctr" rtl="1"/>
            <a:r>
              <a:rPr lang="fa-I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استراتژی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42" name="Oval 6"/>
          <p:cNvSpPr>
            <a:spLocks noChangeArrowheads="1"/>
          </p:cNvSpPr>
          <p:nvPr/>
        </p:nvSpPr>
        <p:spPr bwMode="auto">
          <a:xfrm>
            <a:off x="4932363" y="333375"/>
            <a:ext cx="2078037" cy="1871663"/>
          </a:xfrm>
          <a:prstGeom prst="ellipse">
            <a:avLst/>
          </a:prstGeom>
          <a:solidFill>
            <a:srgbClr val="0070C0"/>
          </a:solidFill>
          <a:ln>
            <a:solidFill>
              <a:schemeClr val="tx1"/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lvl="0" algn="ctr" rtl="1"/>
            <a:r>
              <a:rPr lang="fa-I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رفتارشناسی</a:t>
            </a:r>
          </a:p>
          <a:p>
            <a:pPr lvl="0" algn="ctr" rtl="1"/>
            <a:r>
              <a:rPr lang="fa-I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مخاطبان</a:t>
            </a:r>
          </a:p>
        </p:txBody>
      </p:sp>
      <p:sp>
        <p:nvSpPr>
          <p:cNvPr id="39943" name="Oval 7"/>
          <p:cNvSpPr>
            <a:spLocks noChangeArrowheads="1"/>
          </p:cNvSpPr>
          <p:nvPr/>
        </p:nvSpPr>
        <p:spPr bwMode="auto">
          <a:xfrm>
            <a:off x="2484438" y="188913"/>
            <a:ext cx="2016125" cy="187166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lvl="0" algn="ctr" rtl="1"/>
            <a:r>
              <a:rPr lang="fa-I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فنون و</a:t>
            </a:r>
          </a:p>
          <a:p>
            <a:pPr lvl="0" algn="ctr" rtl="1"/>
            <a:r>
              <a:rPr lang="fa-I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مهارتها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44" name="Oval 8"/>
          <p:cNvSpPr>
            <a:spLocks noChangeArrowheads="1"/>
          </p:cNvSpPr>
          <p:nvPr/>
        </p:nvSpPr>
        <p:spPr bwMode="auto">
          <a:xfrm>
            <a:off x="3779838" y="5013325"/>
            <a:ext cx="2191543" cy="1844675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lvl="0" algn="ctr" rtl="1"/>
            <a:r>
              <a:rPr lang="fa-I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سیستم</a:t>
            </a:r>
          </a:p>
        </p:txBody>
      </p:sp>
      <p:sp>
        <p:nvSpPr>
          <p:cNvPr id="39945" name="Oval 9"/>
          <p:cNvSpPr>
            <a:spLocks noChangeArrowheads="1"/>
          </p:cNvSpPr>
          <p:nvPr/>
        </p:nvSpPr>
        <p:spPr bwMode="auto">
          <a:xfrm>
            <a:off x="5795963" y="4149725"/>
            <a:ext cx="2016125" cy="1871663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lvl="0" algn="ctr" rtl="1"/>
            <a:r>
              <a:rPr lang="fa-I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ساختار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>
            <a:off x="3851275" y="1989138"/>
            <a:ext cx="360363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49" name="Line 13"/>
          <p:cNvSpPr>
            <a:spLocks noChangeShapeType="1"/>
          </p:cNvSpPr>
          <p:nvPr/>
        </p:nvSpPr>
        <p:spPr bwMode="auto">
          <a:xfrm>
            <a:off x="2843213" y="3357563"/>
            <a:ext cx="7921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50" name="Line 14"/>
          <p:cNvSpPr>
            <a:spLocks noChangeShapeType="1"/>
          </p:cNvSpPr>
          <p:nvPr/>
        </p:nvSpPr>
        <p:spPr bwMode="auto">
          <a:xfrm flipH="1">
            <a:off x="5148263" y="2133600"/>
            <a:ext cx="431800" cy="50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51" name="Line 15"/>
          <p:cNvSpPr>
            <a:spLocks noChangeShapeType="1"/>
          </p:cNvSpPr>
          <p:nvPr/>
        </p:nvSpPr>
        <p:spPr bwMode="auto">
          <a:xfrm>
            <a:off x="5651500" y="3284538"/>
            <a:ext cx="8651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52" name="Line 16"/>
          <p:cNvSpPr>
            <a:spLocks noChangeShapeType="1"/>
          </p:cNvSpPr>
          <p:nvPr/>
        </p:nvSpPr>
        <p:spPr bwMode="auto">
          <a:xfrm flipH="1">
            <a:off x="3455987" y="4104566"/>
            <a:ext cx="504825" cy="5746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53" name="Line 17"/>
          <p:cNvSpPr>
            <a:spLocks noChangeShapeType="1"/>
          </p:cNvSpPr>
          <p:nvPr/>
        </p:nvSpPr>
        <p:spPr bwMode="auto">
          <a:xfrm>
            <a:off x="4716463" y="4365625"/>
            <a:ext cx="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54" name="Line 18"/>
          <p:cNvSpPr>
            <a:spLocks noChangeShapeType="1"/>
          </p:cNvSpPr>
          <p:nvPr/>
        </p:nvSpPr>
        <p:spPr bwMode="auto">
          <a:xfrm>
            <a:off x="5364163" y="4076700"/>
            <a:ext cx="647700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002614"/>
      </p:ext>
    </p:extLst>
  </p:cSld>
  <p:clrMapOvr>
    <a:masterClrMapping/>
  </p:clrMapOvr>
  <p:transition spd="slow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9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9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9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9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 animBg="1"/>
      <p:bldP spid="39939" grpId="0" animBg="1"/>
      <p:bldP spid="39940" grpId="0" animBg="1"/>
      <p:bldP spid="39941" grpId="0" animBg="1"/>
      <p:bldP spid="39942" grpId="0" animBg="1"/>
      <p:bldP spid="39943" grpId="0" animBg="1"/>
      <p:bldP spid="39944" grpId="0" animBg="1"/>
      <p:bldP spid="39945" grpId="0" animBg="1"/>
      <p:bldP spid="39948" grpId="0" animBg="1"/>
      <p:bldP spid="39949" grpId="0" animBg="1"/>
      <p:bldP spid="39950" grpId="0" animBg="1"/>
      <p:bldP spid="39951" grpId="0" animBg="1"/>
      <p:bldP spid="39952" grpId="0" animBg="1"/>
      <p:bldP spid="39953" grpId="0" animBg="1"/>
      <p:bldP spid="3995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Oval 4"/>
          <p:cNvSpPr>
            <a:spLocks noChangeArrowheads="1"/>
          </p:cNvSpPr>
          <p:nvPr/>
        </p:nvSpPr>
        <p:spPr bwMode="auto">
          <a:xfrm>
            <a:off x="4211959" y="3284984"/>
            <a:ext cx="3457575" cy="3092450"/>
          </a:xfrm>
          <a:prstGeom prst="ellipse">
            <a:avLst/>
          </a:prstGeom>
          <a:solidFill>
            <a:srgbClr val="00B05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1"/>
            <a:endParaRPr lang="fa-IR" sz="4400" b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algn="ctr" rtl="1"/>
            <a:r>
              <a:rPr lang="fa-IR" sz="4400" b="1" dirty="0" smtClean="0">
                <a:solidFill>
                  <a:schemeClr val="bg1"/>
                </a:solidFill>
                <a:latin typeface="Times New Roman" pitchFamily="18" charset="0"/>
              </a:rPr>
              <a:t>پاسخگو ماندن</a:t>
            </a:r>
            <a:endParaRPr lang="en-US" sz="4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3973" name="Oval 5"/>
          <p:cNvSpPr>
            <a:spLocks noChangeArrowheads="1"/>
          </p:cNvSpPr>
          <p:nvPr/>
        </p:nvSpPr>
        <p:spPr bwMode="auto">
          <a:xfrm>
            <a:off x="5580112" y="1038703"/>
            <a:ext cx="3457575" cy="3092450"/>
          </a:xfrm>
          <a:prstGeom prst="ellipse">
            <a:avLst/>
          </a:prstGeom>
          <a:solidFill>
            <a:srgbClr val="C00000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1"/>
            <a:r>
              <a:rPr lang="fa-IR" sz="4800" b="1" dirty="0" smtClean="0">
                <a:solidFill>
                  <a:schemeClr val="bg1"/>
                </a:solidFill>
                <a:latin typeface="Times New Roman" pitchFamily="18" charset="0"/>
              </a:rPr>
              <a:t>پاسخ دادن</a:t>
            </a:r>
            <a:endParaRPr lang="en-US" sz="48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83974" name="Oval 6"/>
          <p:cNvSpPr>
            <a:spLocks noChangeArrowheads="1"/>
          </p:cNvSpPr>
          <p:nvPr/>
        </p:nvSpPr>
        <p:spPr bwMode="auto">
          <a:xfrm>
            <a:off x="2647989" y="1038703"/>
            <a:ext cx="3457575" cy="309245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 rtl="1"/>
            <a:r>
              <a:rPr lang="fa-IR" sz="4400" b="1" dirty="0" smtClean="0">
                <a:solidFill>
                  <a:schemeClr val="bg1"/>
                </a:solidFill>
                <a:latin typeface="Times New Roman" pitchFamily="18" charset="0"/>
              </a:rPr>
              <a:t>پاسخ یابی</a:t>
            </a:r>
            <a:endParaRPr lang="en-US" sz="44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4211960" y="3068960"/>
            <a:ext cx="3484563" cy="1600200"/>
          </a:xfrm>
          <a:prstGeom prst="ellipse">
            <a:avLst/>
          </a:prstGeom>
          <a:solidFill>
            <a:srgbClr val="FFFF0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3200" b="1" dirty="0" smtClean="0">
                <a:solidFill>
                  <a:schemeClr val="tx1"/>
                </a:solidFill>
              </a:rPr>
              <a:t>ارکان </a:t>
            </a:r>
          </a:p>
          <a:p>
            <a:pPr algn="ctr" rtl="1"/>
            <a:r>
              <a:rPr lang="fa-IR" sz="3200" b="1" dirty="0" smtClean="0">
                <a:solidFill>
                  <a:schemeClr val="tx1"/>
                </a:solidFill>
              </a:rPr>
              <a:t>روابط عمومی  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fa-IR" sz="3200" b="1" dirty="0" smtClean="0">
                <a:solidFill>
                  <a:schemeClr val="tx1"/>
                </a:solidFill>
              </a:rPr>
              <a:t>پاسخگو</a:t>
            </a:r>
            <a:endParaRPr lang="en-US" sz="3200" b="1" dirty="0">
              <a:solidFill>
                <a:schemeClr val="tx1"/>
              </a:solidFill>
            </a:endParaRPr>
          </a:p>
        </p:txBody>
      </p:sp>
      <p:pic>
        <p:nvPicPr>
          <p:cNvPr id="4099" name="Picture 3" descr="C:\Users\user\Desktop\index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342" y="0"/>
            <a:ext cx="2521110" cy="6859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78826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3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3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39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2" grpId="0" animBg="1"/>
      <p:bldP spid="83973" grpId="0" animBg="1"/>
      <p:bldP spid="83974" grpId="0" animBg="1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images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144000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259632" y="2276872"/>
            <a:ext cx="6696744" cy="3456384"/>
          </a:xfrm>
          <a:solidFill>
            <a:srgbClr val="C00000"/>
          </a:solidFill>
        </p:spPr>
        <p:txBody>
          <a:bodyPr>
            <a:normAutofit fontScale="85000" lnSpcReduction="20000"/>
          </a:bodyPr>
          <a:lstStyle/>
          <a:p>
            <a:pPr marL="0" indent="0" algn="ctr" rtl="1">
              <a:buNone/>
            </a:pPr>
            <a:endParaRPr lang="fa-IR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fa-IR" sz="4800" b="1" dirty="0" smtClean="0">
                <a:solidFill>
                  <a:schemeClr val="bg1"/>
                </a:solidFill>
              </a:rPr>
              <a:t>پاسخ یابی:</a:t>
            </a:r>
          </a:p>
          <a:p>
            <a:pPr marL="0" indent="0" algn="ctr" rtl="1">
              <a:buNone/>
            </a:pPr>
            <a:endParaRPr lang="en-US" sz="4800" b="1" dirty="0" smtClean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r>
              <a:rPr lang="fa-IR" sz="4300" b="1" dirty="0" smtClean="0">
                <a:solidFill>
                  <a:schemeClr val="bg1"/>
                </a:solidFill>
              </a:rPr>
              <a:t> آمادگی دائمی برای یافتن گزینه ها یا پاسخهای متنوع برای مخاطبان گوناگون بر اساس آگاهی و اطلاعات روز است.</a:t>
            </a:r>
            <a:endParaRPr lang="en-US" sz="43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42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user\Desktop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187624" y="1700808"/>
            <a:ext cx="3024336" cy="25922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1691680" y="2060848"/>
            <a:ext cx="5256584" cy="2232248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endParaRPr lang="fa-IR" sz="2800" b="1" dirty="0" smtClean="0">
              <a:solidFill>
                <a:srgbClr val="C00000"/>
              </a:solidFill>
            </a:endParaRPr>
          </a:p>
          <a:p>
            <a:pPr algn="ctr" rtl="1"/>
            <a:r>
              <a:rPr lang="fa-IR" b="1" dirty="0" smtClean="0">
                <a:solidFill>
                  <a:srgbClr val="C00000"/>
                </a:solidFill>
              </a:rPr>
              <a:t>پاسخ دادن عبارتست از چگونگی واکنش و برخورد با مخاطبان و انتظارات ،انتقادات و ارزشهای آنان</a:t>
            </a:r>
          </a:p>
        </p:txBody>
      </p:sp>
      <p:sp>
        <p:nvSpPr>
          <p:cNvPr id="10" name="Rectangle 9"/>
          <p:cNvSpPr/>
          <p:nvPr/>
        </p:nvSpPr>
        <p:spPr>
          <a:xfrm>
            <a:off x="4067944" y="1544216"/>
            <a:ext cx="2592288" cy="6012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r>
              <a:rPr lang="fa-IR" sz="4000" b="1" dirty="0" smtClean="0">
                <a:solidFill>
                  <a:schemeClr val="tx1"/>
                </a:solidFill>
              </a:rPr>
              <a:t>پاسخ دادن:</a:t>
            </a:r>
            <a:endParaRPr lang="en-US" sz="4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326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759</Words>
  <Application>Microsoft Office PowerPoint</Application>
  <PresentationFormat>On-screen Show (4:3)</PresentationFormat>
  <Paragraphs>221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PowerPoint Presentation</vt:lpstr>
      <vt:lpstr>تعاریف  روابط عمومی پاسخگو</vt:lpstr>
      <vt:lpstr>مدیریت ارتباط فراگیر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پاسخگوماندن چیست؟</vt:lpstr>
      <vt:lpstr>الزامات روابط عمومی پاسخگو(8As)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عوامل کلیدی روابط عمومی پاسخگو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روابط عمومی پاسخگو</dc:title>
  <dc:creator>user</dc:creator>
  <cp:lastModifiedBy>user</cp:lastModifiedBy>
  <cp:revision>75</cp:revision>
  <dcterms:created xsi:type="dcterms:W3CDTF">2014-09-01T04:40:02Z</dcterms:created>
  <dcterms:modified xsi:type="dcterms:W3CDTF">2014-10-18T15:24:35Z</dcterms:modified>
</cp:coreProperties>
</file>