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42" r:id="rId2"/>
    <p:sldId id="398" r:id="rId3"/>
    <p:sldId id="410" r:id="rId4"/>
    <p:sldId id="411" r:id="rId5"/>
    <p:sldId id="413" r:id="rId6"/>
    <p:sldId id="412" r:id="rId7"/>
    <p:sldId id="414" r:id="rId8"/>
    <p:sldId id="402" r:id="rId9"/>
    <p:sldId id="403" r:id="rId10"/>
    <p:sldId id="404" r:id="rId11"/>
    <p:sldId id="405" r:id="rId12"/>
    <p:sldId id="355" r:id="rId13"/>
    <p:sldId id="378" r:id="rId14"/>
    <p:sldId id="379" r:id="rId15"/>
    <p:sldId id="380" r:id="rId16"/>
    <p:sldId id="381" r:id="rId17"/>
    <p:sldId id="382" r:id="rId18"/>
    <p:sldId id="383" r:id="rId19"/>
    <p:sldId id="384" r:id="rId20"/>
    <p:sldId id="385" r:id="rId21"/>
    <p:sldId id="357" r:id="rId22"/>
    <p:sldId id="358" r:id="rId23"/>
    <p:sldId id="359" r:id="rId24"/>
    <p:sldId id="352" r:id="rId25"/>
    <p:sldId id="354" r:id="rId26"/>
    <p:sldId id="364" r:id="rId27"/>
    <p:sldId id="363" r:id="rId28"/>
    <p:sldId id="365" r:id="rId29"/>
    <p:sldId id="366" r:id="rId30"/>
    <p:sldId id="367" r:id="rId31"/>
    <p:sldId id="368" r:id="rId32"/>
    <p:sldId id="369" r:id="rId33"/>
    <p:sldId id="370" r:id="rId34"/>
    <p:sldId id="374" r:id="rId35"/>
    <p:sldId id="375" r:id="rId36"/>
    <p:sldId id="376" r:id="rId37"/>
    <p:sldId id="377" r:id="rId38"/>
    <p:sldId id="397" r:id="rId39"/>
    <p:sldId id="396" r:id="rId40"/>
    <p:sldId id="388" r:id="rId41"/>
    <p:sldId id="391" r:id="rId42"/>
    <p:sldId id="392" r:id="rId43"/>
    <p:sldId id="393" r:id="rId44"/>
    <p:sldId id="394" r:id="rId45"/>
    <p:sldId id="331" r:id="rId46"/>
    <p:sldId id="332" r:id="rId47"/>
    <p:sldId id="333" r:id="rId48"/>
    <p:sldId id="336" r:id="rId49"/>
    <p:sldId id="334" r:id="rId50"/>
    <p:sldId id="335" r:id="rId51"/>
    <p:sldId id="406" r:id="rId52"/>
    <p:sldId id="407" r:id="rId53"/>
    <p:sldId id="408" r:id="rId54"/>
    <p:sldId id="32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A61E"/>
    <a:srgbClr val="111E35"/>
    <a:srgbClr val="163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660"/>
  </p:normalViewPr>
  <p:slideViewPr>
    <p:cSldViewPr snapToGrid="0">
      <p:cViewPr varScale="1">
        <p:scale>
          <a:sx n="134" d="100"/>
          <a:sy n="134" d="100"/>
        </p:scale>
        <p:origin x="-9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F1698F8-FEFB-4EC1-8756-F7739AC92B90}" type="datetimeFigureOut">
              <a:rPr lang="fa-IR" smtClean="0"/>
              <a:t>12/24/1435</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945EB51-913D-4A9B-B35D-26372A482E7C}" type="slidenum">
              <a:rPr lang="fa-IR" smtClean="0"/>
              <a:t>‹#›</a:t>
            </a:fld>
            <a:endParaRPr lang="fa-IR"/>
          </a:p>
        </p:txBody>
      </p:sp>
    </p:spTree>
    <p:extLst>
      <p:ext uri="{BB962C8B-B14F-4D97-AF65-F5344CB8AC3E}">
        <p14:creationId xmlns:p14="http://schemas.microsoft.com/office/powerpoint/2010/main" val="30405785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7A0021A-1CC0-4546-8634-03B764A6322B}" type="slidenum">
              <a:rPr lang="en-US" smtClean="0"/>
              <a:t>8</a:t>
            </a:fld>
            <a:endParaRPr lang="en-US"/>
          </a:p>
        </p:txBody>
      </p:sp>
    </p:spTree>
    <p:extLst>
      <p:ext uri="{BB962C8B-B14F-4D97-AF65-F5344CB8AC3E}">
        <p14:creationId xmlns:p14="http://schemas.microsoft.com/office/powerpoint/2010/main" val="32093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This graphic more or less depicts upstream bandwidth which is what’s really important for the producer network</a:t>
            </a:r>
          </a:p>
          <a:p>
            <a:r>
              <a:rPr lang="en-US" smtClean="0">
                <a:latin typeface="Arial" pitchFamily="34" charset="0"/>
                <a:cs typeface="Arial" pitchFamily="34" charset="0"/>
              </a:rPr>
              <a:t>Downstream bandwidth for cable and DSL is much better</a:t>
            </a:r>
          </a:p>
          <a:p>
            <a:r>
              <a:rPr lang="en-US" smtClean="0">
                <a:latin typeface="Arial" pitchFamily="34" charset="0"/>
                <a:cs typeface="Arial" pitchFamily="34" charset="0"/>
              </a:rPr>
              <a:t>Advanced cable and DSL can provide good low-end “half” bandwidth</a:t>
            </a:r>
          </a:p>
          <a:p>
            <a:r>
              <a:rPr lang="en-US" smtClean="0">
                <a:latin typeface="Arial" pitchFamily="34" charset="0"/>
                <a:cs typeface="Arial" pitchFamily="34" charset="0"/>
              </a:rPr>
              <a:t>… but look what you can get for the same money</a:t>
            </a:r>
          </a:p>
          <a:p>
            <a:endParaRPr lang="en-US" smtClean="0">
              <a:latin typeface="Arial" pitchFamily="34" charset="0"/>
              <a:cs typeface="Arial" pitchFamily="34" charset="0"/>
            </a:endParaRPr>
          </a:p>
        </p:txBody>
      </p:sp>
    </p:spTree>
    <p:extLst>
      <p:ext uri="{BB962C8B-B14F-4D97-AF65-F5344CB8AC3E}">
        <p14:creationId xmlns:p14="http://schemas.microsoft.com/office/powerpoint/2010/main" val="1255804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rtl="1">
              <a:defRPr sz="4800" b="1">
                <a:solidFill>
                  <a:schemeClr val="bg1"/>
                </a:solidFill>
                <a:cs typeface="B Titr" panose="00000700000000000000" pitchFamily="2" charset="-78"/>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rtl="1">
              <a:buNone/>
              <a:defRPr sz="2400" b="1">
                <a:solidFill>
                  <a:schemeClr val="bg1"/>
                </a:solidFill>
                <a:cs typeface="B Lotus"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5524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890" y="100208"/>
            <a:ext cx="8805798" cy="764089"/>
          </a:xfrm>
        </p:spPr>
        <p:txBody>
          <a:bodyPr/>
          <a:lstStyle>
            <a:lvl1pPr algn="ctr" rtl="1">
              <a:defRPr b="1">
                <a:solidFill>
                  <a:srgbClr val="16380A"/>
                </a:solidFill>
                <a:cs typeface="B Titr" panose="000007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7890" y="1052186"/>
            <a:ext cx="8805798" cy="5298510"/>
          </a:xfrm>
        </p:spPr>
        <p:txBody>
          <a:bodyPr/>
          <a:lstStyle>
            <a:lvl1pPr algn="just" rtl="1">
              <a:defRPr>
                <a:solidFill>
                  <a:srgbClr val="111E35"/>
                </a:solidFill>
                <a:cs typeface="B Lotus" panose="00000400000000000000" pitchFamily="2" charset="-78"/>
              </a:defRPr>
            </a:lvl1pPr>
            <a:lvl2pPr algn="just" rtl="1">
              <a:defRPr>
                <a:solidFill>
                  <a:srgbClr val="111E35"/>
                </a:solidFill>
                <a:cs typeface="B Lotus" panose="00000400000000000000" pitchFamily="2" charset="-78"/>
              </a:defRPr>
            </a:lvl2pPr>
            <a:lvl3pPr algn="just" rtl="1">
              <a:defRPr>
                <a:solidFill>
                  <a:srgbClr val="111E35"/>
                </a:solidFill>
                <a:cs typeface="B Lotus" panose="00000400000000000000" pitchFamily="2" charset="-78"/>
              </a:defRPr>
            </a:lvl3pPr>
            <a:lvl4pPr algn="just" rtl="1">
              <a:defRPr>
                <a:solidFill>
                  <a:srgbClr val="111E35"/>
                </a:solidFill>
                <a:cs typeface="B Lotus" panose="00000400000000000000" pitchFamily="2" charset="-78"/>
              </a:defRPr>
            </a:lvl4pPr>
            <a:lvl5pPr algn="just" rtl="1">
              <a:defRPr>
                <a:solidFill>
                  <a:srgbClr val="111E35"/>
                </a:solidFill>
                <a:cs typeface="B Lotus"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757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B2561-605D-45E3-893C-C342B067A070}" type="datetimeFigureOut">
              <a:rPr lang="en-US" smtClean="0"/>
              <a:t>10/18/2014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4B2EF-100C-4877-B10B-8BECDBB96228}" type="slidenum">
              <a:rPr lang="en-US" smtClean="0"/>
              <a:t>‹#›</a:t>
            </a:fld>
            <a:endParaRPr lang="en-US"/>
          </a:p>
        </p:txBody>
      </p:sp>
    </p:spTree>
    <p:extLst>
      <p:ext uri="{BB962C8B-B14F-4D97-AF65-F5344CB8AC3E}">
        <p14:creationId xmlns:p14="http://schemas.microsoft.com/office/powerpoint/2010/main" val="410319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F7B2561-605D-45E3-893C-C342B067A070}" type="datetimeFigureOut">
              <a:rPr lang="en-US" smtClean="0"/>
              <a:t>10/18/2014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A4B2EF-100C-4877-B10B-8BECDBB96228}" type="slidenum">
              <a:rPr lang="en-US" smtClean="0"/>
              <a:t>‹#›</a:t>
            </a:fld>
            <a:endParaRPr lang="en-US"/>
          </a:p>
        </p:txBody>
      </p:sp>
    </p:spTree>
    <p:extLst>
      <p:ext uri="{BB962C8B-B14F-4D97-AF65-F5344CB8AC3E}">
        <p14:creationId xmlns:p14="http://schemas.microsoft.com/office/powerpoint/2010/main" val="1542005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3A128-3B46-4E1F-9B5B-B4C3A4EB1160}" type="datetimeFigureOut">
              <a:rPr lang="en-US" smtClean="0"/>
              <a:t>10/18/2014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7631A-EABB-409F-8620-4416DAB6725F}" type="slidenum">
              <a:rPr lang="en-US" smtClean="0"/>
              <a:t>‹#›</a:t>
            </a:fld>
            <a:endParaRPr lang="en-US"/>
          </a:p>
        </p:txBody>
      </p:sp>
    </p:spTree>
    <p:extLst>
      <p:ext uri="{BB962C8B-B14F-4D97-AF65-F5344CB8AC3E}">
        <p14:creationId xmlns:p14="http://schemas.microsoft.com/office/powerpoint/2010/main" val="2077140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Economy%20Robust%20Dr%20Jalali%20060393.pp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Album%20Golestan%20Pics%20270793.ppt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4294967295"/>
          </p:nvPr>
        </p:nvSpPr>
        <p:spPr>
          <a:xfrm>
            <a:off x="3124200" y="6356350"/>
            <a:ext cx="2895600" cy="365125"/>
          </a:xfrm>
          <a:prstGeom prst="rect">
            <a:avLst/>
          </a:prstGeom>
        </p:spPr>
        <p:txBody>
          <a:bodyPr/>
          <a:lstStyle/>
          <a:p>
            <a:fld id="{99708F71-4F72-402E-A1F6-3EBE23A27A74}" type="slidenum">
              <a:rPr lang="fa-IR"/>
              <a:pPr/>
              <a:t>1</a:t>
            </a:fld>
            <a:endParaRPr lang="en-US"/>
          </a:p>
        </p:txBody>
      </p:sp>
      <p:sp>
        <p:nvSpPr>
          <p:cNvPr id="1267719" name="Rectangle 7"/>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800" b="1">
              <a:effectLst>
                <a:outerShdw blurRad="38100" dist="38100" dir="2700000" algn="tl">
                  <a:srgbClr val="FFFFFF"/>
                </a:outerShdw>
              </a:effectLst>
              <a:latin typeface="Arial" charset="0"/>
            </a:endParaRPr>
          </a:p>
        </p:txBody>
      </p:sp>
      <p:graphicFrame>
        <p:nvGraphicFramePr>
          <p:cNvPr id="1267714" name="Object 2"/>
          <p:cNvGraphicFramePr>
            <a:graphicFrameLocks noChangeAspect="1"/>
          </p:cNvGraphicFramePr>
          <p:nvPr>
            <p:extLst>
              <p:ext uri="{D42A27DB-BD31-4B8C-83A1-F6EECF244321}">
                <p14:modId xmlns:p14="http://schemas.microsoft.com/office/powerpoint/2010/main" val="3235545521"/>
              </p:ext>
            </p:extLst>
          </p:nvPr>
        </p:nvGraphicFramePr>
        <p:xfrm>
          <a:off x="877046" y="393700"/>
          <a:ext cx="7335092" cy="4194681"/>
        </p:xfrm>
        <a:graphic>
          <a:graphicData uri="http://schemas.openxmlformats.org/presentationml/2006/ole">
            <mc:AlternateContent xmlns:mc="http://schemas.openxmlformats.org/markup-compatibility/2006">
              <mc:Choice xmlns:v="urn:schemas-microsoft-com:vml" Requires="v">
                <p:oleObj spid="_x0000_s3085" name="CorelDRAW" r:id="rId3" imgW="4390920" imgH="2509560" progId="CorelDraw.Graphic.7">
                  <p:embed/>
                </p:oleObj>
              </mc:Choice>
              <mc:Fallback>
                <p:oleObj name="CorelDRAW" r:id="rId3" imgW="4390920" imgH="2509560" progId="CorelDraw.Graphic.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46" y="393700"/>
                        <a:ext cx="7335092" cy="4194681"/>
                      </a:xfrm>
                      <a:prstGeom prst="rect">
                        <a:avLst/>
                      </a:prstGeom>
                      <a:noFill/>
                      <a:ln>
                        <a:noFill/>
                      </a:ln>
                      <a:effectLst>
                        <a:outerShdw dist="107763" dir="2700000" algn="ctr" rotWithShape="0">
                          <a:schemeClr val="tx1"/>
                        </a:outerShdw>
                      </a:effectLst>
                      <a:extLst/>
                    </p:spPr>
                  </p:pic>
                </p:oleObj>
              </mc:Fallback>
            </mc:AlternateContent>
          </a:graphicData>
        </a:graphic>
      </p:graphicFrame>
      <p:pic>
        <p:nvPicPr>
          <p:cNvPr id="1267715" name="Picture 3" descr="bismillah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12138" y="0"/>
            <a:ext cx="931862" cy="698500"/>
          </a:xfrm>
          <a:prstGeom prst="rect">
            <a:avLst/>
          </a:prstGeom>
          <a:noFill/>
          <a:extLst>
            <a:ext uri="{909E8E84-426E-40DD-AFC4-6F175D3DCCD1}">
              <a14:hiddenFill xmlns:a14="http://schemas.microsoft.com/office/drawing/2010/main">
                <a:solidFill>
                  <a:srgbClr val="FFFFFF"/>
                </a:solidFill>
              </a14:hiddenFill>
            </a:ext>
          </a:extLst>
        </p:spPr>
      </p:pic>
      <p:pic>
        <p:nvPicPr>
          <p:cNvPr id="1267716" name="Picture 4" descr="bismillah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925" y="44450"/>
            <a:ext cx="931863" cy="698500"/>
          </a:xfrm>
          <a:prstGeom prst="rect">
            <a:avLst/>
          </a:prstGeom>
          <a:noFill/>
          <a:extLst>
            <a:ext uri="{909E8E84-426E-40DD-AFC4-6F175D3DCCD1}">
              <a14:hiddenFill xmlns:a14="http://schemas.microsoft.com/office/drawing/2010/main">
                <a:solidFill>
                  <a:srgbClr val="FFFFFF"/>
                </a:solidFill>
              </a14:hiddenFill>
            </a:ext>
          </a:extLst>
        </p:spPr>
      </p:pic>
      <p:pic>
        <p:nvPicPr>
          <p:cNvPr id="1267717" name="Picture 5" descr="bismillah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12138" y="6142038"/>
            <a:ext cx="931862" cy="698500"/>
          </a:xfrm>
          <a:prstGeom prst="rect">
            <a:avLst/>
          </a:prstGeom>
          <a:noFill/>
          <a:extLst>
            <a:ext uri="{909E8E84-426E-40DD-AFC4-6F175D3DCCD1}">
              <a14:hiddenFill xmlns:a14="http://schemas.microsoft.com/office/drawing/2010/main">
                <a:solidFill>
                  <a:srgbClr val="FFFFFF"/>
                </a:solidFill>
              </a14:hiddenFill>
            </a:ext>
          </a:extLst>
        </p:spPr>
      </p:pic>
      <p:pic>
        <p:nvPicPr>
          <p:cNvPr id="1267718" name="Picture 6" descr="bismillah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925" y="6186488"/>
            <a:ext cx="931863" cy="698500"/>
          </a:xfrm>
          <a:prstGeom prst="rect">
            <a:avLst/>
          </a:prstGeom>
          <a:noFill/>
          <a:extLst>
            <a:ext uri="{909E8E84-426E-40DD-AFC4-6F175D3DCCD1}">
              <a14:hiddenFill xmlns:a14="http://schemas.microsoft.com/office/drawing/2010/main">
                <a:solidFill>
                  <a:srgbClr val="FFFFFF"/>
                </a:solidFill>
              </a14:hiddenFill>
            </a:ext>
          </a:extLst>
        </p:spPr>
      </p:pic>
      <p:pic>
        <p:nvPicPr>
          <p:cNvPr id="10" name="Snagit_PPTC0D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788" y="5053155"/>
            <a:ext cx="7304762" cy="1133333"/>
          </a:xfrm>
          <a:prstGeom prst="rect">
            <a:avLst/>
          </a:prstGeom>
        </p:spPr>
      </p:pic>
    </p:spTree>
    <p:extLst>
      <p:ext uri="{BB962C8B-B14F-4D97-AF65-F5344CB8AC3E}">
        <p14:creationId xmlns:p14="http://schemas.microsoft.com/office/powerpoint/2010/main" val="321822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67714"/>
                                        </p:tgtEl>
                                        <p:attrNameLst>
                                          <p:attrName>style.visibility</p:attrName>
                                        </p:attrNameLst>
                                      </p:cBhvr>
                                      <p:to>
                                        <p:strVal val="visible"/>
                                      </p:to>
                                    </p:set>
                                    <p:anim calcmode="lin" valueType="num">
                                      <p:cBhvr>
                                        <p:cTn id="7" dur="500" fill="hold"/>
                                        <p:tgtEl>
                                          <p:spTgt spid="1267714"/>
                                        </p:tgtEl>
                                        <p:attrNameLst>
                                          <p:attrName>ppt_w</p:attrName>
                                        </p:attrNameLst>
                                      </p:cBhvr>
                                      <p:tavLst>
                                        <p:tav tm="0">
                                          <p:val>
                                            <p:fltVal val="0"/>
                                          </p:val>
                                        </p:tav>
                                        <p:tav tm="100000">
                                          <p:val>
                                            <p:strVal val="#ppt_w"/>
                                          </p:val>
                                        </p:tav>
                                      </p:tavLst>
                                    </p:anim>
                                    <p:anim calcmode="lin" valueType="num">
                                      <p:cBhvr>
                                        <p:cTn id="8" dur="500" fill="hold"/>
                                        <p:tgtEl>
                                          <p:spTgt spid="12677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a:t>مراحل اجرای طرح مشاغل دانش بنیان استان گلستان (2)</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25" y="1179226"/>
            <a:ext cx="8805863" cy="5044060"/>
          </a:xfrm>
        </p:spPr>
      </p:pic>
    </p:spTree>
    <p:extLst>
      <p:ext uri="{BB962C8B-B14F-4D97-AF65-F5344CB8AC3E}">
        <p14:creationId xmlns:p14="http://schemas.microsoft.com/office/powerpoint/2010/main" val="2664477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a:t>مراحل اجرای طرح مشاغل دانش بنیان استان گلستان (3)</a:t>
            </a:r>
            <a:endParaRPr lang="en-US" sz="3200"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25" y="1587537"/>
            <a:ext cx="8805863" cy="4227438"/>
          </a:xfrm>
        </p:spPr>
      </p:pic>
    </p:spTree>
    <p:extLst>
      <p:ext uri="{BB962C8B-B14F-4D97-AF65-F5344CB8AC3E}">
        <p14:creationId xmlns:p14="http://schemas.microsoft.com/office/powerpoint/2010/main" val="3076847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sz="2800" dirty="0" smtClean="0"/>
              <a:t>فهرست مطالب</a:t>
            </a:r>
            <a:endParaRPr lang="en-US" sz="2800" dirty="0"/>
          </a:p>
        </p:txBody>
      </p:sp>
      <p:sp>
        <p:nvSpPr>
          <p:cNvPr id="3" name="Content Placeholder 2"/>
          <p:cNvSpPr>
            <a:spLocks noGrp="1"/>
          </p:cNvSpPr>
          <p:nvPr>
            <p:ph idx="1"/>
          </p:nvPr>
        </p:nvSpPr>
        <p:spPr/>
        <p:txBody>
          <a:bodyPr>
            <a:normAutofit fontScale="70000" lnSpcReduction="20000"/>
          </a:bodyPr>
          <a:lstStyle/>
          <a:p>
            <a:pPr marL="447675" indent="-447675" eaLnBrk="1" hangingPunct="1">
              <a:lnSpc>
                <a:spcPct val="170000"/>
              </a:lnSpc>
              <a:defRPr/>
            </a:pPr>
            <a:r>
              <a:rPr lang="fa-IR" b="1" dirty="0" smtClean="0"/>
              <a:t>مقدمه</a:t>
            </a:r>
            <a:endParaRPr lang="en-US" sz="2800" b="1" dirty="0" smtClean="0"/>
          </a:p>
          <a:p>
            <a:pPr marL="447675" indent="-447675" eaLnBrk="1" hangingPunct="1">
              <a:lnSpc>
                <a:spcPct val="170000"/>
              </a:lnSpc>
              <a:defRPr/>
            </a:pPr>
            <a:r>
              <a:rPr lang="fa-IR" sz="2800" b="1" dirty="0" smtClean="0"/>
              <a:t>ويژگي‌هاي مشاغل دانش بنیان چيست</a:t>
            </a:r>
            <a:r>
              <a:rPr lang="fa-IR" sz="2800" b="1" dirty="0"/>
              <a:t>؟ </a:t>
            </a:r>
            <a:endParaRPr lang="fa-IR" sz="2800" b="1" dirty="0" smtClean="0"/>
          </a:p>
          <a:p>
            <a:pPr marL="447675" indent="-447675">
              <a:lnSpc>
                <a:spcPct val="170000"/>
              </a:lnSpc>
              <a:defRPr/>
            </a:pPr>
            <a:r>
              <a:rPr lang="fa-IR" sz="2800" b="1" dirty="0" smtClean="0"/>
              <a:t>تعريف </a:t>
            </a:r>
            <a:r>
              <a:rPr lang="fa-IR" sz="2800" b="1" dirty="0"/>
              <a:t>مشاغل دانش بنیان </a:t>
            </a:r>
            <a:r>
              <a:rPr lang="fa-IR" sz="2800" b="1" dirty="0" smtClean="0"/>
              <a:t>در </a:t>
            </a:r>
            <a:r>
              <a:rPr lang="fa-IR" sz="2800" b="1" dirty="0"/>
              <a:t>فضای مجازی </a:t>
            </a:r>
            <a:r>
              <a:rPr lang="fa-IR" sz="2800" b="1" dirty="0" smtClean="0"/>
              <a:t>چيست</a:t>
            </a:r>
            <a:r>
              <a:rPr lang="fa-IR" sz="2800" b="1" dirty="0"/>
              <a:t>؟</a:t>
            </a:r>
          </a:p>
          <a:p>
            <a:pPr marL="447675" indent="-447675" algn="justLow">
              <a:lnSpc>
                <a:spcPct val="170000"/>
              </a:lnSpc>
              <a:defRPr/>
            </a:pPr>
            <a:r>
              <a:rPr lang="fa-IR" sz="2800" b="1" dirty="0" smtClean="0"/>
              <a:t>نيازمندي‌ها </a:t>
            </a:r>
            <a:r>
              <a:rPr lang="fa-IR" sz="2800" b="1" dirty="0"/>
              <a:t>و الزامات فني مشاغل دانش بنیان </a:t>
            </a:r>
            <a:r>
              <a:rPr lang="fa-IR" sz="2800" b="1" dirty="0" smtClean="0"/>
              <a:t>در </a:t>
            </a:r>
            <a:r>
              <a:rPr lang="fa-IR" sz="2800" b="1" dirty="0"/>
              <a:t>فضای مجازی </a:t>
            </a:r>
            <a:r>
              <a:rPr lang="fa-IR" sz="2800" b="1" dirty="0" smtClean="0"/>
              <a:t>چيست</a:t>
            </a:r>
            <a:r>
              <a:rPr lang="fa-IR" sz="2800" b="1" dirty="0"/>
              <a:t>؟</a:t>
            </a:r>
          </a:p>
          <a:p>
            <a:pPr marL="447675" indent="-447675" algn="justLow">
              <a:lnSpc>
                <a:spcPct val="170000"/>
              </a:lnSpc>
              <a:defRPr/>
            </a:pPr>
            <a:r>
              <a:rPr lang="fa-IR" sz="2800" b="1" dirty="0" smtClean="0"/>
              <a:t>معيارهاي </a:t>
            </a:r>
            <a:r>
              <a:rPr lang="fa-IR" sz="2800" b="1" dirty="0"/>
              <a:t>ارزيابي مشاغل دانش بنیان </a:t>
            </a:r>
            <a:r>
              <a:rPr lang="fa-IR" sz="2800" b="1" dirty="0" smtClean="0"/>
              <a:t>در </a:t>
            </a:r>
            <a:r>
              <a:rPr lang="fa-IR" sz="2800" b="1" dirty="0"/>
              <a:t>فضای مجازی </a:t>
            </a:r>
            <a:r>
              <a:rPr lang="fa-IR" sz="2800" b="1" dirty="0" smtClean="0"/>
              <a:t>چيست؟</a:t>
            </a:r>
          </a:p>
          <a:p>
            <a:pPr marL="447675" indent="-447675">
              <a:lnSpc>
                <a:spcPct val="170000"/>
              </a:lnSpc>
              <a:defRPr/>
            </a:pPr>
            <a:r>
              <a:rPr lang="fa-IR" sz="2800" b="1" dirty="0"/>
              <a:t>براي استقرار مشاغل دانش بنیان </a:t>
            </a:r>
            <a:r>
              <a:rPr lang="fa-IR" sz="2800" b="1" dirty="0" smtClean="0"/>
              <a:t>در </a:t>
            </a:r>
            <a:r>
              <a:rPr lang="fa-IR" sz="2800" b="1" dirty="0"/>
              <a:t>فضای مجازی </a:t>
            </a:r>
            <a:r>
              <a:rPr lang="fa-IR" sz="2800" b="1" dirty="0" smtClean="0"/>
              <a:t>چه </a:t>
            </a:r>
            <a:r>
              <a:rPr lang="fa-IR" sz="2800" b="1" dirty="0"/>
              <a:t>اقدامي را بايد به صورت قدم به قدم انجام داد؟</a:t>
            </a:r>
          </a:p>
          <a:p>
            <a:pPr marL="447675" indent="-447675">
              <a:lnSpc>
                <a:spcPct val="170000"/>
              </a:lnSpc>
              <a:defRPr/>
            </a:pPr>
            <a:r>
              <a:rPr lang="fa-IR" sz="2800" b="1" dirty="0" smtClean="0"/>
              <a:t>حداقل </a:t>
            </a:r>
            <a:r>
              <a:rPr lang="fa-IR" sz="2800" b="1" dirty="0"/>
              <a:t>پيش‌نيازهاي لازم براي ايجاد مشاغل دانش بنیان</a:t>
            </a:r>
            <a:r>
              <a:rPr lang="fa-IR" sz="2800" b="1" dirty="0" smtClean="0"/>
              <a:t> </a:t>
            </a:r>
            <a:r>
              <a:rPr lang="fa-IR" sz="2800" b="1" dirty="0"/>
              <a:t>در فضای مجازی </a:t>
            </a:r>
            <a:r>
              <a:rPr lang="fa-IR" sz="2800" b="1" dirty="0" smtClean="0"/>
              <a:t>چه </a:t>
            </a:r>
            <a:r>
              <a:rPr lang="fa-IR" sz="2800" b="1" dirty="0"/>
              <a:t>مواردي مي‌باشند</a:t>
            </a:r>
            <a:r>
              <a:rPr lang="fa-IR" sz="2800" b="1" dirty="0" smtClean="0"/>
              <a:t>؟</a:t>
            </a:r>
            <a:endParaRPr lang="fa-IR" sz="2800" b="1" dirty="0"/>
          </a:p>
          <a:p>
            <a:pPr marL="447675" indent="-447675">
              <a:lnSpc>
                <a:spcPct val="170000"/>
              </a:lnSpc>
              <a:defRPr/>
            </a:pPr>
            <a:r>
              <a:rPr lang="fa-IR" sz="2800" b="1" dirty="0"/>
              <a:t>چارچوب استاندارد توسعه مشاغل دانش بنیان </a:t>
            </a:r>
            <a:r>
              <a:rPr lang="fa-IR" sz="2800" b="1" dirty="0" smtClean="0"/>
              <a:t>در </a:t>
            </a:r>
            <a:r>
              <a:rPr lang="fa-IR" sz="2800" b="1" dirty="0"/>
              <a:t>فضای مجازی </a:t>
            </a:r>
            <a:r>
              <a:rPr lang="fa-IR" sz="2800" b="1" dirty="0" smtClean="0"/>
              <a:t>چه </a:t>
            </a:r>
            <a:r>
              <a:rPr lang="fa-IR" sz="2800" b="1" dirty="0"/>
              <a:t>مولفه‌هايي دارد</a:t>
            </a:r>
            <a:r>
              <a:rPr lang="fa-IR" sz="2800" b="1" dirty="0" smtClean="0"/>
              <a:t>؟</a:t>
            </a:r>
          </a:p>
          <a:p>
            <a:pPr marL="447675" indent="-447675">
              <a:lnSpc>
                <a:spcPct val="170000"/>
              </a:lnSpc>
              <a:defRPr/>
            </a:pPr>
            <a:r>
              <a:rPr lang="fa-IR" b="1" dirty="0" smtClean="0"/>
              <a:t>جایگاه روابط عمومی در مشاغل دانش بنیان کجا است؟</a:t>
            </a:r>
            <a:endParaRPr lang="en-US" sz="2800" b="1" dirty="0"/>
          </a:p>
          <a:p>
            <a:pPr marL="447675" indent="-447675" algn="justLow" eaLnBrk="1" hangingPunct="1">
              <a:lnSpc>
                <a:spcPct val="170000"/>
              </a:lnSpc>
              <a:defRPr/>
            </a:pPr>
            <a:endParaRPr lang="fa-IR" sz="2800" b="1" dirty="0"/>
          </a:p>
          <a:p>
            <a:pPr>
              <a:lnSpc>
                <a:spcPct val="170000"/>
              </a:lnSpc>
              <a:defRPr/>
            </a:pPr>
            <a:endParaRPr lang="en-US" sz="2800" b="1" dirty="0"/>
          </a:p>
        </p:txBody>
      </p:sp>
    </p:spTree>
    <p:extLst>
      <p:ext uri="{BB962C8B-B14F-4D97-AF65-F5344CB8AC3E}">
        <p14:creationId xmlns:p14="http://schemas.microsoft.com/office/powerpoint/2010/main" val="2524413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46088" y="188913"/>
            <a:ext cx="8229600" cy="633412"/>
          </a:xfrm>
        </p:spPr>
        <p:txBody>
          <a:bodyPr>
            <a:normAutofit fontScale="90000"/>
          </a:bodyPr>
          <a:lstStyle/>
          <a:p>
            <a:pPr>
              <a:defRPr/>
            </a:pPr>
            <a:endParaRPr lang="en-US" smtClean="0"/>
          </a:p>
        </p:txBody>
      </p:sp>
      <p:sp>
        <p:nvSpPr>
          <p:cNvPr id="30723" name="Date Placeholder 3"/>
          <p:cNvSpPr>
            <a:spLocks noGrp="1"/>
          </p:cNvSpPr>
          <p:nvPr>
            <p:ph type="dt" sz="quarter" idx="4294967295"/>
          </p:nvPr>
        </p:nvSpPr>
        <p:spPr bwMode="auto">
          <a:xfrm>
            <a:off x="446088" y="6473825"/>
            <a:ext cx="2133600" cy="268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rtl="1">
              <a:spcBef>
                <a:spcPct val="20000"/>
              </a:spcBef>
              <a:buChar char="•"/>
              <a:defRPr sz="3200" b="1">
                <a:solidFill>
                  <a:srgbClr val="E6E6E6"/>
                </a:solidFill>
                <a:latin typeface="Arial" panose="020B0604020202020204" pitchFamily="34" charset="0"/>
                <a:cs typeface="B Nazanin" panose="00000400000000000000" pitchFamily="2" charset="-78"/>
              </a:defRPr>
            </a:lvl1pPr>
            <a:lvl2pPr marL="742950" indent="-285750" algn="just" rtl="1">
              <a:spcBef>
                <a:spcPct val="20000"/>
              </a:spcBef>
              <a:buChar char="–"/>
              <a:defRPr sz="2800" b="1">
                <a:solidFill>
                  <a:srgbClr val="E6E6E6"/>
                </a:solidFill>
                <a:latin typeface="Arial" panose="020B0604020202020204" pitchFamily="34" charset="0"/>
                <a:cs typeface="B Nazanin" panose="00000400000000000000" pitchFamily="2" charset="-78"/>
              </a:defRPr>
            </a:lvl2pPr>
            <a:lvl3pPr marL="1143000" indent="-228600" algn="just" rtl="1">
              <a:spcBef>
                <a:spcPct val="20000"/>
              </a:spcBef>
              <a:buChar char="•"/>
              <a:defRPr sz="2400" b="1">
                <a:solidFill>
                  <a:srgbClr val="E6E6E6"/>
                </a:solidFill>
                <a:latin typeface="Arial" panose="020B0604020202020204" pitchFamily="34" charset="0"/>
                <a:cs typeface="B Nazanin" panose="00000400000000000000" pitchFamily="2" charset="-78"/>
              </a:defRPr>
            </a:lvl3pPr>
            <a:lvl4pPr marL="1600200" indent="-228600" algn="just" rtl="1">
              <a:spcBef>
                <a:spcPct val="20000"/>
              </a:spcBef>
              <a:buChar char="–"/>
              <a:defRPr sz="2000" b="1">
                <a:solidFill>
                  <a:srgbClr val="E6E6E6"/>
                </a:solidFill>
                <a:latin typeface="Arial" panose="020B0604020202020204" pitchFamily="34" charset="0"/>
                <a:cs typeface="B Nazanin" panose="00000400000000000000" pitchFamily="2" charset="-78"/>
              </a:defRPr>
            </a:lvl4pPr>
            <a:lvl5pPr marL="2057400" indent="-228600" algn="just" rtl="1">
              <a:spcBef>
                <a:spcPct val="20000"/>
              </a:spcBef>
              <a:buChar char="»"/>
              <a:defRPr sz="2000" b="1">
                <a:solidFill>
                  <a:srgbClr val="E6E6E6"/>
                </a:solidFill>
                <a:latin typeface="Arial" panose="020B0604020202020204" pitchFamily="34" charset="0"/>
                <a:cs typeface="B Nazanin" panose="00000400000000000000" pitchFamily="2" charset="-78"/>
              </a:defRPr>
            </a:lvl5pPr>
            <a:lvl6pPr marL="25146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6pPr>
            <a:lvl7pPr marL="29718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7pPr>
            <a:lvl8pPr marL="34290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8pPr>
            <a:lvl9pPr marL="38862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9pPr>
          </a:lstStyle>
          <a:p>
            <a:pPr algn="l" rtl="0" eaLnBrk="1" hangingPunct="1">
              <a:spcBef>
                <a:spcPct val="0"/>
              </a:spcBef>
              <a:buFontTx/>
              <a:buNone/>
            </a:pPr>
            <a:fld id="{95C6FE6F-5979-4BA2-B736-454FDB09461F}" type="datetime1">
              <a:rPr lang="en-US" sz="1600" b="0">
                <a:solidFill>
                  <a:schemeClr val="tx1"/>
                </a:solidFill>
                <a:cs typeface="Arial" panose="020B0604020202020204" pitchFamily="34" charset="0"/>
              </a:rPr>
              <a:pPr algn="l" rtl="0" eaLnBrk="1" hangingPunct="1">
                <a:spcBef>
                  <a:spcPct val="0"/>
                </a:spcBef>
                <a:buFontTx/>
                <a:buNone/>
              </a:pPr>
              <a:t>10/18/2014</a:t>
            </a:fld>
            <a:endParaRPr lang="en-US" sz="1600" b="0">
              <a:solidFill>
                <a:schemeClr val="tx1"/>
              </a:solidFill>
              <a:cs typeface="Arial" panose="020B0604020202020204" pitchFamily="34" charset="0"/>
            </a:endParaRPr>
          </a:p>
        </p:txBody>
      </p:sp>
      <p:sp>
        <p:nvSpPr>
          <p:cNvPr id="30724" name="Footer Placeholder 4"/>
          <p:cNvSpPr>
            <a:spLocks noGrp="1"/>
          </p:cNvSpPr>
          <p:nvPr>
            <p:ph type="ftr" sz="quarter" idx="4294967295"/>
          </p:nvPr>
        </p:nvSpPr>
        <p:spPr bwMode="auto">
          <a:xfrm>
            <a:off x="3113088" y="6473825"/>
            <a:ext cx="2895600" cy="268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rtl="1">
              <a:spcBef>
                <a:spcPct val="20000"/>
              </a:spcBef>
              <a:buChar char="•"/>
              <a:defRPr sz="3200" b="1">
                <a:solidFill>
                  <a:srgbClr val="E6E6E6"/>
                </a:solidFill>
                <a:latin typeface="Arial" panose="020B0604020202020204" pitchFamily="34" charset="0"/>
                <a:cs typeface="B Nazanin" panose="00000400000000000000" pitchFamily="2" charset="-78"/>
              </a:defRPr>
            </a:lvl1pPr>
            <a:lvl2pPr marL="742950" indent="-285750" algn="just" rtl="1">
              <a:spcBef>
                <a:spcPct val="20000"/>
              </a:spcBef>
              <a:buChar char="–"/>
              <a:defRPr sz="2800" b="1">
                <a:solidFill>
                  <a:srgbClr val="E6E6E6"/>
                </a:solidFill>
                <a:latin typeface="Arial" panose="020B0604020202020204" pitchFamily="34" charset="0"/>
                <a:cs typeface="B Nazanin" panose="00000400000000000000" pitchFamily="2" charset="-78"/>
              </a:defRPr>
            </a:lvl2pPr>
            <a:lvl3pPr marL="1143000" indent="-228600" algn="just" rtl="1">
              <a:spcBef>
                <a:spcPct val="20000"/>
              </a:spcBef>
              <a:buChar char="•"/>
              <a:defRPr sz="2400" b="1">
                <a:solidFill>
                  <a:srgbClr val="E6E6E6"/>
                </a:solidFill>
                <a:latin typeface="Arial" panose="020B0604020202020204" pitchFamily="34" charset="0"/>
                <a:cs typeface="B Nazanin" panose="00000400000000000000" pitchFamily="2" charset="-78"/>
              </a:defRPr>
            </a:lvl3pPr>
            <a:lvl4pPr marL="1600200" indent="-228600" algn="just" rtl="1">
              <a:spcBef>
                <a:spcPct val="20000"/>
              </a:spcBef>
              <a:buChar char="–"/>
              <a:defRPr sz="2000" b="1">
                <a:solidFill>
                  <a:srgbClr val="E6E6E6"/>
                </a:solidFill>
                <a:latin typeface="Arial" panose="020B0604020202020204" pitchFamily="34" charset="0"/>
                <a:cs typeface="B Nazanin" panose="00000400000000000000" pitchFamily="2" charset="-78"/>
              </a:defRPr>
            </a:lvl4pPr>
            <a:lvl5pPr marL="2057400" indent="-228600" algn="just" rtl="1">
              <a:spcBef>
                <a:spcPct val="20000"/>
              </a:spcBef>
              <a:buChar char="»"/>
              <a:defRPr sz="2000" b="1">
                <a:solidFill>
                  <a:srgbClr val="E6E6E6"/>
                </a:solidFill>
                <a:latin typeface="Arial" panose="020B0604020202020204" pitchFamily="34" charset="0"/>
                <a:cs typeface="B Nazanin" panose="00000400000000000000" pitchFamily="2" charset="-78"/>
              </a:defRPr>
            </a:lvl5pPr>
            <a:lvl6pPr marL="25146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6pPr>
            <a:lvl7pPr marL="29718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7pPr>
            <a:lvl8pPr marL="34290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8pPr>
            <a:lvl9pPr marL="38862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9pPr>
          </a:lstStyle>
          <a:p>
            <a:pPr algn="l" rtl="0" eaLnBrk="1" hangingPunct="1">
              <a:spcBef>
                <a:spcPct val="0"/>
              </a:spcBef>
              <a:buFontTx/>
              <a:buNone/>
            </a:pPr>
            <a:r>
              <a:rPr lang="en-US" sz="1600" b="0">
                <a:solidFill>
                  <a:schemeClr val="tx1"/>
                </a:solidFill>
                <a:cs typeface="Arial" panose="020B0604020202020204" pitchFamily="34" charset="0"/>
              </a:rPr>
              <a:t>www.drjalali.ir</a:t>
            </a:r>
          </a:p>
        </p:txBody>
      </p:sp>
      <p:sp>
        <p:nvSpPr>
          <p:cNvPr id="30725" name="Slide Number Placeholder 5"/>
          <p:cNvSpPr>
            <a:spLocks noGrp="1"/>
          </p:cNvSpPr>
          <p:nvPr>
            <p:ph type="sldNum" sz="quarter" idx="4294967295"/>
          </p:nvPr>
        </p:nvSpPr>
        <p:spPr bwMode="auto">
          <a:xfrm>
            <a:off x="6542088" y="6473825"/>
            <a:ext cx="2133600" cy="268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rtl="1">
              <a:spcBef>
                <a:spcPct val="20000"/>
              </a:spcBef>
              <a:buChar char="•"/>
              <a:defRPr sz="3200" b="1">
                <a:solidFill>
                  <a:srgbClr val="E6E6E6"/>
                </a:solidFill>
                <a:latin typeface="Arial" panose="020B0604020202020204" pitchFamily="34" charset="0"/>
                <a:cs typeface="B Nazanin" panose="00000400000000000000" pitchFamily="2" charset="-78"/>
              </a:defRPr>
            </a:lvl1pPr>
            <a:lvl2pPr marL="742950" indent="-285750" algn="just" rtl="1">
              <a:spcBef>
                <a:spcPct val="20000"/>
              </a:spcBef>
              <a:buChar char="–"/>
              <a:defRPr sz="2800" b="1">
                <a:solidFill>
                  <a:srgbClr val="E6E6E6"/>
                </a:solidFill>
                <a:latin typeface="Arial" panose="020B0604020202020204" pitchFamily="34" charset="0"/>
                <a:cs typeface="B Nazanin" panose="00000400000000000000" pitchFamily="2" charset="-78"/>
              </a:defRPr>
            </a:lvl2pPr>
            <a:lvl3pPr marL="1143000" indent="-228600" algn="just" rtl="1">
              <a:spcBef>
                <a:spcPct val="20000"/>
              </a:spcBef>
              <a:buChar char="•"/>
              <a:defRPr sz="2400" b="1">
                <a:solidFill>
                  <a:srgbClr val="E6E6E6"/>
                </a:solidFill>
                <a:latin typeface="Arial" panose="020B0604020202020204" pitchFamily="34" charset="0"/>
                <a:cs typeface="B Nazanin" panose="00000400000000000000" pitchFamily="2" charset="-78"/>
              </a:defRPr>
            </a:lvl3pPr>
            <a:lvl4pPr marL="1600200" indent="-228600" algn="just" rtl="1">
              <a:spcBef>
                <a:spcPct val="20000"/>
              </a:spcBef>
              <a:buChar char="–"/>
              <a:defRPr sz="2000" b="1">
                <a:solidFill>
                  <a:srgbClr val="E6E6E6"/>
                </a:solidFill>
                <a:latin typeface="Arial" panose="020B0604020202020204" pitchFamily="34" charset="0"/>
                <a:cs typeface="B Nazanin" panose="00000400000000000000" pitchFamily="2" charset="-78"/>
              </a:defRPr>
            </a:lvl4pPr>
            <a:lvl5pPr marL="2057400" indent="-228600" algn="just" rtl="1">
              <a:spcBef>
                <a:spcPct val="20000"/>
              </a:spcBef>
              <a:buChar char="»"/>
              <a:defRPr sz="2000" b="1">
                <a:solidFill>
                  <a:srgbClr val="E6E6E6"/>
                </a:solidFill>
                <a:latin typeface="Arial" panose="020B0604020202020204" pitchFamily="34" charset="0"/>
                <a:cs typeface="B Nazanin" panose="00000400000000000000" pitchFamily="2" charset="-78"/>
              </a:defRPr>
            </a:lvl5pPr>
            <a:lvl6pPr marL="25146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6pPr>
            <a:lvl7pPr marL="29718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7pPr>
            <a:lvl8pPr marL="34290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8pPr>
            <a:lvl9pPr marL="3886200" indent="-228600" algn="just" eaLnBrk="0" fontAlgn="base" hangingPunct="0">
              <a:spcBef>
                <a:spcPct val="20000"/>
              </a:spcBef>
              <a:spcAft>
                <a:spcPct val="0"/>
              </a:spcAft>
              <a:buChar char="»"/>
              <a:defRPr sz="2000" b="1">
                <a:solidFill>
                  <a:srgbClr val="E6E6E6"/>
                </a:solidFill>
                <a:latin typeface="Arial" panose="020B0604020202020204" pitchFamily="34" charset="0"/>
                <a:cs typeface="B Nazanin" panose="00000400000000000000" pitchFamily="2" charset="-78"/>
              </a:defRPr>
            </a:lvl9pPr>
          </a:lstStyle>
          <a:p>
            <a:pPr algn="l" rtl="0" eaLnBrk="1" hangingPunct="1">
              <a:spcBef>
                <a:spcPct val="0"/>
              </a:spcBef>
              <a:buFontTx/>
              <a:buNone/>
            </a:pPr>
            <a:fld id="{5EABFE22-1BBA-4AE3-8C72-83D9AE1C7F74}" type="slidenum">
              <a:rPr lang="en-US" sz="1600" b="0">
                <a:solidFill>
                  <a:schemeClr val="tx1"/>
                </a:solidFill>
                <a:cs typeface="Arial" panose="020B0604020202020204" pitchFamily="34" charset="0"/>
              </a:rPr>
              <a:pPr algn="l" rtl="0" eaLnBrk="1" hangingPunct="1">
                <a:spcBef>
                  <a:spcPct val="0"/>
                </a:spcBef>
                <a:buFontTx/>
                <a:buNone/>
              </a:pPr>
              <a:t>13</a:t>
            </a:fld>
            <a:endParaRPr lang="en-US" sz="1600" b="0">
              <a:solidFill>
                <a:schemeClr val="tx1"/>
              </a:solidFill>
              <a:cs typeface="Arial" panose="020B0604020202020204" pitchFamily="34" charset="0"/>
            </a:endParaRPr>
          </a:p>
        </p:txBody>
      </p:sp>
      <p:sp>
        <p:nvSpPr>
          <p:cNvPr id="8198" name="Content Placeholder 6"/>
          <p:cNvSpPr>
            <a:spLocks noGrp="1"/>
          </p:cNvSpPr>
          <p:nvPr>
            <p:ph idx="1"/>
          </p:nvPr>
        </p:nvSpPr>
        <p:spPr>
          <a:xfrm>
            <a:off x="446088" y="957263"/>
            <a:ext cx="8229600" cy="5472112"/>
          </a:xfrm>
        </p:spPr>
        <p:txBody>
          <a:bodyPr/>
          <a:lstStyle/>
          <a:p>
            <a:pPr>
              <a:defRPr/>
            </a:pPr>
            <a:endParaRPr lang="en-US" smtClean="0"/>
          </a:p>
        </p:txBody>
      </p:sp>
      <p:pic>
        <p:nvPicPr>
          <p:cNvPr id="307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78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5" descr="PPT27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270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sz="3600" dirty="0" smtClean="0"/>
              <a:t>مشاغل دانش بنیان استان گلستان، پایلوت کشوری</a:t>
            </a:r>
            <a:endParaRPr lang="en-US" sz="3600" dirty="0"/>
          </a:p>
        </p:txBody>
      </p:sp>
      <p:sp>
        <p:nvSpPr>
          <p:cNvPr id="3" name="Content Placeholder 2"/>
          <p:cNvSpPr>
            <a:spLocks noGrp="1"/>
          </p:cNvSpPr>
          <p:nvPr>
            <p:ph idx="1"/>
          </p:nvPr>
        </p:nvSpPr>
        <p:spPr/>
        <p:txBody>
          <a:bodyPr>
            <a:noAutofit/>
          </a:bodyPr>
          <a:lstStyle/>
          <a:p>
            <a:pPr>
              <a:lnSpc>
                <a:spcPct val="150000"/>
              </a:lnSpc>
              <a:defRPr/>
            </a:pPr>
            <a:r>
              <a:rPr lang="fa-IR" sz="3200" b="1" dirty="0" smtClean="0"/>
              <a:t>استان مجازی گلستان بصورت پایلوت ملی به دنبال ایجاد بازارهای جدیدی است تا از طریق آن بتوان مشاغل حوزه دانش‏بنیان را بر بستر شبکه جهانی اینترنت و شبکه ملی اطلاعات توسعه داد. </a:t>
            </a:r>
          </a:p>
          <a:p>
            <a:pPr>
              <a:lnSpc>
                <a:spcPct val="150000"/>
              </a:lnSpc>
              <a:defRPr/>
            </a:pPr>
            <a:r>
              <a:rPr lang="fa-IR" sz="3200" b="1" dirty="0" smtClean="0">
                <a:solidFill>
                  <a:schemeClr val="tx1"/>
                </a:solidFill>
              </a:rPr>
              <a:t>در صورت تحقق اهداف پیش‏بینی شده طرح توسعه مشاغل دانش‏بنیان در استان مجازی گلستان، </a:t>
            </a:r>
            <a:r>
              <a:rPr lang="fa-IR" sz="3200" b="1" dirty="0" smtClean="0">
                <a:solidFill>
                  <a:srgbClr val="C00000"/>
                </a:solidFill>
              </a:rPr>
              <a:t>امکان گسترش آن برای سایر کارجویان دانشگاهی در کل کشور</a:t>
            </a:r>
            <a:r>
              <a:rPr lang="fa-IR" sz="3200" b="1" dirty="0" smtClean="0">
                <a:solidFill>
                  <a:schemeClr val="tx1"/>
                </a:solidFill>
              </a:rPr>
              <a:t> فراهم می‏شود.</a:t>
            </a:r>
          </a:p>
          <a:p>
            <a:pPr>
              <a:lnSpc>
                <a:spcPct val="150000"/>
              </a:lnSpc>
              <a:defRPr/>
            </a:pPr>
            <a:endParaRPr lang="fa-IR" sz="3200" b="1" dirty="0" smtClean="0"/>
          </a:p>
          <a:p>
            <a:pPr>
              <a:lnSpc>
                <a:spcPct val="150000"/>
              </a:lnSpc>
              <a:defRPr/>
            </a:pPr>
            <a:endParaRPr lang="en-US" sz="3200" b="1" dirty="0"/>
          </a:p>
        </p:txBody>
      </p:sp>
    </p:spTree>
    <p:extLst>
      <p:ext uri="{BB962C8B-B14F-4D97-AF65-F5344CB8AC3E}">
        <p14:creationId xmlns:p14="http://schemas.microsoft.com/office/powerpoint/2010/main" val="4234247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تعریف مشاغل دانش </a:t>
            </a:r>
            <a:r>
              <a:rPr lang="fa-IR" dirty="0" smtClean="0"/>
              <a:t>بنیان</a:t>
            </a:r>
            <a:endParaRPr lang="fa-IR" dirty="0"/>
          </a:p>
        </p:txBody>
      </p:sp>
      <p:sp>
        <p:nvSpPr>
          <p:cNvPr id="3" name="Content Placeholder 2"/>
          <p:cNvSpPr>
            <a:spLocks noGrp="1"/>
          </p:cNvSpPr>
          <p:nvPr>
            <p:ph idx="1"/>
          </p:nvPr>
        </p:nvSpPr>
        <p:spPr/>
        <p:txBody>
          <a:bodyPr>
            <a:normAutofit/>
          </a:bodyPr>
          <a:lstStyle/>
          <a:p>
            <a:pPr>
              <a:lnSpc>
                <a:spcPct val="160000"/>
              </a:lnSpc>
            </a:pPr>
            <a:r>
              <a:rPr lang="fa-IR" b="1" dirty="0"/>
              <a:t>مشاغل دانش‏بنیان به مشاغلی </a:t>
            </a:r>
            <a:r>
              <a:rPr lang="fa-IR" b="1" dirty="0" smtClean="0"/>
              <a:t>در بازارهای نوین گفته </a:t>
            </a:r>
            <a:r>
              <a:rPr lang="fa-IR" b="1" dirty="0"/>
              <a:t>می‏شود که شاغل از دانش و مهارت لازم </a:t>
            </a:r>
            <a:r>
              <a:rPr lang="fa-IR" b="1" dirty="0" smtClean="0"/>
              <a:t>در استفاده موثر از منابع ملی و جهانی برخوردار بوده و می‏تواند از </a:t>
            </a:r>
            <a:r>
              <a:rPr lang="fa-IR" b="1" dirty="0"/>
              <a:t>ابزارهای </a:t>
            </a:r>
            <a:r>
              <a:rPr lang="fa-IR" b="1" dirty="0" smtClean="0"/>
              <a:t>دسترسی مانند کامپیوتر، تبلت و تلفن همراه هوشمند بصورت حرفه‏ای استفاده نماید. </a:t>
            </a:r>
          </a:p>
          <a:p>
            <a:pPr>
              <a:lnSpc>
                <a:spcPct val="160000"/>
              </a:lnSpc>
            </a:pPr>
            <a:r>
              <a:rPr lang="fa-IR" b="1" dirty="0" smtClean="0"/>
              <a:t>مدیریت دانش، خلاقیت و نوآوری در جهت افزایش بازدهی محیط‏های </a:t>
            </a:r>
            <a:r>
              <a:rPr lang="fa-IR" b="1" dirty="0"/>
              <a:t>کسب و کار </a:t>
            </a:r>
            <a:r>
              <a:rPr lang="fa-IR" b="1" dirty="0" smtClean="0"/>
              <a:t>و تولید مشاغل دانش بنیان برای کارجویان دانشگاهی جزء اهداف اصلی توسعه مشاغل دانش بنیان می‏باشند.</a:t>
            </a:r>
            <a:endParaRPr lang="fa-IR" b="1" dirty="0"/>
          </a:p>
        </p:txBody>
      </p:sp>
    </p:spTree>
    <p:extLst>
      <p:ext uri="{BB962C8B-B14F-4D97-AF65-F5344CB8AC3E}">
        <p14:creationId xmlns:p14="http://schemas.microsoft.com/office/powerpoint/2010/main" val="1582847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sz="3600" dirty="0" smtClean="0"/>
              <a:t>نگاهی به بازارهای  مشاغل دانش بنیان و سنتی</a:t>
            </a:r>
            <a:endParaRPr lang="en-US" sz="3600" dirty="0"/>
          </a:p>
        </p:txBody>
      </p:sp>
      <p:sp>
        <p:nvSpPr>
          <p:cNvPr id="3" name="Content Placeholder 2"/>
          <p:cNvSpPr>
            <a:spLocks noGrp="1"/>
          </p:cNvSpPr>
          <p:nvPr>
            <p:ph idx="1"/>
          </p:nvPr>
        </p:nvSpPr>
        <p:spPr>
          <a:xfrm>
            <a:off x="457200" y="1097599"/>
            <a:ext cx="8229600" cy="1440160"/>
          </a:xfrm>
        </p:spPr>
        <p:txBody>
          <a:bodyPr>
            <a:noAutofit/>
          </a:bodyPr>
          <a:lstStyle/>
          <a:p>
            <a:pPr>
              <a:lnSpc>
                <a:spcPct val="150000"/>
              </a:lnSpc>
              <a:defRPr/>
            </a:pPr>
            <a:r>
              <a:rPr lang="fa-IR" sz="2900" b="1" dirty="0" smtClean="0"/>
              <a:t>بازارهای کسب و کار حاصل از مشاغل </a:t>
            </a:r>
            <a:r>
              <a:rPr lang="fa-IR" sz="2800" b="1" dirty="0" smtClean="0"/>
              <a:t>دانش</a:t>
            </a:r>
            <a:r>
              <a:rPr lang="fa-IR" sz="2900" b="1" dirty="0" smtClean="0"/>
              <a:t> بنیان کاملا نوآورانه و متفاوت از محیط‏های کسب و کار بازارهای سنتی است. </a:t>
            </a:r>
          </a:p>
        </p:txBody>
      </p:sp>
      <p:pic>
        <p:nvPicPr>
          <p:cNvPr id="18436" name="Picture 2" descr="C:\Users\max\AppData\Local\Temp\SNAGHTML1793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32" y="4891088"/>
            <a:ext cx="7924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C:\Users\max\AppData\Local\Temp\SNAGHTML1e99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94" y="2636912"/>
            <a:ext cx="7932738" cy="22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63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وظایف مشاغل </a:t>
            </a:r>
            <a:r>
              <a:rPr lang="fa-IR" dirty="0"/>
              <a:t>دانش بنیان</a:t>
            </a:r>
          </a:p>
        </p:txBody>
      </p:sp>
      <p:sp>
        <p:nvSpPr>
          <p:cNvPr id="3" name="Content Placeholder 2"/>
          <p:cNvSpPr>
            <a:spLocks noGrp="1"/>
          </p:cNvSpPr>
          <p:nvPr>
            <p:ph idx="1"/>
          </p:nvPr>
        </p:nvSpPr>
        <p:spPr/>
        <p:txBody>
          <a:bodyPr>
            <a:noAutofit/>
          </a:bodyPr>
          <a:lstStyle/>
          <a:p>
            <a:pPr>
              <a:lnSpc>
                <a:spcPct val="160000"/>
              </a:lnSpc>
            </a:pPr>
            <a:r>
              <a:rPr lang="fa-IR" sz="3000" b="1" dirty="0">
                <a:solidFill>
                  <a:schemeClr val="tx1"/>
                </a:solidFill>
              </a:rPr>
              <a:t>وظیفه اصلی </a:t>
            </a:r>
            <a:r>
              <a:rPr lang="fa-IR" sz="3000" b="1" dirty="0" smtClean="0">
                <a:solidFill>
                  <a:schemeClr val="tx1"/>
                </a:solidFill>
              </a:rPr>
              <a:t>مشاغل </a:t>
            </a:r>
            <a:r>
              <a:rPr lang="fa-IR" sz="3000" b="1" dirty="0">
                <a:solidFill>
                  <a:schemeClr val="tx1"/>
                </a:solidFill>
              </a:rPr>
              <a:t>دانش </a:t>
            </a:r>
            <a:r>
              <a:rPr lang="fa-IR" sz="3000" b="1" dirty="0" smtClean="0">
                <a:solidFill>
                  <a:schemeClr val="tx1"/>
                </a:solidFill>
              </a:rPr>
              <a:t>بنیان، ارتقاء </a:t>
            </a:r>
            <a:r>
              <a:rPr lang="fa-IR" sz="3000" b="1" dirty="0">
                <a:solidFill>
                  <a:schemeClr val="tx1"/>
                </a:solidFill>
              </a:rPr>
              <a:t>دانش و حرفه عناصر درگیر در حوزه کسب و کار و مردم عادی به عنوان مشتریان بازار است.</a:t>
            </a:r>
          </a:p>
          <a:p>
            <a:pPr>
              <a:lnSpc>
                <a:spcPct val="160000"/>
              </a:lnSpc>
            </a:pPr>
            <a:r>
              <a:rPr lang="fa-IR" sz="3000" b="1" dirty="0">
                <a:solidFill>
                  <a:schemeClr val="tx1"/>
                </a:solidFill>
              </a:rPr>
              <a:t>ارزیابی و نظارت دائمی و الکترونیکی محیط‏های کسب و کار </a:t>
            </a:r>
            <a:r>
              <a:rPr lang="fa-IR" sz="3000" b="1" dirty="0" smtClean="0">
                <a:solidFill>
                  <a:schemeClr val="tx1"/>
                </a:solidFill>
              </a:rPr>
              <a:t>جزء مشاغل دانش بنیان است که باعث </a:t>
            </a:r>
            <a:r>
              <a:rPr lang="fa-IR" sz="3000" b="1" dirty="0">
                <a:solidFill>
                  <a:schemeClr val="tx1"/>
                </a:solidFill>
              </a:rPr>
              <a:t>بهره‏وری بنگاه‏های اقتصادی شده و در جهت افزایش دقت بیشتر و کیفیت بالاتر و در ارائه خدمات در زمان کوتاه‏تر موثر است.</a:t>
            </a:r>
          </a:p>
        </p:txBody>
      </p:sp>
    </p:spTree>
    <p:extLst>
      <p:ext uri="{BB962C8B-B14F-4D97-AF65-F5344CB8AC3E}">
        <p14:creationId xmlns:p14="http://schemas.microsoft.com/office/powerpoint/2010/main" val="2674399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200" dirty="0"/>
              <a:t>و</a:t>
            </a:r>
            <a:r>
              <a:rPr lang="fa-IR" sz="3200" dirty="0" smtClean="0"/>
              <a:t>ضعیت کسب و کار ایران در </a:t>
            </a:r>
            <a:r>
              <a:rPr lang="ar-SA" sz="3200" dirty="0" smtClean="0"/>
              <a:t>سال </a:t>
            </a:r>
            <a:r>
              <a:rPr lang="ar-SA" sz="3200" dirty="0"/>
              <a:t>2014 </a:t>
            </a:r>
            <a:r>
              <a:rPr lang="fa-IR" sz="3200" dirty="0" smtClean="0"/>
              <a:t>- </a:t>
            </a:r>
            <a:r>
              <a:rPr lang="ar-SA" sz="3200" dirty="0" smtClean="0"/>
              <a:t>بانک </a:t>
            </a:r>
            <a:r>
              <a:rPr lang="ar-SA" sz="3200" dirty="0"/>
              <a:t>جهانی</a:t>
            </a:r>
            <a:endParaRPr lang="en-US" sz="3200" dirty="0"/>
          </a:p>
        </p:txBody>
      </p:sp>
      <p:sp>
        <p:nvSpPr>
          <p:cNvPr id="3" name="Content Placeholder 2"/>
          <p:cNvSpPr>
            <a:spLocks noGrp="1"/>
          </p:cNvSpPr>
          <p:nvPr>
            <p:ph idx="1"/>
          </p:nvPr>
        </p:nvSpPr>
        <p:spPr>
          <a:xfrm>
            <a:off x="468313" y="1054325"/>
            <a:ext cx="8229600" cy="2808957"/>
          </a:xfrm>
        </p:spPr>
        <p:txBody>
          <a:bodyPr/>
          <a:lstStyle/>
          <a:p>
            <a:pPr>
              <a:lnSpc>
                <a:spcPct val="150000"/>
              </a:lnSpc>
              <a:defRPr/>
            </a:pPr>
            <a:r>
              <a:rPr lang="ar-SA" sz="2800" b="1" dirty="0"/>
              <a:t>طبق گزارش سال 2014 بانک جهانی، رتبه ایران در بین 189 کشور جهان در شاخص فضای کار 152 است! </a:t>
            </a:r>
            <a:endParaRPr lang="fa-IR" sz="2800" b="1" dirty="0" smtClean="0"/>
          </a:p>
          <a:p>
            <a:pPr>
              <a:lnSpc>
                <a:spcPct val="150000"/>
              </a:lnSpc>
              <a:defRPr/>
            </a:pPr>
            <a:r>
              <a:rPr lang="fa-IR" sz="2800" b="1" dirty="0" smtClean="0"/>
              <a:t>ده</a:t>
            </a:r>
            <a:r>
              <a:rPr lang="ar-SA" sz="2800" b="1" dirty="0" smtClean="0"/>
              <a:t> مولفه</a:t>
            </a:r>
            <a:r>
              <a:rPr lang="fa-IR" sz="2800" b="1" dirty="0" smtClean="0"/>
              <a:t> زیر،</a:t>
            </a:r>
            <a:r>
              <a:rPr lang="ar-SA" sz="2800" b="1" dirty="0" smtClean="0"/>
              <a:t> شاخص </a:t>
            </a:r>
            <a:r>
              <a:rPr lang="ar-SA" sz="2800" b="1" dirty="0"/>
              <a:t>سهولت بازار فضای کسب و کار را تعیین می‏کند</a:t>
            </a:r>
            <a:r>
              <a:rPr lang="fa-IR" sz="2800" b="1" dirty="0"/>
              <a:t> که جایگاه ایران خوب نیست</a:t>
            </a:r>
            <a:r>
              <a:rPr lang="ar-SA" sz="2800" b="1" dirty="0"/>
              <a:t>.</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2454995427"/>
              </p:ext>
            </p:extLst>
          </p:nvPr>
        </p:nvGraphicFramePr>
        <p:xfrm>
          <a:off x="107504" y="3990524"/>
          <a:ext cx="8964487" cy="2232250"/>
        </p:xfrm>
        <a:graphic>
          <a:graphicData uri="http://schemas.openxmlformats.org/drawingml/2006/table">
            <a:tbl>
              <a:tblPr firstRow="1" bandRow="1">
                <a:tableStyleId>{5C22544A-7EE6-4342-B048-85BDC9FD1C3A}</a:tableStyleId>
              </a:tblPr>
              <a:tblGrid>
                <a:gridCol w="3876535"/>
                <a:gridCol w="242283"/>
                <a:gridCol w="4845669"/>
              </a:tblGrid>
              <a:tr h="446450">
                <a:tc>
                  <a:txBody>
                    <a:bodyPr/>
                    <a:lstStyle/>
                    <a:p>
                      <a:pPr algn="r" rtl="1"/>
                      <a:r>
                        <a:rPr lang="ar-SA" sz="1600" b="1" dirty="0" smtClean="0">
                          <a:solidFill>
                            <a:schemeClr val="bg1"/>
                          </a:solidFill>
                        </a:rPr>
                        <a:t>اخذ اعتبار </a:t>
                      </a:r>
                      <a:r>
                        <a:rPr lang="ar-SA" sz="1600" b="1" dirty="0" smtClean="0">
                          <a:solidFill>
                            <a:srgbClr val="FFFF00"/>
                          </a:solidFill>
                        </a:rPr>
                        <a:t>(رتبه ایران 86 و  رتبه گرجستان 4)، </a:t>
                      </a:r>
                      <a:endParaRPr lang="en-US" sz="1600" b="1" dirty="0">
                        <a:solidFill>
                          <a:srgbClr val="FFFF00"/>
                        </a:solidFill>
                      </a:endParaRPr>
                    </a:p>
                  </a:txBody>
                  <a:tcPr marL="91442" marR="91442">
                    <a:solidFill>
                      <a:schemeClr val="tx1"/>
                    </a:solidFill>
                  </a:tcPr>
                </a:tc>
                <a:tc>
                  <a:txBody>
                    <a:bodyPr/>
                    <a:lstStyle/>
                    <a:p>
                      <a:endParaRPr lang="en-US" sz="1600" b="1">
                        <a:solidFill>
                          <a:schemeClr val="bg1"/>
                        </a:solidFill>
                      </a:endParaRPr>
                    </a:p>
                  </a:txBody>
                  <a:tcPr marL="91442" marR="91442">
                    <a:solidFill>
                      <a:schemeClr val="tx1"/>
                    </a:solidFill>
                  </a:tcPr>
                </a:tc>
                <a:tc>
                  <a:txBody>
                    <a:bodyPr/>
                    <a:lstStyle/>
                    <a:p>
                      <a:pPr algn="r" rtl="1"/>
                      <a:r>
                        <a:rPr lang="ar-SA" sz="1600" b="1" dirty="0" smtClean="0">
                          <a:solidFill>
                            <a:schemeClr val="bg1"/>
                          </a:solidFill>
                        </a:rPr>
                        <a:t>شروع کسب و کار </a:t>
                      </a:r>
                      <a:r>
                        <a:rPr lang="ar-SA" sz="1600" b="1" dirty="0" smtClean="0">
                          <a:solidFill>
                            <a:srgbClr val="FFFF00"/>
                          </a:solidFill>
                        </a:rPr>
                        <a:t>(رتبه ایران 107 و رتبه گرجستان 8)، </a:t>
                      </a:r>
                      <a:endParaRPr lang="en-US" sz="1600" b="1" dirty="0">
                        <a:solidFill>
                          <a:srgbClr val="FFFF00"/>
                        </a:solidFill>
                      </a:endParaRPr>
                    </a:p>
                  </a:txBody>
                  <a:tcPr marL="91442" marR="91442">
                    <a:solidFill>
                      <a:schemeClr val="tx1"/>
                    </a:solidFill>
                  </a:tcPr>
                </a:tc>
              </a:tr>
              <a:tr h="446450">
                <a:tc>
                  <a:txBody>
                    <a:bodyPr/>
                    <a:lstStyle/>
                    <a:p>
                      <a:pPr algn="r" rtl="1"/>
                      <a:r>
                        <a:rPr lang="ar-SA" sz="1600" b="1" dirty="0" smtClean="0">
                          <a:solidFill>
                            <a:schemeClr val="bg1"/>
                          </a:solidFill>
                        </a:rPr>
                        <a:t>تجارت فرامرزی </a:t>
                      </a:r>
                      <a:r>
                        <a:rPr lang="ar-SA" sz="1600" b="1" dirty="0" smtClean="0">
                          <a:solidFill>
                            <a:srgbClr val="FFFF00"/>
                          </a:solidFill>
                        </a:rPr>
                        <a:t>(رتبه ایران 153 و  رتبه امارات 4)، </a:t>
                      </a:r>
                      <a:endParaRPr lang="en-US" sz="1600" b="1" dirty="0">
                        <a:solidFill>
                          <a:srgbClr val="FFFF00"/>
                        </a:solidFill>
                      </a:endParaRPr>
                    </a:p>
                  </a:txBody>
                  <a:tcPr marL="91442" marR="91442">
                    <a:solidFill>
                      <a:schemeClr val="tx1"/>
                    </a:solidFill>
                  </a:tcPr>
                </a:tc>
                <a:tc>
                  <a:txBody>
                    <a:bodyPr/>
                    <a:lstStyle/>
                    <a:p>
                      <a:endParaRPr lang="en-US" sz="1600" b="1">
                        <a:solidFill>
                          <a:schemeClr val="bg1"/>
                        </a:solidFill>
                      </a:endParaRPr>
                    </a:p>
                  </a:txBody>
                  <a:tcPr marL="91442" marR="91442">
                    <a:solidFill>
                      <a:schemeClr val="tx1"/>
                    </a:solidFill>
                  </a:tcPr>
                </a:tc>
                <a:tc>
                  <a:txBody>
                    <a:bodyPr/>
                    <a:lstStyle/>
                    <a:p>
                      <a:pPr algn="r" rtl="1"/>
                      <a:r>
                        <a:rPr lang="ar-SA" sz="1600" b="1" dirty="0" smtClean="0">
                          <a:solidFill>
                            <a:schemeClr val="bg1"/>
                          </a:solidFill>
                        </a:rPr>
                        <a:t>اخذ مجوزهای کسب و کار </a:t>
                      </a:r>
                      <a:r>
                        <a:rPr lang="ar-SA" sz="1600" b="1" dirty="0" smtClean="0">
                          <a:solidFill>
                            <a:srgbClr val="FFFF00"/>
                          </a:solidFill>
                        </a:rPr>
                        <a:t>(رتبه ایران 169 و  رتبه گرجستان 2)، </a:t>
                      </a:r>
                      <a:endParaRPr lang="en-US" sz="1600" b="1" dirty="0">
                        <a:solidFill>
                          <a:srgbClr val="FFFF00"/>
                        </a:solidFill>
                      </a:endParaRPr>
                    </a:p>
                  </a:txBody>
                  <a:tcPr marL="91442" marR="91442">
                    <a:solidFill>
                      <a:schemeClr val="tx1"/>
                    </a:solidFill>
                  </a:tcPr>
                </a:tc>
              </a:tr>
              <a:tr h="446450">
                <a:tc>
                  <a:txBody>
                    <a:bodyPr/>
                    <a:lstStyle/>
                    <a:p>
                      <a:pPr algn="r" rtl="1"/>
                      <a:r>
                        <a:rPr lang="ar-SA" sz="1600" b="1" dirty="0" smtClean="0">
                          <a:solidFill>
                            <a:schemeClr val="bg1"/>
                          </a:solidFill>
                        </a:rPr>
                        <a:t>ورشکستگی </a:t>
                      </a:r>
                      <a:r>
                        <a:rPr lang="ar-SA" sz="1600" b="1" dirty="0" smtClean="0">
                          <a:solidFill>
                            <a:srgbClr val="FFFF00"/>
                          </a:solidFill>
                        </a:rPr>
                        <a:t>(رتبه ایران 129 و  رتبه بحرین 27)، </a:t>
                      </a:r>
                      <a:endParaRPr lang="en-US" sz="1600" b="1" dirty="0">
                        <a:solidFill>
                          <a:srgbClr val="FFFF00"/>
                        </a:solidFill>
                      </a:endParaRPr>
                    </a:p>
                  </a:txBody>
                  <a:tcPr marL="91442" marR="91442">
                    <a:solidFill>
                      <a:schemeClr val="tx1"/>
                    </a:solidFill>
                  </a:tcPr>
                </a:tc>
                <a:tc>
                  <a:txBody>
                    <a:bodyPr/>
                    <a:lstStyle/>
                    <a:p>
                      <a:endParaRPr lang="en-US" sz="1600" b="1">
                        <a:solidFill>
                          <a:schemeClr val="bg1"/>
                        </a:solidFill>
                      </a:endParaRPr>
                    </a:p>
                  </a:txBody>
                  <a:tcPr marL="91442" marR="91442">
                    <a:solidFill>
                      <a:schemeClr val="tx1"/>
                    </a:solidFill>
                  </a:tcPr>
                </a:tc>
                <a:tc>
                  <a:txBody>
                    <a:bodyPr/>
                    <a:lstStyle/>
                    <a:p>
                      <a:pPr algn="r" rtl="1"/>
                      <a:r>
                        <a:rPr lang="ar-SA" sz="1600" b="1" dirty="0" smtClean="0">
                          <a:solidFill>
                            <a:schemeClr val="bg1"/>
                          </a:solidFill>
                        </a:rPr>
                        <a:t>دسترسی به انرژی الکتریکی </a:t>
                      </a:r>
                      <a:r>
                        <a:rPr lang="ar-SA" sz="1600" b="1" dirty="0" smtClean="0">
                          <a:solidFill>
                            <a:srgbClr val="FFFF00"/>
                          </a:solidFill>
                        </a:rPr>
                        <a:t>(رتبه ایران 169 و  رتبه امارات 4)، </a:t>
                      </a:r>
                      <a:endParaRPr lang="en-US" sz="1600" b="1" dirty="0">
                        <a:solidFill>
                          <a:srgbClr val="FFFF00"/>
                        </a:solidFill>
                      </a:endParaRPr>
                    </a:p>
                  </a:txBody>
                  <a:tcPr marL="91442" marR="91442">
                    <a:solidFill>
                      <a:schemeClr val="tx1"/>
                    </a:solidFill>
                  </a:tcPr>
                </a:tc>
              </a:tr>
              <a:tr h="4464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solidFill>
                            <a:schemeClr val="bg1"/>
                          </a:solidFill>
                        </a:rPr>
                        <a:t>ثبت مالکیت </a:t>
                      </a:r>
                      <a:r>
                        <a:rPr lang="ar-SA" sz="1600" b="1" dirty="0" smtClean="0">
                          <a:solidFill>
                            <a:srgbClr val="FFFF00"/>
                          </a:solidFill>
                        </a:rPr>
                        <a:t>(رتبه ایران 168 و  رتبه گرجستان 1)، </a:t>
                      </a:r>
                      <a:endParaRPr lang="en-US" sz="1600" b="1" dirty="0" smtClean="0">
                        <a:solidFill>
                          <a:srgbClr val="FFFF00"/>
                        </a:solidFill>
                      </a:endParaRPr>
                    </a:p>
                  </a:txBody>
                  <a:tcPr marL="91442" marR="91442">
                    <a:solidFill>
                      <a:schemeClr val="tx1"/>
                    </a:solidFill>
                  </a:tcPr>
                </a:tc>
                <a:tc>
                  <a:txBody>
                    <a:bodyPr/>
                    <a:lstStyle/>
                    <a:p>
                      <a:endParaRPr lang="en-US" sz="1600" b="1">
                        <a:solidFill>
                          <a:schemeClr val="bg1"/>
                        </a:solidFill>
                      </a:endParaRPr>
                    </a:p>
                  </a:txBody>
                  <a:tcPr marL="91442" marR="91442">
                    <a:solidFill>
                      <a:schemeClr val="tx1"/>
                    </a:solidFill>
                  </a:tcPr>
                </a:tc>
                <a:tc>
                  <a:txBody>
                    <a:bodyPr/>
                    <a:lstStyle/>
                    <a:p>
                      <a:pPr algn="r" rtl="1"/>
                      <a:r>
                        <a:rPr lang="ar-SA" sz="1600" b="1" dirty="0" smtClean="0">
                          <a:solidFill>
                            <a:schemeClr val="bg1"/>
                          </a:solidFill>
                        </a:rPr>
                        <a:t>سهولت پرداخت مالیات </a:t>
                      </a:r>
                      <a:r>
                        <a:rPr lang="ar-SA" sz="1600" b="1" dirty="0" smtClean="0">
                          <a:solidFill>
                            <a:srgbClr val="FFFF00"/>
                          </a:solidFill>
                        </a:rPr>
                        <a:t>(رتبه ایران 139 و  رتبه امارات 1)، </a:t>
                      </a:r>
                      <a:endParaRPr lang="en-US" sz="1600" b="1" dirty="0">
                        <a:solidFill>
                          <a:srgbClr val="FFFF00"/>
                        </a:solidFill>
                      </a:endParaRPr>
                    </a:p>
                  </a:txBody>
                  <a:tcPr marL="91442" marR="91442">
                    <a:solidFill>
                      <a:schemeClr val="tx1"/>
                    </a:solidFill>
                  </a:tcPr>
                </a:tc>
              </a:tr>
              <a:tr h="4464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solidFill>
                            <a:schemeClr val="bg1"/>
                          </a:solidFill>
                        </a:rPr>
                        <a:t>اجرای قراردادها </a:t>
                      </a:r>
                      <a:r>
                        <a:rPr lang="ar-SA" sz="1600" b="1" dirty="0" smtClean="0">
                          <a:solidFill>
                            <a:srgbClr val="FFFF00"/>
                          </a:solidFill>
                        </a:rPr>
                        <a:t>(رتبه ایران 169 و  رتبه امارات 4)، </a:t>
                      </a:r>
                      <a:endParaRPr lang="en-US" sz="1600" b="1" dirty="0" smtClean="0">
                        <a:solidFill>
                          <a:srgbClr val="FFFF00"/>
                        </a:solidFill>
                      </a:endParaRPr>
                    </a:p>
                  </a:txBody>
                  <a:tcPr marL="91442" marR="91442">
                    <a:solidFill>
                      <a:schemeClr val="tx1"/>
                    </a:solidFill>
                  </a:tcPr>
                </a:tc>
                <a:tc>
                  <a:txBody>
                    <a:bodyPr/>
                    <a:lstStyle/>
                    <a:p>
                      <a:endParaRPr lang="en-US" sz="1600" b="1">
                        <a:solidFill>
                          <a:schemeClr val="bg1"/>
                        </a:solidFill>
                      </a:endParaRPr>
                    </a:p>
                  </a:txBody>
                  <a:tcPr marL="91442" marR="91442">
                    <a:solidFill>
                      <a:schemeClr val="tx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solidFill>
                            <a:schemeClr val="bg1"/>
                          </a:solidFill>
                        </a:rPr>
                        <a:t>حمایت از سهام داران خرد </a:t>
                      </a:r>
                      <a:r>
                        <a:rPr lang="ar-SA" sz="1600" b="1" dirty="0" smtClean="0">
                          <a:solidFill>
                            <a:srgbClr val="FFFF00"/>
                          </a:solidFill>
                        </a:rPr>
                        <a:t>(رتبه ایران 52 و  رتبه آذربایجان 28)، </a:t>
                      </a:r>
                      <a:endParaRPr lang="en-US" sz="1600" b="1" dirty="0" smtClean="0">
                        <a:solidFill>
                          <a:srgbClr val="FFFF00"/>
                        </a:solidFill>
                      </a:endParaRPr>
                    </a:p>
                  </a:txBody>
                  <a:tcPr marL="91442" marR="91442">
                    <a:solidFill>
                      <a:schemeClr val="tx1"/>
                    </a:solidFill>
                  </a:tcPr>
                </a:tc>
              </a:tr>
            </a:tbl>
          </a:graphicData>
        </a:graphic>
      </p:graphicFrame>
    </p:spTree>
    <p:extLst>
      <p:ext uri="{BB962C8B-B14F-4D97-AF65-F5344CB8AC3E}">
        <p14:creationId xmlns:p14="http://schemas.microsoft.com/office/powerpoint/2010/main" val="1224835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87890" y="430718"/>
            <a:ext cx="8805798" cy="764089"/>
          </a:xfrm>
        </p:spPr>
        <p:txBody>
          <a:bodyPr>
            <a:normAutofit fontScale="90000"/>
          </a:bodyPr>
          <a:lstStyle/>
          <a:p>
            <a:pPr>
              <a:defRPr/>
            </a:pPr>
            <a:r>
              <a:rPr lang="fa-IR" dirty="0" smtClean="0">
                <a:solidFill>
                  <a:schemeClr val="bg1"/>
                </a:solidFill>
                <a:effectLst>
                  <a:outerShdw blurRad="38100" dist="38100" dir="2700000" algn="tl">
                    <a:srgbClr val="000000">
                      <a:alpha val="43137"/>
                    </a:srgbClr>
                  </a:outerShdw>
                </a:effectLst>
              </a:rPr>
              <a:t>جایگاه روابط عمومی در مشاغل دانش بنیان</a:t>
            </a:r>
            <a:br>
              <a:rPr lang="fa-IR" dirty="0" smtClean="0">
                <a:solidFill>
                  <a:schemeClr val="bg1"/>
                </a:solidFill>
                <a:effectLst>
                  <a:outerShdw blurRad="38100" dist="38100" dir="2700000" algn="tl">
                    <a:srgbClr val="000000">
                      <a:alpha val="43137"/>
                    </a:srgbClr>
                  </a:outerShdw>
                </a:effectLst>
              </a:rPr>
            </a:br>
            <a:r>
              <a:rPr lang="fa-IR" dirty="0" smtClean="0">
                <a:solidFill>
                  <a:schemeClr val="bg1"/>
                </a:solidFill>
                <a:effectLst>
                  <a:outerShdw blurRad="38100" dist="38100" dir="2700000" algn="tl">
                    <a:srgbClr val="000000">
                      <a:alpha val="43137"/>
                    </a:srgbClr>
                  </a:outerShdw>
                </a:effectLst>
              </a:rPr>
              <a:t>تجربه عملی در استان گلستان</a:t>
            </a:r>
            <a:endParaRPr lang="en-US" dirty="0">
              <a:solidFill>
                <a:schemeClr val="bg1"/>
              </a:solidFill>
              <a:effectLst>
                <a:outerShdw blurRad="38100" dist="38100" dir="2700000" algn="tl">
                  <a:srgbClr val="000000">
                    <a:alpha val="43137"/>
                  </a:srgbClr>
                </a:outerShdw>
              </a:effectLst>
            </a:endParaRPr>
          </a:p>
        </p:txBody>
      </p:sp>
      <p:pic>
        <p:nvPicPr>
          <p:cNvPr id="21508" name="Snagit_PPT780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30554" y="1620053"/>
            <a:ext cx="4558382" cy="4483907"/>
          </a:xfrm>
        </p:spPr>
      </p:pic>
      <p:sp>
        <p:nvSpPr>
          <p:cNvPr id="3" name="TextBox 2"/>
          <p:cNvSpPr txBox="1"/>
          <p:nvPr/>
        </p:nvSpPr>
        <p:spPr>
          <a:xfrm>
            <a:off x="6071503" y="5982159"/>
            <a:ext cx="2600392" cy="646331"/>
          </a:xfrm>
          <a:prstGeom prst="rect">
            <a:avLst/>
          </a:prstGeom>
          <a:noFill/>
        </p:spPr>
        <p:txBody>
          <a:bodyPr wrap="none" rtlCol="0">
            <a:spAutoFit/>
          </a:bodyPr>
          <a:lstStyle/>
          <a:p>
            <a:pPr algn="ctr" rtl="1"/>
            <a:r>
              <a:rPr lang="fa-IR" b="1" dirty="0" smtClean="0">
                <a:solidFill>
                  <a:srgbClr val="FFFF00"/>
                </a:solidFill>
                <a:effectLst>
                  <a:outerShdw blurRad="38100" dist="38100" dir="2700000" algn="tl">
                    <a:srgbClr val="000000">
                      <a:alpha val="43137"/>
                    </a:srgbClr>
                  </a:outerShdw>
                </a:effectLst>
                <a:cs typeface="B Lotus" pitchFamily="2" charset="-78"/>
              </a:rPr>
              <a:t>علی اکبر جلالی </a:t>
            </a:r>
          </a:p>
          <a:p>
            <a:pPr algn="ctr" rtl="1"/>
            <a:r>
              <a:rPr lang="fa-IR" b="1" dirty="0" smtClean="0">
                <a:solidFill>
                  <a:srgbClr val="FFFF00"/>
                </a:solidFill>
                <a:effectLst>
                  <a:outerShdw blurRad="38100" dist="38100" dir="2700000" algn="tl">
                    <a:srgbClr val="000000">
                      <a:alpha val="43137"/>
                    </a:srgbClr>
                  </a:outerShdw>
                </a:effectLst>
                <a:cs typeface="B Lotus" pitchFamily="2" charset="-78"/>
              </a:rPr>
              <a:t>استاد دانشگاه علم و صنعت ایران</a:t>
            </a:r>
            <a:endParaRPr lang="en-US" b="1" dirty="0">
              <a:solidFill>
                <a:srgbClr val="FFFF00"/>
              </a:solidFill>
              <a:effectLst>
                <a:outerShdw blurRad="38100" dist="38100" dir="2700000" algn="tl">
                  <a:srgbClr val="000000">
                    <a:alpha val="43137"/>
                  </a:srgbClr>
                </a:outerShdw>
              </a:effectLst>
              <a:cs typeface="B Lotus" pitchFamily="2" charset="-78"/>
            </a:endParaRPr>
          </a:p>
        </p:txBody>
      </p:sp>
      <p:sp>
        <p:nvSpPr>
          <p:cNvPr id="6" name="TextBox 5"/>
          <p:cNvSpPr txBox="1"/>
          <p:nvPr/>
        </p:nvSpPr>
        <p:spPr>
          <a:xfrm>
            <a:off x="184470" y="6259158"/>
            <a:ext cx="1370888" cy="369332"/>
          </a:xfrm>
          <a:prstGeom prst="rect">
            <a:avLst/>
          </a:prstGeom>
          <a:noFill/>
        </p:spPr>
        <p:txBody>
          <a:bodyPr wrap="none" rtlCol="0">
            <a:spAutoFit/>
          </a:bodyPr>
          <a:lstStyle/>
          <a:p>
            <a:pPr algn="ctr" rtl="1"/>
            <a:r>
              <a:rPr lang="fa-IR" b="1" dirty="0" smtClean="0">
                <a:solidFill>
                  <a:srgbClr val="FFFF00"/>
                </a:solidFill>
                <a:effectLst>
                  <a:outerShdw blurRad="38100" dist="38100" dir="2700000" algn="tl">
                    <a:srgbClr val="000000">
                      <a:alpha val="43137"/>
                    </a:srgbClr>
                  </a:outerShdw>
                </a:effectLst>
                <a:cs typeface="B Lotus" pitchFamily="2" charset="-78"/>
              </a:rPr>
              <a:t>27 مهرماه 1393</a:t>
            </a:r>
            <a:endParaRPr lang="en-US" b="1" dirty="0">
              <a:solidFill>
                <a:srgbClr val="FFFF00"/>
              </a:solidFill>
              <a:effectLst>
                <a:outerShdw blurRad="38100" dist="38100" dir="2700000" algn="tl">
                  <a:srgbClr val="000000">
                    <a:alpha val="43137"/>
                  </a:srgbClr>
                </a:outerShdw>
              </a:effectLst>
              <a:cs typeface="B Lotus" pitchFamily="2" charset="-78"/>
            </a:endParaRPr>
          </a:p>
        </p:txBody>
      </p:sp>
    </p:spTree>
    <p:extLst>
      <p:ext uri="{BB962C8B-B14F-4D97-AF65-F5344CB8AC3E}">
        <p14:creationId xmlns:p14="http://schemas.microsoft.com/office/powerpoint/2010/main" val="2186255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مقایسه تاثیر بنگاه‏های بزرگ در اقتصاد</a:t>
            </a:r>
            <a:endParaRPr lang="en-US" dirty="0"/>
          </a:p>
        </p:txBody>
      </p:sp>
      <p:sp>
        <p:nvSpPr>
          <p:cNvPr id="6" name="TextBox 5"/>
          <p:cNvSpPr txBox="1"/>
          <p:nvPr/>
        </p:nvSpPr>
        <p:spPr>
          <a:xfrm>
            <a:off x="490364" y="5724629"/>
            <a:ext cx="8196436" cy="553998"/>
          </a:xfrm>
          <a:prstGeom prst="rect">
            <a:avLst/>
          </a:prstGeom>
          <a:solidFill>
            <a:srgbClr val="FFFF00"/>
          </a:solidFill>
          <a:ln>
            <a:solidFill>
              <a:schemeClr val="tx1"/>
            </a:solidFill>
          </a:ln>
        </p:spPr>
        <p:txBody>
          <a:bodyPr wrap="square">
            <a:spAutoFit/>
          </a:bodyPr>
          <a:lstStyle/>
          <a:p>
            <a:pPr algn="ctr" rtl="1" eaLnBrk="1" hangingPunct="1">
              <a:lnSpc>
                <a:spcPct val="150000"/>
              </a:lnSpc>
              <a:defRPr/>
            </a:pPr>
            <a:r>
              <a:rPr lang="fa-IR" sz="2000" b="1" dirty="0">
                <a:latin typeface="Arial" charset="0"/>
                <a:cs typeface="+mj-cs"/>
              </a:rPr>
              <a:t>بنگاه کوچک و </a:t>
            </a:r>
            <a:r>
              <a:rPr lang="fa-IR" sz="2000" b="1" dirty="0" smtClean="0">
                <a:latin typeface="Arial" charset="0"/>
                <a:cs typeface="+mj-cs"/>
              </a:rPr>
              <a:t>متوسط: در </a:t>
            </a:r>
            <a:r>
              <a:rPr lang="fa-IR" sz="2000" b="1" dirty="0">
                <a:latin typeface="Arial" charset="0"/>
                <a:cs typeface="+mj-cs"/>
              </a:rPr>
              <a:t>ایران زیر 100 </a:t>
            </a:r>
            <a:r>
              <a:rPr lang="fa-IR" sz="2000" b="1" dirty="0" smtClean="0">
                <a:latin typeface="Arial" charset="0"/>
                <a:cs typeface="+mj-cs"/>
              </a:rPr>
              <a:t>نفر، در </a:t>
            </a:r>
            <a:r>
              <a:rPr lang="fa-IR" sz="2000" b="1" dirty="0">
                <a:latin typeface="Arial" charset="0"/>
                <a:cs typeface="+mj-cs"/>
              </a:rPr>
              <a:t>ژاپن زیر 300 </a:t>
            </a:r>
            <a:r>
              <a:rPr lang="fa-IR" sz="2000" b="1" dirty="0" smtClean="0">
                <a:latin typeface="Arial" charset="0"/>
                <a:cs typeface="+mj-cs"/>
              </a:rPr>
              <a:t>نفر، در </a:t>
            </a:r>
            <a:r>
              <a:rPr lang="fa-IR" sz="2000" b="1" dirty="0">
                <a:latin typeface="Arial" charset="0"/>
                <a:cs typeface="+mj-cs"/>
              </a:rPr>
              <a:t>آمریکا زیر 500 نفر</a:t>
            </a:r>
            <a:endParaRPr lang="en-US" sz="2000" b="1" dirty="0">
              <a:latin typeface="Arial" charset="0"/>
              <a:cs typeface="+mj-cs"/>
            </a:endParaRPr>
          </a:p>
        </p:txBody>
      </p:sp>
      <p:pic>
        <p:nvPicPr>
          <p:cNvPr id="9" name="Picture 2"/>
          <p:cNvPicPr>
            <a:picLocks noGrp="1" noChangeAspect="1" noChangeArrowheads="1"/>
          </p:cNvPicPr>
          <p:nvPr>
            <p:ph idx="1"/>
          </p:nvPr>
        </p:nvPicPr>
        <p:blipFill>
          <a:blip r:embed="rId2"/>
          <a:srcRect/>
          <a:stretch>
            <a:fillRect/>
          </a:stretch>
        </p:blipFill>
        <p:spPr bwMode="auto">
          <a:xfrm>
            <a:off x="490364" y="1065346"/>
            <a:ext cx="8077457" cy="4464496"/>
          </a:xfrm>
          <a:prstGeom prst="rect">
            <a:avLst/>
          </a:prstGeom>
          <a:noFill/>
          <a:ln>
            <a:noFill/>
          </a:ln>
          <a:effectLst>
            <a:prstShdw prst="shdw18" dist="17961" dir="13500000">
              <a:schemeClr val="accent1">
                <a:gamma/>
                <a:shade val="60000"/>
                <a:invGamma/>
              </a:schemeClr>
            </a:prstShdw>
          </a:effectLst>
          <a:extLst/>
        </p:spPr>
      </p:pic>
    </p:spTree>
    <p:extLst>
      <p:ext uri="{BB962C8B-B14F-4D97-AF65-F5344CB8AC3E}">
        <p14:creationId xmlns:p14="http://schemas.microsoft.com/office/powerpoint/2010/main" val="1807988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چند آمار و اظهار نظر</a:t>
            </a:r>
            <a:endParaRPr lang="fa-IR" dirty="0"/>
          </a:p>
        </p:txBody>
      </p:sp>
      <p:sp>
        <p:nvSpPr>
          <p:cNvPr id="3" name="Content Placeholder 2"/>
          <p:cNvSpPr>
            <a:spLocks noGrp="1"/>
          </p:cNvSpPr>
          <p:nvPr>
            <p:ph idx="1"/>
          </p:nvPr>
        </p:nvSpPr>
        <p:spPr/>
        <p:txBody>
          <a:bodyPr>
            <a:normAutofit/>
          </a:bodyPr>
          <a:lstStyle/>
          <a:p>
            <a:pPr>
              <a:lnSpc>
                <a:spcPct val="150000"/>
              </a:lnSpc>
            </a:pPr>
            <a:r>
              <a:rPr lang="fa-IR" b="1" dirty="0" smtClean="0">
                <a:solidFill>
                  <a:srgbClr val="C00000"/>
                </a:solidFill>
              </a:rPr>
              <a:t>خبر سیما: </a:t>
            </a:r>
            <a:r>
              <a:rPr lang="fa-IR" b="1" dirty="0" smtClean="0">
                <a:solidFill>
                  <a:schemeClr val="tx1"/>
                </a:solidFill>
              </a:rPr>
              <a:t>52% در کشور کار ندارند!</a:t>
            </a:r>
          </a:p>
          <a:p>
            <a:pPr>
              <a:lnSpc>
                <a:spcPct val="150000"/>
              </a:lnSpc>
            </a:pPr>
            <a:r>
              <a:rPr lang="fa-IR" b="1" dirty="0" smtClean="0">
                <a:solidFill>
                  <a:srgbClr val="C00000"/>
                </a:solidFill>
              </a:rPr>
              <a:t>هروی رییس کمیته </a:t>
            </a:r>
            <a:r>
              <a:rPr lang="fa-IR" b="1" dirty="0">
                <a:solidFill>
                  <a:srgbClr val="C00000"/>
                </a:solidFill>
              </a:rPr>
              <a:t>آموزش عالی مجلس: </a:t>
            </a:r>
            <a:r>
              <a:rPr lang="fa-IR" b="1" dirty="0" smtClean="0"/>
              <a:t>بسیاری از رشته‏های دانشگاهی مبتنی بر نیاز کشور نیستند. </a:t>
            </a:r>
          </a:p>
          <a:p>
            <a:pPr>
              <a:lnSpc>
                <a:spcPct val="150000"/>
              </a:lnSpc>
            </a:pPr>
            <a:r>
              <a:rPr lang="fa-IR" b="1" dirty="0" smtClean="0">
                <a:solidFill>
                  <a:srgbClr val="C00000"/>
                </a:solidFill>
              </a:rPr>
              <a:t>دکتر داور شیخاوندی، استاد جامعه شناسی کشور: </a:t>
            </a:r>
            <a:r>
              <a:rPr lang="fa-IR" b="1" dirty="0" smtClean="0"/>
              <a:t>30% پزشکان فارغ‏التحصیل بیکارند، آمار مهندسان بیکار در رشته مهندسی نیز 30% است که بعضا به کار کارگری مشغولند وتعداد افرادی که در دوره دکتری تحصیل می‏کنند بیشتر از نیاز کشور است.</a:t>
            </a:r>
          </a:p>
          <a:p>
            <a:pPr>
              <a:lnSpc>
                <a:spcPct val="150000"/>
              </a:lnSpc>
            </a:pPr>
            <a:endParaRPr lang="fa-IR" b="1" dirty="0" smtClean="0"/>
          </a:p>
          <a:p>
            <a:pPr>
              <a:lnSpc>
                <a:spcPct val="150000"/>
              </a:lnSpc>
            </a:pPr>
            <a:endParaRPr lang="fa-IR" b="1" dirty="0" smtClean="0"/>
          </a:p>
        </p:txBody>
      </p:sp>
    </p:spTree>
    <p:extLst>
      <p:ext uri="{BB962C8B-B14F-4D97-AF65-F5344CB8AC3E}">
        <p14:creationId xmlns:p14="http://schemas.microsoft.com/office/powerpoint/2010/main" val="105928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چند آمار و اظهار نظر</a:t>
            </a:r>
            <a:endParaRPr lang="fa-IR" dirty="0"/>
          </a:p>
        </p:txBody>
      </p:sp>
      <p:sp>
        <p:nvSpPr>
          <p:cNvPr id="3" name="Content Placeholder 2"/>
          <p:cNvSpPr>
            <a:spLocks noGrp="1"/>
          </p:cNvSpPr>
          <p:nvPr>
            <p:ph idx="1"/>
          </p:nvPr>
        </p:nvSpPr>
        <p:spPr/>
        <p:txBody>
          <a:bodyPr>
            <a:normAutofit/>
          </a:bodyPr>
          <a:lstStyle/>
          <a:p>
            <a:pPr>
              <a:lnSpc>
                <a:spcPct val="150000"/>
              </a:lnSpc>
            </a:pPr>
            <a:r>
              <a:rPr lang="fa-IR" sz="3600" b="1" dirty="0" smtClean="0">
                <a:solidFill>
                  <a:srgbClr val="C00000"/>
                </a:solidFill>
              </a:rPr>
              <a:t>دکتر داور شیخاوندی، استاد جامعه شناسی کشور: </a:t>
            </a:r>
            <a:r>
              <a:rPr lang="fa-IR" sz="3600" b="1" dirty="0" smtClean="0"/>
              <a:t>برای برون رفت از مشکل بیکاری، نیاز به سرمایه‏گذاری داخلی و خارجی است. اگر سالانه 20% شغل برای بیکاران ایجاد کنیم باز در آینده مشکل اشتغال را داریم و بدتر از امروز می‏شود. بخشی از مشکل بیکاری را هم باید با اعزام آنها برای کار به خارج کشور انجام دهیم.</a:t>
            </a:r>
          </a:p>
          <a:p>
            <a:pPr>
              <a:lnSpc>
                <a:spcPct val="150000"/>
              </a:lnSpc>
            </a:pPr>
            <a:endParaRPr lang="fa-IR" sz="3600" b="1" dirty="0" smtClean="0"/>
          </a:p>
        </p:txBody>
      </p:sp>
    </p:spTree>
    <p:extLst>
      <p:ext uri="{BB962C8B-B14F-4D97-AF65-F5344CB8AC3E}">
        <p14:creationId xmlns:p14="http://schemas.microsoft.com/office/powerpoint/2010/main" val="2177227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چند آمار و اظهار نظر</a:t>
            </a:r>
            <a:endParaRPr lang="fa-IR" dirty="0"/>
          </a:p>
        </p:txBody>
      </p:sp>
      <p:sp>
        <p:nvSpPr>
          <p:cNvPr id="3" name="Content Placeholder 2"/>
          <p:cNvSpPr>
            <a:spLocks noGrp="1"/>
          </p:cNvSpPr>
          <p:nvPr>
            <p:ph idx="1"/>
          </p:nvPr>
        </p:nvSpPr>
        <p:spPr/>
        <p:txBody>
          <a:bodyPr>
            <a:normAutofit/>
          </a:bodyPr>
          <a:lstStyle/>
          <a:p>
            <a:pPr>
              <a:lnSpc>
                <a:spcPct val="150000"/>
              </a:lnSpc>
            </a:pPr>
            <a:r>
              <a:rPr lang="fa-IR" b="1" dirty="0" smtClean="0">
                <a:solidFill>
                  <a:srgbClr val="C00000"/>
                </a:solidFill>
              </a:rPr>
              <a:t>خبر: </a:t>
            </a:r>
            <a:r>
              <a:rPr lang="fa-IR" b="1" dirty="0" smtClean="0">
                <a:solidFill>
                  <a:schemeClr val="tx1"/>
                </a:solidFill>
              </a:rPr>
              <a:t>سیما در مصاحبه با یک گلگیرساز با سواد راهنمایی: هرگزحاضر به پذیرش شغل دولتی نیست.</a:t>
            </a:r>
          </a:p>
          <a:p>
            <a:pPr>
              <a:lnSpc>
                <a:spcPct val="150000"/>
              </a:lnSpc>
            </a:pPr>
            <a:r>
              <a:rPr lang="fa-IR" b="1" dirty="0" smtClean="0">
                <a:solidFill>
                  <a:srgbClr val="C00000"/>
                </a:solidFill>
              </a:rPr>
              <a:t>مزد یک داربست بند: </a:t>
            </a:r>
            <a:r>
              <a:rPr lang="fa-IR" b="1" dirty="0" smtClean="0">
                <a:solidFill>
                  <a:schemeClr val="tx1"/>
                </a:solidFill>
              </a:rPr>
              <a:t>روزانه 80 هزار تومان</a:t>
            </a:r>
          </a:p>
          <a:p>
            <a:pPr>
              <a:lnSpc>
                <a:spcPct val="150000"/>
              </a:lnSpc>
            </a:pPr>
            <a:r>
              <a:rPr lang="fa-IR" b="1" dirty="0" smtClean="0">
                <a:solidFill>
                  <a:srgbClr val="C00000"/>
                </a:solidFill>
              </a:rPr>
              <a:t>مزد یک کاشی کار: </a:t>
            </a:r>
            <a:r>
              <a:rPr lang="fa-IR" b="1" dirty="0" smtClean="0">
                <a:solidFill>
                  <a:schemeClr val="tx1"/>
                </a:solidFill>
              </a:rPr>
              <a:t>ماهانه 3 میلیون تومان</a:t>
            </a:r>
          </a:p>
          <a:p>
            <a:pPr>
              <a:lnSpc>
                <a:spcPct val="150000"/>
              </a:lnSpc>
            </a:pPr>
            <a:r>
              <a:rPr lang="fa-IR" b="1" dirty="0" smtClean="0">
                <a:solidFill>
                  <a:srgbClr val="C00000"/>
                </a:solidFill>
              </a:rPr>
              <a:t>چند اظهار نظر: </a:t>
            </a:r>
            <a:r>
              <a:rPr lang="fa-IR" b="1" dirty="0" smtClean="0">
                <a:solidFill>
                  <a:schemeClr val="tx1"/>
                </a:solidFill>
              </a:rPr>
              <a:t>دولت به صنایع اشتغالزا کمک کند، به شرکتهای کوچک و متوسط کمک مالی کند، طلب بدهکاران شرکت های تولیدی را دو یا سه سال به تعویق بیندازد.</a:t>
            </a:r>
          </a:p>
          <a:p>
            <a:pPr>
              <a:lnSpc>
                <a:spcPct val="150000"/>
              </a:lnSpc>
            </a:pPr>
            <a:endParaRPr lang="fa-IR" b="1" dirty="0" smtClean="0"/>
          </a:p>
        </p:txBody>
      </p:sp>
    </p:spTree>
    <p:extLst>
      <p:ext uri="{BB962C8B-B14F-4D97-AF65-F5344CB8AC3E}">
        <p14:creationId xmlns:p14="http://schemas.microsoft.com/office/powerpoint/2010/main" val="1126110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اصل 43 قانون اساسی در مورد اشتغال</a:t>
            </a:r>
            <a:endParaRPr lang="fa-IR" dirty="0"/>
          </a:p>
        </p:txBody>
      </p:sp>
      <p:sp>
        <p:nvSpPr>
          <p:cNvPr id="3" name="Content Placeholder 2"/>
          <p:cNvSpPr>
            <a:spLocks noGrp="1"/>
          </p:cNvSpPr>
          <p:nvPr>
            <p:ph idx="1"/>
          </p:nvPr>
        </p:nvSpPr>
        <p:spPr/>
        <p:txBody>
          <a:bodyPr>
            <a:noAutofit/>
          </a:bodyPr>
          <a:lstStyle/>
          <a:p>
            <a:pPr>
              <a:lnSpc>
                <a:spcPct val="150000"/>
              </a:lnSpc>
            </a:pPr>
            <a:r>
              <a:rPr lang="fa-IR" sz="3200" b="1" dirty="0" smtClean="0"/>
              <a:t>تامین شرایط و امکانات کار برای همه به منظور رسیدن به اشتغال کامل و قرار دادن وسایل کار در اختیار همه کسانی که قادر به کارند ولی وسایل کار ندارند، در شکل تعاونی، از راه وام بدون بهره، یا هر راه مشروع دیگر که نه به تمرکز و تداول ثروت در دست افراد و گروه‏های خاص منتهی شود و نه دولت را به صورت یک کارفرمای بزرگ مطلق در آورد.</a:t>
            </a:r>
            <a:endParaRPr lang="fa-IR" sz="3200" b="1" dirty="0"/>
          </a:p>
        </p:txBody>
      </p:sp>
    </p:spTree>
    <p:extLst>
      <p:ext uri="{BB962C8B-B14F-4D97-AF65-F5344CB8AC3E}">
        <p14:creationId xmlns:p14="http://schemas.microsoft.com/office/powerpoint/2010/main" val="347613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t>تنها 5 شرکت </a:t>
            </a:r>
            <a:r>
              <a:rPr lang="fa-IR" sz="2800" dirty="0" smtClean="0"/>
              <a:t>دانش بنیان در </a:t>
            </a:r>
            <a:r>
              <a:rPr lang="fa-IR" sz="2800" dirty="0"/>
              <a:t>دره سیلیکون نیازمند 10 هزار نیرو!</a:t>
            </a:r>
            <a:endParaRPr lang="en-US" sz="2800" dirty="0"/>
          </a:p>
        </p:txBody>
      </p:sp>
      <p:pic>
        <p:nvPicPr>
          <p:cNvPr id="4" name="Snagit_PPTE4B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4462" y="1052513"/>
            <a:ext cx="8111588" cy="5297487"/>
          </a:xfrm>
        </p:spPr>
      </p:pic>
    </p:spTree>
    <p:extLst>
      <p:ext uri="{BB962C8B-B14F-4D97-AF65-F5344CB8AC3E}">
        <p14:creationId xmlns:p14="http://schemas.microsoft.com/office/powerpoint/2010/main" val="2566297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400" dirty="0"/>
              <a:t>شركت‌هاي دانش‌بنيان </a:t>
            </a:r>
            <a:r>
              <a:rPr lang="fa-IR" sz="2400" dirty="0" smtClean="0"/>
              <a:t>ایران ايده‌اي </a:t>
            </a:r>
            <a:r>
              <a:rPr lang="fa-IR" sz="2400" dirty="0"/>
              <a:t>نو براي كسب و كار‌هاي دانش‌بنيان</a:t>
            </a:r>
            <a:endParaRPr lang="en-US" sz="2400" dirty="0"/>
          </a:p>
        </p:txBody>
      </p:sp>
      <p:sp>
        <p:nvSpPr>
          <p:cNvPr id="3" name="Content Placeholder 2"/>
          <p:cNvSpPr>
            <a:spLocks noGrp="1"/>
          </p:cNvSpPr>
          <p:nvPr>
            <p:ph idx="1"/>
          </p:nvPr>
        </p:nvSpPr>
        <p:spPr/>
        <p:txBody>
          <a:bodyPr>
            <a:normAutofit fontScale="70000" lnSpcReduction="20000"/>
          </a:bodyPr>
          <a:lstStyle/>
          <a:p>
            <a:pPr>
              <a:lnSpc>
                <a:spcPct val="160000"/>
              </a:lnSpc>
            </a:pPr>
            <a:r>
              <a:rPr lang="fa-IR" b="1" dirty="0" smtClean="0"/>
              <a:t>علم بهتر است یا ثروت</a:t>
            </a:r>
          </a:p>
          <a:p>
            <a:pPr>
              <a:lnSpc>
                <a:spcPct val="160000"/>
              </a:lnSpc>
            </a:pPr>
            <a:r>
              <a:rPr lang="fa-IR" b="1" dirty="0"/>
              <a:t>ثروتي بهتر است كه از علم بدست آيد و علمي بهتر است بتوان از آن ثروت بدست </a:t>
            </a:r>
            <a:r>
              <a:rPr lang="fa-IR" b="1" dirty="0" smtClean="0"/>
              <a:t>آورد</a:t>
            </a:r>
          </a:p>
          <a:p>
            <a:pPr>
              <a:lnSpc>
                <a:spcPct val="160000"/>
              </a:lnSpc>
            </a:pPr>
            <a:r>
              <a:rPr lang="fa-IR" b="1" dirty="0" smtClean="0"/>
              <a:t>از دیدگاه مسئولین </a:t>
            </a:r>
            <a:r>
              <a:rPr lang="fa-IR" b="1" dirty="0" smtClean="0"/>
              <a:t>ایرانی: چرا </a:t>
            </a:r>
            <a:r>
              <a:rPr lang="fa-IR" b="1" dirty="0" smtClean="0"/>
              <a:t>شرکت‏های دانش بنیان در ایران دنبال می‏شود؟</a:t>
            </a:r>
          </a:p>
          <a:p>
            <a:pPr>
              <a:lnSpc>
                <a:spcPct val="160000"/>
              </a:lnSpc>
            </a:pPr>
            <a:r>
              <a:rPr lang="fa-IR" b="1" dirty="0"/>
              <a:t> ايده‌اي كه مي‌تواند از مهاجرت نخبگان كشورمان به خارج از كشور جلوگيري </a:t>
            </a:r>
            <a:r>
              <a:rPr lang="fa-IR" b="1" dirty="0" smtClean="0"/>
              <a:t>نمايد.</a:t>
            </a:r>
          </a:p>
          <a:p>
            <a:pPr>
              <a:lnSpc>
                <a:spcPct val="160000"/>
              </a:lnSpc>
            </a:pPr>
            <a:r>
              <a:rPr lang="fa-IR" b="1" dirty="0" smtClean="0"/>
              <a:t>زمينه </a:t>
            </a:r>
            <a:r>
              <a:rPr lang="fa-IR" b="1" dirty="0"/>
              <a:t>رشد و توسعه و بالنگي </a:t>
            </a:r>
            <a:r>
              <a:rPr lang="fa-IR" b="1" dirty="0" smtClean="0"/>
              <a:t>كشور </a:t>
            </a:r>
            <a:r>
              <a:rPr lang="fa-IR" b="1" dirty="0"/>
              <a:t>را در عرصه‌هاي مختلف به ويژه عرصه هاي دانشي فراهم </a:t>
            </a:r>
            <a:r>
              <a:rPr lang="fa-IR" b="1" dirty="0" smtClean="0"/>
              <a:t>می‏نمايد.</a:t>
            </a:r>
          </a:p>
          <a:p>
            <a:pPr>
              <a:lnSpc>
                <a:spcPct val="160000"/>
              </a:lnSpc>
            </a:pPr>
            <a:r>
              <a:rPr lang="fa-IR" b="1" dirty="0" smtClean="0"/>
              <a:t>فارغ‌التحصيلان دانشگاهي در </a:t>
            </a:r>
            <a:r>
              <a:rPr lang="fa-IR" b="1" dirty="0"/>
              <a:t>سطح تحصيلات تكميلي </a:t>
            </a:r>
            <a:r>
              <a:rPr lang="fa-IR" b="1" dirty="0" smtClean="0"/>
              <a:t>را نميتوان </a:t>
            </a:r>
            <a:r>
              <a:rPr lang="fa-IR" b="1" dirty="0"/>
              <a:t>با حقوق كارمندي مشغول </a:t>
            </a:r>
            <a:r>
              <a:rPr lang="fa-IR" b="1" dirty="0" smtClean="0"/>
              <a:t>كرد.</a:t>
            </a:r>
          </a:p>
          <a:p>
            <a:pPr>
              <a:lnSpc>
                <a:spcPct val="160000"/>
              </a:lnSpc>
            </a:pPr>
            <a:r>
              <a:rPr lang="fa-IR" b="1" dirty="0" smtClean="0"/>
              <a:t>يك </a:t>
            </a:r>
            <a:r>
              <a:rPr lang="fa-IR" b="1" dirty="0"/>
              <a:t>نيروي صاحب ايده و دانشگر به شغل كارمندي تن </a:t>
            </a:r>
            <a:r>
              <a:rPr lang="fa-IR" b="1" dirty="0" smtClean="0"/>
              <a:t>نمي‌دهد.</a:t>
            </a:r>
          </a:p>
          <a:p>
            <a:pPr>
              <a:lnSpc>
                <a:spcPct val="160000"/>
              </a:lnSpc>
            </a:pPr>
            <a:r>
              <a:rPr lang="fa-IR" b="1" dirty="0" smtClean="0"/>
              <a:t>بنابراين </a:t>
            </a:r>
            <a:r>
              <a:rPr lang="fa-IR" b="1" dirty="0"/>
              <a:t>بهترين ايده براي توسعه فضاي كسب و كار </a:t>
            </a:r>
            <a:r>
              <a:rPr lang="fa-IR" b="1" dirty="0" smtClean="0"/>
              <a:t>در كشور </a:t>
            </a:r>
            <a:r>
              <a:rPr lang="fa-IR" b="1" dirty="0"/>
              <a:t>ايجاد و توسعه شركت‌هاي دانش‌بنيان </a:t>
            </a:r>
            <a:r>
              <a:rPr lang="fa-IR" b="1" dirty="0" smtClean="0"/>
              <a:t>است.</a:t>
            </a:r>
            <a:endParaRPr lang="en-US" b="1" dirty="0"/>
          </a:p>
        </p:txBody>
      </p:sp>
    </p:spTree>
    <p:extLst>
      <p:ext uri="{BB962C8B-B14F-4D97-AF65-F5344CB8AC3E}">
        <p14:creationId xmlns:p14="http://schemas.microsoft.com/office/powerpoint/2010/main" val="1551038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مشاغل دانش بنیان چرا؟</a:t>
            </a:r>
            <a:endParaRPr lang="en-US" dirty="0"/>
          </a:p>
        </p:txBody>
      </p:sp>
      <p:sp>
        <p:nvSpPr>
          <p:cNvPr id="4" name="Rounded Rectangle 3"/>
          <p:cNvSpPr/>
          <p:nvPr/>
        </p:nvSpPr>
        <p:spPr>
          <a:xfrm>
            <a:off x="2195736" y="1053531"/>
            <a:ext cx="4968552" cy="792088"/>
          </a:xfrm>
          <a:prstGeom prst="roundRect">
            <a:avLst/>
          </a:prstGeom>
          <a:solidFill>
            <a:schemeClr val="bg2">
              <a:lumMod val="9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anose="00000700000000000000" pitchFamily="2" charset="-78"/>
              </a:rPr>
              <a:t>سرمایه کل یک جامعه در عصر حاضر</a:t>
            </a:r>
            <a:endParaRPr lang="fa-IR" sz="2800" dirty="0">
              <a:solidFill>
                <a:schemeClr val="tx1"/>
              </a:solidFill>
              <a:cs typeface="B Titr" panose="00000700000000000000" pitchFamily="2" charset="-78"/>
            </a:endParaRPr>
          </a:p>
        </p:txBody>
      </p:sp>
      <p:cxnSp>
        <p:nvCxnSpPr>
          <p:cNvPr id="5" name="Straight Connector 4"/>
          <p:cNvCxnSpPr/>
          <p:nvPr/>
        </p:nvCxnSpPr>
        <p:spPr>
          <a:xfrm>
            <a:off x="4716016" y="1845619"/>
            <a:ext cx="0" cy="36004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43708" y="2205659"/>
            <a:ext cx="5436604"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43708" y="2205659"/>
            <a:ext cx="0" cy="331031"/>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80312" y="2205659"/>
            <a:ext cx="0" cy="331031"/>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868144" y="2565700"/>
            <a:ext cx="3060340" cy="734069"/>
          </a:xfrm>
          <a:prstGeom prst="ellipse">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3200" dirty="0" smtClean="0">
                <a:solidFill>
                  <a:schemeClr val="tx1"/>
                </a:solidFill>
                <a:cs typeface="B Titr" panose="00000700000000000000" pitchFamily="2" charset="-78"/>
              </a:rPr>
              <a:t>اعتباری 97%</a:t>
            </a:r>
            <a:endParaRPr lang="fa-IR" sz="3200" dirty="0">
              <a:solidFill>
                <a:schemeClr val="tx1"/>
              </a:solidFill>
              <a:cs typeface="B Titr" panose="00000700000000000000" pitchFamily="2" charset="-78"/>
            </a:endParaRPr>
          </a:p>
        </p:txBody>
      </p:sp>
      <p:sp>
        <p:nvSpPr>
          <p:cNvPr id="10" name="Oval 9"/>
          <p:cNvSpPr/>
          <p:nvPr/>
        </p:nvSpPr>
        <p:spPr>
          <a:xfrm>
            <a:off x="431540" y="2565700"/>
            <a:ext cx="3060340" cy="1440159"/>
          </a:xfrm>
          <a:prstGeom prst="ellipse">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cs typeface="B Titr" panose="00000700000000000000" pitchFamily="2" charset="-78"/>
              </a:rPr>
              <a:t>مالی و فیزیکی 3%</a:t>
            </a:r>
            <a:endParaRPr lang="fa-IR" sz="3200" dirty="0">
              <a:solidFill>
                <a:schemeClr val="tx1"/>
              </a:solidFill>
              <a:cs typeface="B Titr" panose="00000700000000000000" pitchFamily="2" charset="-78"/>
            </a:endParaRPr>
          </a:p>
        </p:txBody>
      </p:sp>
      <p:cxnSp>
        <p:nvCxnSpPr>
          <p:cNvPr id="11" name="Straight Connector 10"/>
          <p:cNvCxnSpPr>
            <a:stCxn id="9" idx="4"/>
          </p:cNvCxnSpPr>
          <p:nvPr/>
        </p:nvCxnSpPr>
        <p:spPr>
          <a:xfrm flipH="1">
            <a:off x="7380312" y="3299769"/>
            <a:ext cx="18002" cy="2830326"/>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860032" y="3573811"/>
            <a:ext cx="2088232" cy="504056"/>
          </a:xfrm>
          <a:prstGeom prst="rect">
            <a:avLst/>
          </a:prstGeom>
          <a:solidFill>
            <a:schemeClr val="bg2">
              <a:lumMod val="9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anose="00000700000000000000" pitchFamily="2" charset="-78"/>
              </a:rPr>
              <a:t>انسانی</a:t>
            </a:r>
            <a:endParaRPr lang="fa-IR" sz="2800" dirty="0">
              <a:solidFill>
                <a:schemeClr val="tx1"/>
              </a:solidFill>
              <a:cs typeface="B Titr" panose="00000700000000000000" pitchFamily="2" charset="-78"/>
            </a:endParaRPr>
          </a:p>
        </p:txBody>
      </p:sp>
      <p:sp>
        <p:nvSpPr>
          <p:cNvPr id="13" name="Rectangle 12"/>
          <p:cNvSpPr/>
          <p:nvPr/>
        </p:nvSpPr>
        <p:spPr>
          <a:xfrm>
            <a:off x="4860032" y="4149875"/>
            <a:ext cx="2088232" cy="504056"/>
          </a:xfrm>
          <a:prstGeom prst="rect">
            <a:avLst/>
          </a:prstGeom>
          <a:solidFill>
            <a:schemeClr val="bg2">
              <a:lumMod val="9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anose="00000700000000000000" pitchFamily="2" charset="-78"/>
              </a:rPr>
              <a:t>اجتماعی</a:t>
            </a:r>
            <a:endParaRPr lang="fa-IR" sz="2800" dirty="0">
              <a:solidFill>
                <a:schemeClr val="tx1"/>
              </a:solidFill>
              <a:cs typeface="B Titr" panose="00000700000000000000" pitchFamily="2" charset="-78"/>
            </a:endParaRPr>
          </a:p>
        </p:txBody>
      </p:sp>
      <p:sp>
        <p:nvSpPr>
          <p:cNvPr id="14" name="Rectangle 13"/>
          <p:cNvSpPr/>
          <p:nvPr/>
        </p:nvSpPr>
        <p:spPr>
          <a:xfrm>
            <a:off x="4865464" y="4725939"/>
            <a:ext cx="2088232" cy="504056"/>
          </a:xfrm>
          <a:prstGeom prst="rect">
            <a:avLst/>
          </a:prstGeom>
          <a:solidFill>
            <a:schemeClr val="bg2">
              <a:lumMod val="9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anose="00000700000000000000" pitchFamily="2" charset="-78"/>
              </a:rPr>
              <a:t>سازمانی</a:t>
            </a:r>
            <a:endParaRPr lang="fa-IR" sz="2800" dirty="0">
              <a:solidFill>
                <a:schemeClr val="tx1"/>
              </a:solidFill>
              <a:cs typeface="B Titr" panose="00000700000000000000" pitchFamily="2" charset="-78"/>
            </a:endParaRPr>
          </a:p>
        </p:txBody>
      </p:sp>
      <p:sp>
        <p:nvSpPr>
          <p:cNvPr id="15" name="Rectangle 14"/>
          <p:cNvSpPr/>
          <p:nvPr/>
        </p:nvSpPr>
        <p:spPr>
          <a:xfrm>
            <a:off x="4860032" y="5302003"/>
            <a:ext cx="2088232" cy="504056"/>
          </a:xfrm>
          <a:prstGeom prst="rect">
            <a:avLst/>
          </a:prstGeom>
          <a:solidFill>
            <a:schemeClr val="bg2">
              <a:lumMod val="9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anose="00000700000000000000" pitchFamily="2" charset="-78"/>
              </a:rPr>
              <a:t>ارتباطات</a:t>
            </a:r>
            <a:endParaRPr lang="fa-IR" sz="2800" dirty="0">
              <a:solidFill>
                <a:schemeClr val="tx1"/>
              </a:solidFill>
              <a:cs typeface="B Titr" panose="00000700000000000000" pitchFamily="2" charset="-78"/>
            </a:endParaRPr>
          </a:p>
        </p:txBody>
      </p:sp>
      <p:sp>
        <p:nvSpPr>
          <p:cNvPr id="16" name="Rectangle 15"/>
          <p:cNvSpPr/>
          <p:nvPr/>
        </p:nvSpPr>
        <p:spPr>
          <a:xfrm>
            <a:off x="4860032" y="5878067"/>
            <a:ext cx="2088232" cy="504056"/>
          </a:xfrm>
          <a:prstGeom prst="rect">
            <a:avLst/>
          </a:prstGeom>
          <a:solidFill>
            <a:schemeClr val="bg2">
              <a:lumMod val="9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anose="00000700000000000000" pitchFamily="2" charset="-78"/>
              </a:rPr>
              <a:t>دانش وفناوری</a:t>
            </a:r>
            <a:endParaRPr lang="fa-IR" sz="2800" dirty="0">
              <a:solidFill>
                <a:schemeClr val="tx1"/>
              </a:solidFill>
              <a:cs typeface="B Titr" panose="00000700000000000000" pitchFamily="2" charset="-78"/>
            </a:endParaRPr>
          </a:p>
        </p:txBody>
      </p:sp>
      <p:cxnSp>
        <p:nvCxnSpPr>
          <p:cNvPr id="17" name="Straight Connector 16"/>
          <p:cNvCxnSpPr>
            <a:stCxn id="16" idx="3"/>
          </p:cNvCxnSpPr>
          <p:nvPr/>
        </p:nvCxnSpPr>
        <p:spPr>
          <a:xfrm>
            <a:off x="6948264" y="6130095"/>
            <a:ext cx="45005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3"/>
          </p:cNvCxnSpPr>
          <p:nvPr/>
        </p:nvCxnSpPr>
        <p:spPr>
          <a:xfrm>
            <a:off x="6948264" y="5554031"/>
            <a:ext cx="45005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3"/>
          </p:cNvCxnSpPr>
          <p:nvPr/>
        </p:nvCxnSpPr>
        <p:spPr>
          <a:xfrm>
            <a:off x="6953696" y="4977967"/>
            <a:ext cx="42661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3"/>
          </p:cNvCxnSpPr>
          <p:nvPr/>
        </p:nvCxnSpPr>
        <p:spPr>
          <a:xfrm>
            <a:off x="6948264" y="4401903"/>
            <a:ext cx="43204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2" idx="3"/>
          </p:cNvCxnSpPr>
          <p:nvPr/>
        </p:nvCxnSpPr>
        <p:spPr>
          <a:xfrm>
            <a:off x="6948264" y="3825839"/>
            <a:ext cx="43204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976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مشاغل دانش بنیان چرا؟</a:t>
            </a:r>
            <a:endParaRPr lang="fa-IR" dirty="0"/>
          </a:p>
        </p:txBody>
      </p:sp>
      <p:sp>
        <p:nvSpPr>
          <p:cNvPr id="3" name="Content Placeholder 2"/>
          <p:cNvSpPr>
            <a:spLocks noGrp="1"/>
          </p:cNvSpPr>
          <p:nvPr>
            <p:ph idx="1"/>
          </p:nvPr>
        </p:nvSpPr>
        <p:spPr/>
        <p:txBody>
          <a:bodyPr>
            <a:noAutofit/>
          </a:bodyPr>
          <a:lstStyle/>
          <a:p>
            <a:pPr>
              <a:lnSpc>
                <a:spcPct val="150000"/>
              </a:lnSpc>
              <a:defRPr/>
            </a:pPr>
            <a:r>
              <a:rPr lang="fa-IR" sz="3200" b="1" dirty="0" smtClean="0"/>
              <a:t>روش‏های سنتی اداره سازمان‏های دولتی و بخش خصوصی پاسخگوی نیاز امروز نسلی که در عصر دیجیتال زندگی می‏کنند نیست. </a:t>
            </a:r>
          </a:p>
          <a:p>
            <a:pPr>
              <a:lnSpc>
                <a:spcPct val="150000"/>
              </a:lnSpc>
              <a:defRPr/>
            </a:pPr>
            <a:r>
              <a:rPr lang="fa-IR" sz="3200" b="1" dirty="0" smtClean="0"/>
              <a:t>باید </a:t>
            </a:r>
            <a:r>
              <a:rPr lang="fa-IR" sz="3200" b="1" dirty="0"/>
              <a:t>با استفاده از ظرفیت‏های </a:t>
            </a:r>
            <a:r>
              <a:rPr lang="fa-IR" sz="3200" b="1" dirty="0" smtClean="0"/>
              <a:t>علمی، تجربیات </a:t>
            </a:r>
            <a:r>
              <a:rPr lang="fa-IR" sz="3200" b="1" dirty="0"/>
              <a:t>ملی و بین‏</a:t>
            </a:r>
            <a:r>
              <a:rPr lang="fa-IR" sz="3200" b="1" dirty="0" smtClean="0"/>
              <a:t>المللی و به کمک ابزارهای نوین دسترسی و ارتباطی به دنبال راهکارهای نوآورانه </a:t>
            </a:r>
            <a:r>
              <a:rPr lang="fa-IR" sz="3200" b="1" dirty="0"/>
              <a:t>و </a:t>
            </a:r>
            <a:r>
              <a:rPr lang="fa-IR" sz="3200" b="1" dirty="0" smtClean="0"/>
              <a:t>خلاقانه‏ای ‏ در حل مشکل اشتغال کارجویان دانشگاهی بود.</a:t>
            </a:r>
          </a:p>
        </p:txBody>
      </p:sp>
    </p:spTree>
    <p:extLst>
      <p:ext uri="{BB962C8B-B14F-4D97-AF65-F5344CB8AC3E}">
        <p14:creationId xmlns:p14="http://schemas.microsoft.com/office/powerpoint/2010/main" val="653825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مشاغل دانش بنیان چرا؟</a:t>
            </a:r>
            <a:endParaRPr lang="fa-IR" dirty="0"/>
          </a:p>
        </p:txBody>
      </p:sp>
      <p:sp>
        <p:nvSpPr>
          <p:cNvPr id="3" name="Content Placeholder 2"/>
          <p:cNvSpPr>
            <a:spLocks noGrp="1"/>
          </p:cNvSpPr>
          <p:nvPr>
            <p:ph idx="1"/>
          </p:nvPr>
        </p:nvSpPr>
        <p:spPr/>
        <p:txBody>
          <a:bodyPr>
            <a:noAutofit/>
          </a:bodyPr>
          <a:lstStyle/>
          <a:p>
            <a:pPr>
              <a:lnSpc>
                <a:spcPct val="150000"/>
              </a:lnSpc>
              <a:defRPr/>
            </a:pPr>
            <a:r>
              <a:rPr lang="fa-IR" b="1" dirty="0" smtClean="0">
                <a:solidFill>
                  <a:srgbClr val="C00000"/>
                </a:solidFill>
              </a:rPr>
              <a:t>طرح </a:t>
            </a:r>
            <a:r>
              <a:rPr lang="fa-IR" b="1" dirty="0">
                <a:solidFill>
                  <a:srgbClr val="C00000"/>
                </a:solidFill>
              </a:rPr>
              <a:t>کارورزی مشاغل دانش‏بنیان حرفه‏ای محور کارجویان دانشگاهی استان </a:t>
            </a:r>
            <a:r>
              <a:rPr lang="fa-IR" b="1" dirty="0" smtClean="0">
                <a:solidFill>
                  <a:srgbClr val="C00000"/>
                </a:solidFill>
              </a:rPr>
              <a:t>گلستان </a:t>
            </a:r>
            <a:r>
              <a:rPr lang="fa-IR" sz="2400" b="1" dirty="0" smtClean="0"/>
              <a:t>که برای اولین بار در کشور مطرح شده،</a:t>
            </a:r>
            <a:r>
              <a:rPr lang="fa-IR" sz="2400" b="1" dirty="0" smtClean="0">
                <a:solidFill>
                  <a:srgbClr val="C00000"/>
                </a:solidFill>
              </a:rPr>
              <a:t> </a:t>
            </a:r>
            <a:r>
              <a:rPr lang="fa-IR" sz="2400" b="1" dirty="0" smtClean="0"/>
              <a:t>برای حل بخشی از این مشکل در نظر گرفته شده است.</a:t>
            </a:r>
          </a:p>
          <a:p>
            <a:pPr>
              <a:lnSpc>
                <a:spcPct val="150000"/>
              </a:lnSpc>
              <a:defRPr/>
            </a:pPr>
            <a:r>
              <a:rPr lang="fa-IR" sz="2400" b="1" dirty="0" smtClean="0"/>
              <a:t>مسئولین کشور در جریان این اقدام استان گلستان می‏باشند و امیدوارند که تجربیات این طرحب تواند برای کشور سودمند باشد.</a:t>
            </a:r>
            <a:endParaRPr lang="en-US" sz="2400"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393" y="4199512"/>
            <a:ext cx="5215392" cy="2212305"/>
          </a:xfrm>
          <a:prstGeom prst="rect">
            <a:avLst/>
          </a:prstGeom>
        </p:spPr>
      </p:pic>
    </p:spTree>
    <p:extLst>
      <p:ext uri="{BB962C8B-B14F-4D97-AF65-F5344CB8AC3E}">
        <p14:creationId xmlns:p14="http://schemas.microsoft.com/office/powerpoint/2010/main" val="225726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 تعریف </a:t>
            </a:r>
            <a:r>
              <a:rPr lang="fa-IR" dirty="0" smtClean="0"/>
              <a:t>دانش چیست؟</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472" y="2002651"/>
            <a:ext cx="5605452" cy="3284385"/>
          </a:xfrm>
          <a:ln>
            <a:solidFill>
              <a:schemeClr val="accent6">
                <a:lumMod val="50000"/>
              </a:schemeClr>
            </a:solidFill>
          </a:ln>
        </p:spPr>
      </p:pic>
      <p:sp>
        <p:nvSpPr>
          <p:cNvPr id="3" name="Rectangle 2"/>
          <p:cNvSpPr/>
          <p:nvPr/>
        </p:nvSpPr>
        <p:spPr>
          <a:xfrm>
            <a:off x="6015210" y="1492105"/>
            <a:ext cx="2825825" cy="4247317"/>
          </a:xfrm>
          <a:prstGeom prst="rect">
            <a:avLst/>
          </a:prstGeom>
        </p:spPr>
        <p:txBody>
          <a:bodyPr wrap="square">
            <a:spAutoFit/>
          </a:bodyPr>
          <a:lstStyle/>
          <a:p>
            <a:pPr algn="ctr">
              <a:lnSpc>
                <a:spcPct val="150000"/>
              </a:lnSpc>
            </a:pPr>
            <a:r>
              <a:rPr lang="fa-IR" sz="3600" b="1" dirty="0">
                <a:cs typeface="B Lotus" pitchFamily="2" charset="-78"/>
              </a:rPr>
              <a:t>دانش در حقيقت مجموعه‏اي از داشته‏هاي تئوري، عملي، مهارتي و تجربي بشر است.</a:t>
            </a:r>
          </a:p>
        </p:txBody>
      </p:sp>
    </p:spTree>
    <p:extLst>
      <p:ext uri="{BB962C8B-B14F-4D97-AF65-F5344CB8AC3E}">
        <p14:creationId xmlns:p14="http://schemas.microsoft.com/office/powerpoint/2010/main" val="2857829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مشاغل دانش بنیان چرا؟</a:t>
            </a:r>
          </a:p>
        </p:txBody>
      </p:sp>
      <p:sp>
        <p:nvSpPr>
          <p:cNvPr id="3" name="Content Placeholder 2"/>
          <p:cNvSpPr>
            <a:spLocks noGrp="1"/>
          </p:cNvSpPr>
          <p:nvPr>
            <p:ph idx="1"/>
          </p:nvPr>
        </p:nvSpPr>
        <p:spPr/>
        <p:txBody>
          <a:bodyPr>
            <a:normAutofit fontScale="92500"/>
          </a:bodyPr>
          <a:lstStyle/>
          <a:p>
            <a:pPr>
              <a:lnSpc>
                <a:spcPct val="150000"/>
              </a:lnSpc>
            </a:pPr>
            <a:r>
              <a:rPr lang="fa-IR" b="1" dirty="0" smtClean="0">
                <a:solidFill>
                  <a:schemeClr val="tx1"/>
                </a:solidFill>
              </a:rPr>
              <a:t>خبر سیما: </a:t>
            </a:r>
            <a:r>
              <a:rPr lang="fa-IR" b="1" dirty="0" smtClean="0"/>
              <a:t>14 میلیارد دلار واردات مواد غذایی و کشاورزی</a:t>
            </a:r>
          </a:p>
          <a:p>
            <a:pPr>
              <a:lnSpc>
                <a:spcPct val="150000"/>
              </a:lnSpc>
            </a:pPr>
            <a:r>
              <a:rPr lang="fa-IR" b="1" dirty="0" smtClean="0">
                <a:solidFill>
                  <a:schemeClr val="tx1"/>
                </a:solidFill>
              </a:rPr>
              <a:t>خبر سیما: </a:t>
            </a:r>
            <a:r>
              <a:rPr lang="fa-IR" b="1" dirty="0" smtClean="0"/>
              <a:t>طبق آخرین اطلاعات وزارت کشاورزی، 52% کالری مورد نیاز در کشور تامین می‏شود و 48% کالری باقیمانده از طریق واردات مواد غذایی تامین می‏نماییم! این مقادیر در سال 1380 به نسبت 80 به 20 بوده است!</a:t>
            </a:r>
          </a:p>
          <a:p>
            <a:pPr>
              <a:lnSpc>
                <a:spcPct val="150000"/>
              </a:lnSpc>
            </a:pPr>
            <a:r>
              <a:rPr lang="fa-IR" b="1" dirty="0" smtClean="0"/>
              <a:t>آیا با مدیریت و مشاغل سنتی توانسته‏ایم مشکل کشاورزی را حل کرده و مواد غذایی مورد نیاز کشور را تامین کنیم؟ آینده را چگونه می‏بینید؟ آیا توسعه مشاغل دانش بنیان در بخش کشاورزی توان یافتن یک راهکار قابل قبول در این زمینه را دارد؟</a:t>
            </a:r>
            <a:endParaRPr lang="fa-IR" b="1" dirty="0"/>
          </a:p>
        </p:txBody>
      </p:sp>
    </p:spTree>
    <p:extLst>
      <p:ext uri="{BB962C8B-B14F-4D97-AF65-F5344CB8AC3E}">
        <p14:creationId xmlns:p14="http://schemas.microsoft.com/office/powerpoint/2010/main" val="591845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مشاغل دانش بنیان چرا؟</a:t>
            </a:r>
          </a:p>
        </p:txBody>
      </p:sp>
      <p:sp>
        <p:nvSpPr>
          <p:cNvPr id="3" name="Content Placeholder 2"/>
          <p:cNvSpPr>
            <a:spLocks noGrp="1"/>
          </p:cNvSpPr>
          <p:nvPr>
            <p:ph idx="1"/>
          </p:nvPr>
        </p:nvSpPr>
        <p:spPr/>
        <p:txBody>
          <a:bodyPr>
            <a:normAutofit lnSpcReduction="10000"/>
          </a:bodyPr>
          <a:lstStyle/>
          <a:p>
            <a:pPr>
              <a:lnSpc>
                <a:spcPct val="150000"/>
              </a:lnSpc>
            </a:pPr>
            <a:r>
              <a:rPr lang="fa-IR" b="1" dirty="0" smtClean="0"/>
              <a:t>امروزه اغلب فارغ‏التحصیلانی که دارای مدارک دانشگاهی معتبر نیز می‏باشند، به صرف داشتن مدرک نمی‏توانند شاغل شوند، زیرا مهارت ندارند! </a:t>
            </a:r>
          </a:p>
          <a:p>
            <a:pPr>
              <a:lnSpc>
                <a:spcPct val="150000"/>
              </a:lnSpc>
            </a:pPr>
            <a:r>
              <a:rPr lang="fa-IR" b="1" dirty="0" smtClean="0"/>
              <a:t>آیا مشکل بنگاه‏های اقتصادی، که امروزه با بازدهی زیر 30% فعالیت می‏کنند، با تزریق پول دولتی حل می‏شود؟</a:t>
            </a:r>
          </a:p>
          <a:p>
            <a:pPr>
              <a:lnSpc>
                <a:spcPct val="150000"/>
              </a:lnSpc>
            </a:pPr>
            <a:r>
              <a:rPr lang="fa-IR" b="1" dirty="0" smtClean="0"/>
              <a:t>آیا می‏توان بجای وام به اینگونه بنگاه‏ها، افراد دانش بنیان را اختصاص داد که توان دسترسی به تجربه و دانش جهانی را دارند و می‏توانند در افزایش بازدهی موثر باشند.</a:t>
            </a:r>
            <a:endParaRPr lang="fa-IR" b="1" dirty="0"/>
          </a:p>
        </p:txBody>
      </p:sp>
    </p:spTree>
    <p:extLst>
      <p:ext uri="{BB962C8B-B14F-4D97-AF65-F5344CB8AC3E}">
        <p14:creationId xmlns:p14="http://schemas.microsoft.com/office/powerpoint/2010/main" val="3058301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smtClean="0"/>
              <a:t>رابطه مشاغل دانش بنیان و سیاست‏های کلی اقتصاد مقاومتی</a:t>
            </a:r>
            <a:endParaRPr lang="fa-IR" sz="2800" dirty="0"/>
          </a:p>
        </p:txBody>
      </p:sp>
      <p:pic>
        <p:nvPicPr>
          <p:cNvPr id="7" name="Picture 2" descr="L:\اقتصاد مقاومتی\68339-204568-13945.jpg">
            <a:hlinkClick r:id="rId2" action="ppaction://hlinkpres?slideindex=1&amp;slidetit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6621" y="1340768"/>
            <a:ext cx="7911609" cy="4968552"/>
          </a:xfrm>
          <a:prstGeom prst="rect">
            <a:avLst/>
          </a:prstGeom>
          <a:noFill/>
          <a:ln w="762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02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dirty="0" smtClean="0">
                <a:effectLst/>
              </a:rPr>
              <a:t>بند 1</a:t>
            </a:r>
            <a:endParaRPr lang="en-US" dirty="0" smtClean="0">
              <a:effectLst/>
            </a:endParaRPr>
          </a:p>
        </p:txBody>
      </p:sp>
      <p:sp>
        <p:nvSpPr>
          <p:cNvPr id="225283" name="Rectangle 3"/>
          <p:cNvSpPr>
            <a:spLocks noGrp="1"/>
          </p:cNvSpPr>
          <p:nvPr>
            <p:ph type="body" idx="1"/>
          </p:nvPr>
        </p:nvSpPr>
        <p:spPr/>
        <p:txBody>
          <a:bodyPr/>
          <a:lstStyle/>
          <a:p>
            <a:pPr>
              <a:lnSpc>
                <a:spcPct val="120000"/>
              </a:lnSpc>
            </a:pPr>
            <a:r>
              <a:rPr lang="ar-SA" b="1" dirty="0" smtClean="0"/>
              <a:t>تأمين شرايط و فعال‌سازي کليه امکانات و منابع مالي و </a:t>
            </a:r>
            <a:r>
              <a:rPr lang="ar-SA" sz="5400" b="1" dirty="0" smtClean="0">
                <a:solidFill>
                  <a:srgbClr val="800000"/>
                </a:solidFill>
              </a:rPr>
              <a:t>سرمايه‌هاي انساني</a:t>
            </a:r>
            <a:r>
              <a:rPr lang="ar-SA" sz="5400" b="1" dirty="0" smtClean="0"/>
              <a:t> </a:t>
            </a:r>
            <a:r>
              <a:rPr lang="ar-SA" sz="5400" b="1" dirty="0" smtClean="0">
                <a:solidFill>
                  <a:srgbClr val="800000"/>
                </a:solidFill>
              </a:rPr>
              <a:t>و علمي کشور</a:t>
            </a:r>
            <a:r>
              <a:rPr lang="ar-SA" b="1" dirty="0" smtClean="0"/>
              <a:t> به منظور </a:t>
            </a:r>
            <a:r>
              <a:rPr lang="ar-SA" sz="6000" b="1" dirty="0" smtClean="0">
                <a:solidFill>
                  <a:srgbClr val="800000"/>
                </a:solidFill>
              </a:rPr>
              <a:t>توسعه کارآفريني</a:t>
            </a:r>
            <a:r>
              <a:rPr lang="ar-SA" b="1" dirty="0" smtClean="0"/>
              <a:t> و به </a:t>
            </a:r>
            <a:r>
              <a:rPr lang="ar-SA" sz="4400" b="1" dirty="0" smtClean="0">
                <a:solidFill>
                  <a:srgbClr val="800000"/>
                </a:solidFill>
              </a:rPr>
              <a:t>حداکثر رساندن مشارکت آحاد جامعه</a:t>
            </a:r>
            <a:r>
              <a:rPr lang="ar-SA" b="1" dirty="0" smtClean="0"/>
              <a:t> در فعاليت‌هاي اقتصادي با تسهيل و تشويق </a:t>
            </a:r>
            <a:r>
              <a:rPr lang="ar-SA" sz="4400" b="1" dirty="0" smtClean="0">
                <a:solidFill>
                  <a:srgbClr val="800000"/>
                </a:solidFill>
              </a:rPr>
              <a:t>همکاري‌هاي جمعي</a:t>
            </a:r>
            <a:r>
              <a:rPr lang="ar-SA" b="1" dirty="0" smtClean="0"/>
              <a:t> و تأکيد بر ارتقاء درآمد و نقش طبقات کم‌درآمد و متوسط</a:t>
            </a:r>
            <a:r>
              <a:rPr lang="en-US" b="1" dirty="0" smtClean="0"/>
              <a:t> </a:t>
            </a:r>
          </a:p>
        </p:txBody>
      </p:sp>
    </p:spTree>
    <p:extLst>
      <p:ext uri="{BB962C8B-B14F-4D97-AF65-F5344CB8AC3E}">
        <p14:creationId xmlns:p14="http://schemas.microsoft.com/office/powerpoint/2010/main" val="359575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smtClean="0">
                <a:effectLst/>
              </a:rPr>
              <a:t>بند 2</a:t>
            </a:r>
            <a:endParaRPr lang="en-US" smtClean="0">
              <a:effectLst/>
            </a:endParaRPr>
          </a:p>
        </p:txBody>
      </p:sp>
      <p:sp>
        <p:nvSpPr>
          <p:cNvPr id="226307" name="Rectangle 3"/>
          <p:cNvSpPr>
            <a:spLocks noGrp="1"/>
          </p:cNvSpPr>
          <p:nvPr>
            <p:ph type="body" idx="1"/>
          </p:nvPr>
        </p:nvSpPr>
        <p:spPr/>
        <p:txBody>
          <a:bodyPr>
            <a:noAutofit/>
          </a:bodyPr>
          <a:lstStyle/>
          <a:p>
            <a:pPr>
              <a:lnSpc>
                <a:spcPct val="120000"/>
              </a:lnSpc>
            </a:pPr>
            <a:r>
              <a:rPr lang="ar-SA" sz="3200" b="1" dirty="0" smtClean="0"/>
              <a:t>پيشتازي </a:t>
            </a:r>
            <a:r>
              <a:rPr lang="ar-SA" sz="6000" b="1" dirty="0" smtClean="0">
                <a:solidFill>
                  <a:srgbClr val="800000"/>
                </a:solidFill>
              </a:rPr>
              <a:t>اقتصاد دانش بنيان</a:t>
            </a:r>
            <a:r>
              <a:rPr lang="ar-SA" sz="3200" b="1" dirty="0" smtClean="0"/>
              <a:t>، پياده‌سازي و اجراي نقشه جامع علمي کشور و ساماندهي نظام ملي نوآوري به منظور ارتقاء جايگاه جهاني کشور و </a:t>
            </a:r>
            <a:r>
              <a:rPr lang="ar-SA" sz="4800" b="1" dirty="0" smtClean="0">
                <a:solidFill>
                  <a:srgbClr val="800000"/>
                </a:solidFill>
              </a:rPr>
              <a:t>افزايش سهم توليد و صادرات</a:t>
            </a:r>
            <a:r>
              <a:rPr lang="ar-SA" b="1" dirty="0" smtClean="0"/>
              <a:t> </a:t>
            </a:r>
            <a:r>
              <a:rPr lang="ar-SA" sz="4800" b="1" dirty="0" smtClean="0">
                <a:solidFill>
                  <a:srgbClr val="800000"/>
                </a:solidFill>
              </a:rPr>
              <a:t>محصولات و خدمات دانش‌بنيان</a:t>
            </a:r>
            <a:r>
              <a:rPr lang="ar-SA" b="1" dirty="0" smtClean="0"/>
              <a:t> </a:t>
            </a:r>
            <a:r>
              <a:rPr lang="ar-SA" sz="3200" b="1" dirty="0" smtClean="0"/>
              <a:t>و دستيابي به </a:t>
            </a:r>
            <a:r>
              <a:rPr lang="ar-SA" sz="5400" b="1" dirty="0" smtClean="0">
                <a:solidFill>
                  <a:srgbClr val="800000"/>
                </a:solidFill>
              </a:rPr>
              <a:t>رتبه اول</a:t>
            </a:r>
            <a:r>
              <a:rPr lang="ar-SA" sz="4000" b="1" dirty="0" smtClean="0"/>
              <a:t> </a:t>
            </a:r>
            <a:r>
              <a:rPr lang="ar-SA" sz="5400" b="1" dirty="0" smtClean="0">
                <a:solidFill>
                  <a:srgbClr val="800000"/>
                </a:solidFill>
              </a:rPr>
              <a:t>اقتصاد دانش‌بنيان</a:t>
            </a:r>
            <a:r>
              <a:rPr lang="ar-SA" sz="3200" b="1" dirty="0" smtClean="0"/>
              <a:t> در منطقه</a:t>
            </a:r>
            <a:r>
              <a:rPr lang="en-US" sz="3200" b="1" dirty="0" smtClean="0"/>
              <a:t>. </a:t>
            </a:r>
          </a:p>
        </p:txBody>
      </p:sp>
    </p:spTree>
    <p:extLst>
      <p:ext uri="{BB962C8B-B14F-4D97-AF65-F5344CB8AC3E}">
        <p14:creationId xmlns:p14="http://schemas.microsoft.com/office/powerpoint/2010/main" val="1706433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smtClean="0">
                <a:effectLst/>
              </a:rPr>
              <a:t>بند 3</a:t>
            </a:r>
            <a:endParaRPr lang="en-US" smtClean="0">
              <a:effectLst/>
            </a:endParaRPr>
          </a:p>
        </p:txBody>
      </p:sp>
      <p:sp>
        <p:nvSpPr>
          <p:cNvPr id="227331" name="Rectangle 3"/>
          <p:cNvSpPr>
            <a:spLocks noGrp="1"/>
          </p:cNvSpPr>
          <p:nvPr>
            <p:ph type="body" idx="1"/>
          </p:nvPr>
        </p:nvSpPr>
        <p:spPr/>
        <p:txBody>
          <a:bodyPr>
            <a:normAutofit/>
          </a:bodyPr>
          <a:lstStyle/>
          <a:p>
            <a:pPr>
              <a:lnSpc>
                <a:spcPct val="120000"/>
              </a:lnSpc>
            </a:pPr>
            <a:r>
              <a:rPr lang="ar-SA" sz="4000" smtClean="0"/>
              <a:t>محور قراردادن </a:t>
            </a:r>
            <a:r>
              <a:rPr lang="ar-SA" sz="5400" smtClean="0">
                <a:solidFill>
                  <a:srgbClr val="800000"/>
                </a:solidFill>
              </a:rPr>
              <a:t>رشد بهره‌وري</a:t>
            </a:r>
            <a:r>
              <a:rPr lang="ar-SA" sz="4000" smtClean="0"/>
              <a:t> در اقتصاد با تقويت عوامل توليد، </a:t>
            </a:r>
            <a:r>
              <a:rPr lang="ar-SA" sz="5400" smtClean="0">
                <a:solidFill>
                  <a:srgbClr val="800000"/>
                </a:solidFill>
              </a:rPr>
              <a:t>توانمندسازي نيروي کار</a:t>
            </a:r>
            <a:r>
              <a:rPr lang="ar-SA" sz="4000" smtClean="0"/>
              <a:t>، تقويتِ </a:t>
            </a:r>
            <a:r>
              <a:rPr lang="ar-SA" sz="5400" smtClean="0">
                <a:solidFill>
                  <a:srgbClr val="800000"/>
                </a:solidFill>
              </a:rPr>
              <a:t>رقابت‌پذيري اقتصاد</a:t>
            </a:r>
            <a:r>
              <a:rPr lang="ar-SA" sz="4000" smtClean="0"/>
              <a:t>، ايجاد بستر رقابت بين مناطق و استانها و به کارگيري ظرفيت و قابليت‌هاي متنوع در جغرافياي مزيت‌هاي مناطق کشور</a:t>
            </a:r>
            <a:r>
              <a:rPr lang="en-US" sz="4000" smtClean="0"/>
              <a:t> </a:t>
            </a:r>
          </a:p>
        </p:txBody>
      </p:sp>
    </p:spTree>
    <p:extLst>
      <p:ext uri="{BB962C8B-B14F-4D97-AF65-F5344CB8AC3E}">
        <p14:creationId xmlns:p14="http://schemas.microsoft.com/office/powerpoint/2010/main" val="2345268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smtClean="0">
                <a:effectLst/>
              </a:rPr>
              <a:t>برداشت از بند 4</a:t>
            </a:r>
            <a:endParaRPr lang="en-US" smtClean="0">
              <a:effectLst/>
            </a:endParaRPr>
          </a:p>
        </p:txBody>
      </p:sp>
      <p:sp>
        <p:nvSpPr>
          <p:cNvPr id="228355" name="Rectangle 3"/>
          <p:cNvSpPr>
            <a:spLocks noGrp="1"/>
          </p:cNvSpPr>
          <p:nvPr>
            <p:ph type="body" idx="1"/>
          </p:nvPr>
        </p:nvSpPr>
        <p:spPr/>
        <p:txBody>
          <a:bodyPr/>
          <a:lstStyle/>
          <a:p>
            <a:pPr>
              <a:lnSpc>
                <a:spcPct val="120000"/>
              </a:lnSpc>
            </a:pPr>
            <a:r>
              <a:rPr lang="fa-IR" sz="6600" b="1" dirty="0" smtClean="0"/>
              <a:t>هدفمندي يارانه در خدمت</a:t>
            </a:r>
          </a:p>
          <a:p>
            <a:pPr lvl="1">
              <a:lnSpc>
                <a:spcPct val="120000"/>
              </a:lnSpc>
            </a:pPr>
            <a:r>
              <a:rPr lang="fa-IR" sz="6000" b="1" dirty="0" smtClean="0"/>
              <a:t>توليد</a:t>
            </a:r>
          </a:p>
          <a:p>
            <a:pPr lvl="1">
              <a:lnSpc>
                <a:spcPct val="120000"/>
              </a:lnSpc>
            </a:pPr>
            <a:r>
              <a:rPr lang="fa-IR" sz="6000" b="1" dirty="0" smtClean="0"/>
              <a:t>بهره‏وري</a:t>
            </a:r>
          </a:p>
          <a:p>
            <a:pPr lvl="1">
              <a:lnSpc>
                <a:spcPct val="120000"/>
              </a:lnSpc>
            </a:pPr>
            <a:r>
              <a:rPr lang="fa-IR" sz="6000" b="1" dirty="0" smtClean="0"/>
              <a:t>اشتغال</a:t>
            </a:r>
          </a:p>
          <a:p>
            <a:pPr lvl="1">
              <a:lnSpc>
                <a:spcPct val="120000"/>
              </a:lnSpc>
            </a:pPr>
            <a:endParaRPr lang="en-US" sz="6000" b="1" dirty="0" smtClean="0"/>
          </a:p>
        </p:txBody>
      </p:sp>
      <p:pic>
        <p:nvPicPr>
          <p:cNvPr id="228356" name="Picture 2" descr="L:\اقتصاد مقاومتی\sakht2.jpg"/>
          <p:cNvPicPr>
            <a:picLocks noChangeAspect="1" noChangeArrowheads="1"/>
          </p:cNvPicPr>
          <p:nvPr/>
        </p:nvPicPr>
        <p:blipFill>
          <a:blip r:embed="rId2">
            <a:extLst>
              <a:ext uri="{28A0092B-C50C-407E-A947-70E740481C1C}">
                <a14:useLocalDpi xmlns:a14="http://schemas.microsoft.com/office/drawing/2010/main" val="0"/>
              </a:ext>
            </a:extLst>
          </a:blip>
          <a:srcRect l="12131" r="10568"/>
          <a:stretch>
            <a:fillRect/>
          </a:stretch>
        </p:blipFill>
        <p:spPr bwMode="auto">
          <a:xfrm>
            <a:off x="612775" y="2636838"/>
            <a:ext cx="4751388"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263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smtClean="0">
                <a:effectLst/>
              </a:rPr>
              <a:t>بند 5</a:t>
            </a:r>
            <a:endParaRPr lang="en-US" smtClean="0">
              <a:effectLst/>
            </a:endParaRPr>
          </a:p>
        </p:txBody>
      </p:sp>
      <p:sp>
        <p:nvSpPr>
          <p:cNvPr id="229379" name="Rectangle 3"/>
          <p:cNvSpPr>
            <a:spLocks noGrp="1"/>
          </p:cNvSpPr>
          <p:nvPr>
            <p:ph type="body" idx="1"/>
          </p:nvPr>
        </p:nvSpPr>
        <p:spPr>
          <a:xfrm>
            <a:off x="457200" y="1052736"/>
            <a:ext cx="8229600" cy="5184576"/>
          </a:xfrm>
        </p:spPr>
        <p:txBody>
          <a:bodyPr/>
          <a:lstStyle/>
          <a:p>
            <a:pPr>
              <a:lnSpc>
                <a:spcPct val="150000"/>
              </a:lnSpc>
            </a:pPr>
            <a:r>
              <a:rPr lang="fa-IR" b="1" dirty="0" smtClean="0"/>
              <a:t>عدالت در همه عناصر زنجيره توليد</a:t>
            </a:r>
          </a:p>
          <a:p>
            <a:pPr>
              <a:lnSpc>
                <a:spcPct val="150000"/>
              </a:lnSpc>
            </a:pPr>
            <a:r>
              <a:rPr lang="ar-SA" sz="3600" b="1" dirty="0" smtClean="0"/>
              <a:t>افزايش سهم </a:t>
            </a:r>
            <a:r>
              <a:rPr lang="ar-SA" sz="4000" b="1" dirty="0" smtClean="0">
                <a:solidFill>
                  <a:srgbClr val="C00000"/>
                </a:solidFill>
              </a:rPr>
              <a:t>سرمايه انساني از طريق ارتقاء آموزش</a:t>
            </a:r>
            <a:r>
              <a:rPr lang="fa-IR" sz="4000" b="1" dirty="0" smtClean="0">
                <a:solidFill>
                  <a:srgbClr val="C00000"/>
                </a:solidFill>
              </a:rPr>
              <a:t> و </a:t>
            </a:r>
            <a:r>
              <a:rPr lang="ar-SA" sz="4000" b="1" dirty="0" smtClean="0">
                <a:solidFill>
                  <a:srgbClr val="C00000"/>
                </a:solidFill>
              </a:rPr>
              <a:t>مهارت، خلاقيت، کارآفريني</a:t>
            </a:r>
            <a:r>
              <a:rPr lang="ar-SA" sz="3600" b="1" dirty="0" smtClean="0"/>
              <a:t> و تجربه</a:t>
            </a:r>
            <a:endParaRPr lang="en-US" sz="3600" b="1" dirty="0" smtClean="0"/>
          </a:p>
        </p:txBody>
      </p:sp>
      <p:pic>
        <p:nvPicPr>
          <p:cNvPr id="6" name="Picture 11" descr="C:\Users\max\Desktop\IMG155943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370" y="3795744"/>
            <a:ext cx="3888432" cy="251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777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bwMode="auto">
          <a:xfrm>
            <a:off x="628650" y="365126"/>
            <a:ext cx="7886700" cy="7365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lgn="ctr"/>
            <a:r>
              <a:rPr lang="fa-IR" sz="3600" b="1" dirty="0" smtClean="0">
                <a:solidFill>
                  <a:srgbClr val="C00000"/>
                </a:solidFill>
                <a:effectLst>
                  <a:outerShdw blurRad="38100" dist="38100" dir="2700000" algn="tl">
                    <a:srgbClr val="000000">
                      <a:alpha val="43137"/>
                    </a:srgbClr>
                  </a:outerShdw>
                </a:effectLst>
                <a:cs typeface="Titr" panose="00000700000000000000" pitchFamily="2" charset="-78"/>
              </a:rPr>
              <a:t>عوامل توسعه اقتصاد مقاومتی</a:t>
            </a:r>
            <a:endParaRPr lang="en-US" sz="3600" b="1" dirty="0" smtClean="0">
              <a:solidFill>
                <a:srgbClr val="C00000"/>
              </a:solidFill>
              <a:effectLst>
                <a:outerShdw blurRad="38100" dist="38100" dir="2700000" algn="tl">
                  <a:srgbClr val="000000">
                    <a:alpha val="43137"/>
                  </a:srgbClr>
                </a:outerShdw>
              </a:effectLst>
              <a:cs typeface="Titr" panose="00000700000000000000" pitchFamily="2" charset="-78"/>
            </a:endParaRPr>
          </a:p>
        </p:txBody>
      </p:sp>
      <p:sp>
        <p:nvSpPr>
          <p:cNvPr id="116742" name="Text Box 5"/>
          <p:cNvSpPr txBox="1">
            <a:spLocks noChangeArrowheads="1"/>
          </p:cNvSpPr>
          <p:nvPr/>
        </p:nvSpPr>
        <p:spPr bwMode="auto">
          <a:xfrm>
            <a:off x="4098925" y="1889125"/>
            <a:ext cx="4360863" cy="822325"/>
          </a:xfrm>
          <a:prstGeom prst="rect">
            <a:avLst/>
          </a:prstGeom>
          <a:noFill/>
          <a:ln w="19050" algn="ctr">
            <a:noFill/>
            <a:miter lim="800000"/>
            <a:headEnd/>
            <a:tailEnd/>
          </a:ln>
        </p:spPr>
        <p:txBody>
          <a:bodyPr wrap="none" lIns="0" tIns="0" rIns="0" bIns="0">
            <a:spAutoFit/>
          </a:bodyPr>
          <a:lstStyle>
            <a:lvl1pPr eaLnBrk="0" hangingPunct="0">
              <a:tabLst>
                <a:tab pos="3946525"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946525"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946525"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946525"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946525" algn="l"/>
              </a:tabLst>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tabLst>
                <a:tab pos="3946525" algn="l"/>
              </a:tabLs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tabLst>
                <a:tab pos="3946525" algn="l"/>
              </a:tabLs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tabLst>
                <a:tab pos="3946525" algn="l"/>
              </a:tabLs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tabLst>
                <a:tab pos="3946525" algn="l"/>
              </a:tabLst>
              <a:defRPr>
                <a:solidFill>
                  <a:schemeClr val="tx1"/>
                </a:solidFill>
                <a:latin typeface="Calibri" panose="020F0502020204030204" pitchFamily="34" charset="0"/>
                <a:cs typeface="Arial" panose="020B0604020202020204" pitchFamily="34" charset="0"/>
              </a:defRPr>
            </a:lvl9pPr>
          </a:lstStyle>
          <a:p>
            <a:pPr>
              <a:lnSpc>
                <a:spcPct val="90000"/>
              </a:lnSpc>
              <a:spcAft>
                <a:spcPts val="1200"/>
              </a:spcAft>
              <a:buClr>
                <a:schemeClr val="bg1"/>
              </a:buClr>
              <a:buFont typeface="Times New Roman" panose="02020603050405020304" pitchFamily="18" charset="0"/>
              <a:buNone/>
            </a:pPr>
            <a:r>
              <a:rPr lang="en-US" sz="6000" b="1">
                <a:effectLst>
                  <a:outerShdw blurRad="38100" dist="38100" dir="2700000" algn="tl">
                    <a:srgbClr val="C0C0C0"/>
                  </a:outerShdw>
                </a:effectLst>
                <a:latin typeface="Trebuchet MS" panose="020B0603020202020204" pitchFamily="34" charset="0"/>
              </a:rPr>
              <a:t>BROADBAND</a:t>
            </a:r>
          </a:p>
        </p:txBody>
      </p:sp>
      <p:grpSp>
        <p:nvGrpSpPr>
          <p:cNvPr id="281604" name="Group 25"/>
          <p:cNvGrpSpPr>
            <a:grpSpLocks/>
          </p:cNvGrpSpPr>
          <p:nvPr/>
        </p:nvGrpSpPr>
        <p:grpSpPr bwMode="auto">
          <a:xfrm>
            <a:off x="539750" y="1341438"/>
            <a:ext cx="3340100" cy="2797175"/>
            <a:chOff x="96" y="1173"/>
            <a:chExt cx="1486" cy="1161"/>
          </a:xfrm>
        </p:grpSpPr>
        <p:pic>
          <p:nvPicPr>
            <p:cNvPr id="281605" name="Picture 11" descr="broad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 y="1173"/>
              <a:ext cx="1463"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99FF"/>
                  </a:solidFill>
                  <a:miter lim="800000"/>
                  <a:headEnd/>
                  <a:tailEnd/>
                </a14:hiddenLine>
              </a:ext>
            </a:extLst>
          </p:spPr>
        </p:pic>
        <p:sp>
          <p:nvSpPr>
            <p:cNvPr id="281606" name="Rectangle 22"/>
            <p:cNvSpPr>
              <a:spLocks noChangeArrowheads="1"/>
            </p:cNvSpPr>
            <p:nvPr/>
          </p:nvSpPr>
          <p:spPr bwMode="auto">
            <a:xfrm>
              <a:off x="96" y="1187"/>
              <a:ext cx="1486" cy="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99FF"/>
                  </a:solidFill>
                  <a:miter lim="800000"/>
                  <a:headEnd/>
                  <a:tailEnd/>
                </a14:hiddenLine>
              </a:ext>
            </a:extLst>
          </p:spPr>
          <p:txBody>
            <a:bodyPr wrap="none" lIns="0" tIns="0" rIns="0" b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90000"/>
                </a:lnSpc>
                <a:spcAft>
                  <a:spcPts val="1200"/>
                </a:spcAft>
                <a:buClr>
                  <a:schemeClr val="bg1"/>
                </a:buClr>
                <a:buFont typeface="Times New Roman" panose="02020603050405020304" pitchFamily="18" charset="0"/>
                <a:buChar char="•"/>
              </a:pPr>
              <a:endParaRPr lang="fa-IR" sz="1600">
                <a:latin typeface="Trebuchet MS" panose="020B0603020202020204" pitchFamily="34" charset="0"/>
              </a:endParaRPr>
            </a:p>
          </p:txBody>
        </p:sp>
      </p:grpSp>
      <p:sp>
        <p:nvSpPr>
          <p:cNvPr id="116749" name="Text Box 4"/>
          <p:cNvSpPr txBox="1">
            <a:spLocks noChangeArrowheads="1"/>
          </p:cNvSpPr>
          <p:nvPr/>
        </p:nvSpPr>
        <p:spPr bwMode="auto">
          <a:xfrm>
            <a:off x="611188" y="4697413"/>
            <a:ext cx="4449762" cy="1096962"/>
          </a:xfrm>
          <a:prstGeom prst="rect">
            <a:avLst/>
          </a:prstGeom>
          <a:noFill/>
          <a:ln w="19050" algn="ctr">
            <a:noFill/>
            <a:miter lim="800000"/>
            <a:headEnd/>
            <a:tailEnd/>
          </a:ln>
        </p:spPr>
        <p:txBody>
          <a:bodyPr wrap="none" lIns="0" tIns="0" rIns="0" bIns="0">
            <a:spAutoFit/>
          </a:bodyPr>
          <a:lstStyle>
            <a:lvl1pPr eaLnBrk="0" hangingPunct="0">
              <a:tabLst>
                <a:tab pos="3946525"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946525"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946525"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946525"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946525" algn="l"/>
              </a:tabLst>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tabLst>
                <a:tab pos="3946525" algn="l"/>
              </a:tabLs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tabLst>
                <a:tab pos="3946525" algn="l"/>
              </a:tabLs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tabLst>
                <a:tab pos="3946525" algn="l"/>
              </a:tabLs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tabLst>
                <a:tab pos="3946525" algn="l"/>
              </a:tabLst>
              <a:defRPr>
                <a:solidFill>
                  <a:schemeClr val="tx1"/>
                </a:solidFill>
                <a:latin typeface="Calibri" panose="020F0502020204030204" pitchFamily="34" charset="0"/>
                <a:cs typeface="Arial" panose="020B0604020202020204" pitchFamily="34" charset="0"/>
              </a:defRPr>
            </a:lvl9pPr>
          </a:lstStyle>
          <a:p>
            <a:pPr>
              <a:lnSpc>
                <a:spcPct val="90000"/>
              </a:lnSpc>
              <a:spcAft>
                <a:spcPts val="1200"/>
              </a:spcAft>
              <a:buClr>
                <a:schemeClr val="bg1"/>
              </a:buClr>
              <a:buFont typeface="Times New Roman" panose="02020603050405020304" pitchFamily="18" charset="0"/>
              <a:buNone/>
            </a:pPr>
            <a:r>
              <a:rPr lang="en-US" sz="8000" b="1">
                <a:solidFill>
                  <a:srgbClr val="003300"/>
                </a:solidFill>
                <a:effectLst>
                  <a:outerShdw blurRad="38100" dist="38100" dir="2700000" algn="tl">
                    <a:srgbClr val="C0C0C0"/>
                  </a:outerShdw>
                </a:effectLst>
                <a:latin typeface="Trebuchet MS" panose="020B0603020202020204" pitchFamily="34" charset="0"/>
              </a:rPr>
              <a:t>MOBILITY</a:t>
            </a:r>
          </a:p>
        </p:txBody>
      </p:sp>
      <p:grpSp>
        <p:nvGrpSpPr>
          <p:cNvPr id="281608" name="Group 23"/>
          <p:cNvGrpSpPr>
            <a:grpSpLocks/>
          </p:cNvGrpSpPr>
          <p:nvPr/>
        </p:nvGrpSpPr>
        <p:grpSpPr bwMode="auto">
          <a:xfrm>
            <a:off x="5364163" y="3644900"/>
            <a:ext cx="3290887" cy="2690813"/>
            <a:chOff x="3902" y="2387"/>
            <a:chExt cx="1822" cy="1468"/>
          </a:xfrm>
        </p:grpSpPr>
        <p:pic>
          <p:nvPicPr>
            <p:cNvPr id="281609" name="Picture 14" descr="cell t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 y="2414"/>
              <a:ext cx="1340" cy="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pic>
        <p:pic>
          <p:nvPicPr>
            <p:cNvPr id="281610" name="Picture 16" descr="tree3-7382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1" y="2413"/>
              <a:ext cx="993"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pic>
        <p:sp>
          <p:nvSpPr>
            <p:cNvPr id="281611" name="Rectangle 18"/>
            <p:cNvSpPr>
              <a:spLocks noChangeArrowheads="1"/>
            </p:cNvSpPr>
            <p:nvPr/>
          </p:nvSpPr>
          <p:spPr bwMode="auto">
            <a:xfrm>
              <a:off x="4726" y="2410"/>
              <a:ext cx="186" cy="1431"/>
            </a:xfrm>
            <a:prstGeom prst="rect">
              <a:avLst/>
            </a:prstGeom>
            <a:solidFill>
              <a:schemeClr val="hlink"/>
            </a:solidFill>
            <a:ln>
              <a:noFill/>
            </a:ln>
            <a:extLst>
              <a:ext uri="{91240B29-F687-4F45-9708-019B960494DF}">
                <a14:hiddenLine xmlns:a14="http://schemas.microsoft.com/office/drawing/2010/main" w="19050" algn="ctr">
                  <a:solidFill>
                    <a:schemeClr val="hlink"/>
                  </a:solidFill>
                  <a:miter lim="800000"/>
                  <a:headEnd/>
                  <a:tailEnd/>
                </a14:hiddenLine>
              </a:ext>
            </a:extLst>
          </p:spPr>
          <p:txBody>
            <a:bodyPr wrap="none" lIns="0" tIns="0" rIns="0" b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90000"/>
                </a:lnSpc>
                <a:spcAft>
                  <a:spcPts val="1200"/>
                </a:spcAft>
                <a:buClr>
                  <a:schemeClr val="bg1"/>
                </a:buClr>
                <a:buFont typeface="Times New Roman" panose="02020603050405020304" pitchFamily="18" charset="0"/>
                <a:buChar char="•"/>
              </a:pPr>
              <a:endParaRPr lang="fa-IR" sz="1600">
                <a:latin typeface="Trebuchet MS" panose="020B0603020202020204" pitchFamily="34" charset="0"/>
              </a:endParaRPr>
            </a:p>
          </p:txBody>
        </p:sp>
        <p:sp>
          <p:nvSpPr>
            <p:cNvPr id="281612" name="Rectangle 17"/>
            <p:cNvSpPr>
              <a:spLocks noChangeArrowheads="1"/>
            </p:cNvSpPr>
            <p:nvPr/>
          </p:nvSpPr>
          <p:spPr bwMode="auto">
            <a:xfrm>
              <a:off x="3903" y="2387"/>
              <a:ext cx="1821" cy="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chemeClr val="hlink"/>
                  </a:solidFill>
                  <a:miter lim="800000"/>
                  <a:headEnd/>
                  <a:tailEnd/>
                </a14:hiddenLine>
              </a:ext>
            </a:extLst>
          </p:spPr>
          <p:txBody>
            <a:bodyPr wrap="none" lIns="0" tIns="0" rIns="0" b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90000"/>
                </a:lnSpc>
                <a:spcAft>
                  <a:spcPts val="1200"/>
                </a:spcAft>
                <a:buClr>
                  <a:schemeClr val="bg1"/>
                </a:buClr>
                <a:buFont typeface="Times New Roman" panose="02020603050405020304" pitchFamily="18" charset="0"/>
                <a:buChar char="•"/>
              </a:pPr>
              <a:endParaRPr lang="fa-IR" sz="1600">
                <a:latin typeface="Trebuchet MS" panose="020B0603020202020204" pitchFamily="34" charset="0"/>
              </a:endParaRPr>
            </a:p>
          </p:txBody>
        </p:sp>
      </p:grpSp>
    </p:spTree>
    <p:extLst>
      <p:ext uri="{BB962C8B-B14F-4D97-AF65-F5344CB8AC3E}">
        <p14:creationId xmlns:p14="http://schemas.microsoft.com/office/powerpoint/2010/main" val="223968156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سرعت بالا تا كجا!</a:t>
            </a:r>
            <a:endParaRPr lang="en-US" dirty="0"/>
          </a:p>
        </p:txBody>
      </p:sp>
      <p:sp>
        <p:nvSpPr>
          <p:cNvPr id="3" name="Content Placeholder 2"/>
          <p:cNvSpPr>
            <a:spLocks noGrp="1"/>
          </p:cNvSpPr>
          <p:nvPr>
            <p:ph idx="1"/>
          </p:nvPr>
        </p:nvSpPr>
        <p:spPr>
          <a:xfrm>
            <a:off x="187890" y="1052186"/>
            <a:ext cx="8805798" cy="512209"/>
          </a:xfrm>
        </p:spPr>
        <p:txBody>
          <a:bodyPr>
            <a:noAutofit/>
          </a:bodyPr>
          <a:lstStyle/>
          <a:p>
            <a:r>
              <a:rPr lang="fa-IR" sz="3200" b="1" dirty="0"/>
              <a:t>به سرعتهاي زياد اينترنت هوشمند و فناوريهاي فردا بينديشيد!</a:t>
            </a:r>
          </a:p>
          <a:p>
            <a:pPr marL="0" indent="0">
              <a:buNone/>
            </a:pPr>
            <a:endParaRPr lang="en-US" sz="3200" dirty="0"/>
          </a:p>
        </p:txBody>
      </p:sp>
      <p:sp>
        <p:nvSpPr>
          <p:cNvPr id="5" name="Rectangle 4"/>
          <p:cNvSpPr>
            <a:spLocks noChangeArrowheads="1"/>
          </p:cNvSpPr>
          <p:nvPr/>
        </p:nvSpPr>
        <p:spPr bwMode="auto">
          <a:xfrm>
            <a:off x="372012" y="1759941"/>
            <a:ext cx="8359775" cy="4251325"/>
          </a:xfrm>
          <a:prstGeom prst="rect">
            <a:avLst/>
          </a:prstGeom>
          <a:solidFill>
            <a:schemeClr val="bg1"/>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83" tIns="45692" rIns="91383" bIns="45692">
            <a:spAutoFit/>
          </a:bodyPr>
          <a:lstStyle/>
          <a:p>
            <a:pPr algn="ctr" eaLnBrk="0" hangingPunct="0"/>
            <a:r>
              <a:rPr lang="en-US" sz="6800" b="1">
                <a:latin typeface="Helvetica" panose="020B0604020202020204" pitchFamily="34" charset="0"/>
              </a:rPr>
              <a:t>(Kilo, </a:t>
            </a:r>
            <a:r>
              <a:rPr lang="en-US" sz="6800" b="1">
                <a:solidFill>
                  <a:srgbClr val="CC0000"/>
                </a:solidFill>
                <a:latin typeface="Helvetica" panose="020B0604020202020204" pitchFamily="34" charset="0"/>
              </a:rPr>
              <a:t>Mega</a:t>
            </a:r>
            <a:r>
              <a:rPr lang="en-US" sz="6800" b="1">
                <a:latin typeface="Helvetica" panose="020B0604020202020204" pitchFamily="34" charset="0"/>
              </a:rPr>
              <a:t>, </a:t>
            </a:r>
            <a:r>
              <a:rPr lang="en-US" sz="6800" b="1">
                <a:solidFill>
                  <a:schemeClr val="accent2"/>
                </a:solidFill>
                <a:latin typeface="Helvetica" panose="020B0604020202020204" pitchFamily="34" charset="0"/>
              </a:rPr>
              <a:t>Giga</a:t>
            </a:r>
            <a:r>
              <a:rPr lang="en-US" sz="6800" b="1">
                <a:latin typeface="Helvetica" panose="020B0604020202020204" pitchFamily="34" charset="0"/>
              </a:rPr>
              <a:t>, </a:t>
            </a:r>
          </a:p>
          <a:p>
            <a:pPr algn="ctr" eaLnBrk="0" hangingPunct="0"/>
            <a:r>
              <a:rPr lang="en-US" sz="6800" b="1">
                <a:latin typeface="Helvetica" panose="020B0604020202020204" pitchFamily="34" charset="0"/>
              </a:rPr>
              <a:t>Tera, </a:t>
            </a:r>
            <a:r>
              <a:rPr lang="en-US" sz="6800" b="1">
                <a:solidFill>
                  <a:srgbClr val="800080"/>
                </a:solidFill>
                <a:latin typeface="Helvetica" panose="020B0604020202020204" pitchFamily="34" charset="0"/>
              </a:rPr>
              <a:t>Peta</a:t>
            </a:r>
            <a:r>
              <a:rPr lang="en-US" sz="6800" b="1">
                <a:latin typeface="Helvetica" panose="020B0604020202020204" pitchFamily="34" charset="0"/>
              </a:rPr>
              <a:t>, </a:t>
            </a:r>
          </a:p>
          <a:p>
            <a:pPr algn="ctr" eaLnBrk="0" hangingPunct="0"/>
            <a:r>
              <a:rPr lang="en-US" sz="6800" b="1">
                <a:solidFill>
                  <a:srgbClr val="FFFF00"/>
                </a:solidFill>
                <a:latin typeface="Helvetica" panose="020B0604020202020204" pitchFamily="34" charset="0"/>
              </a:rPr>
              <a:t>Exa</a:t>
            </a:r>
            <a:r>
              <a:rPr lang="en-US" sz="6800" b="1">
                <a:latin typeface="Helvetica" panose="020B0604020202020204" pitchFamily="34" charset="0"/>
              </a:rPr>
              <a:t>, Zetta, </a:t>
            </a:r>
          </a:p>
          <a:p>
            <a:pPr algn="ctr" eaLnBrk="0" hangingPunct="0"/>
            <a:r>
              <a:rPr lang="en-US" sz="6800" b="1">
                <a:solidFill>
                  <a:srgbClr val="800000"/>
                </a:solidFill>
                <a:latin typeface="Helvetica" panose="020B0604020202020204" pitchFamily="34" charset="0"/>
              </a:rPr>
              <a:t>Yotta = 10</a:t>
            </a:r>
            <a:r>
              <a:rPr lang="en-US" sz="6800" b="1" baseline="30000">
                <a:solidFill>
                  <a:srgbClr val="800000"/>
                </a:solidFill>
                <a:latin typeface="Helvetica" panose="020B0604020202020204" pitchFamily="34" charset="0"/>
              </a:rPr>
              <a:t>24</a:t>
            </a:r>
            <a:r>
              <a:rPr lang="en-US" sz="6800" b="1">
                <a:latin typeface="Helvetica" panose="020B0604020202020204" pitchFamily="34" charset="0"/>
              </a:rPr>
              <a:t>)</a:t>
            </a:r>
          </a:p>
        </p:txBody>
      </p:sp>
    </p:spTree>
    <p:extLst>
      <p:ext uri="{BB962C8B-B14F-4D97-AF65-F5344CB8AC3E}">
        <p14:creationId xmlns:p14="http://schemas.microsoft.com/office/powerpoint/2010/main" val="3558966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 دانش، رقابت و تجاری سازی؟</a:t>
            </a:r>
            <a:endParaRPr lang="en-US" dirty="0"/>
          </a:p>
        </p:txBody>
      </p:sp>
      <p:sp>
        <p:nvSpPr>
          <p:cNvPr id="3" name="Content Placeholder 2"/>
          <p:cNvSpPr>
            <a:spLocks noGrp="1"/>
          </p:cNvSpPr>
          <p:nvPr>
            <p:ph idx="1"/>
          </p:nvPr>
        </p:nvSpPr>
        <p:spPr>
          <a:xfrm>
            <a:off x="2765234" y="1052186"/>
            <a:ext cx="6228454" cy="5298510"/>
          </a:xfrm>
        </p:spPr>
        <p:txBody>
          <a:bodyPr>
            <a:normAutofit fontScale="85000" lnSpcReduction="10000"/>
          </a:bodyPr>
          <a:lstStyle/>
          <a:p>
            <a:pPr>
              <a:lnSpc>
                <a:spcPct val="150000"/>
              </a:lnSpc>
            </a:pPr>
            <a:r>
              <a:rPr lang="fa-IR" b="1" dirty="0" smtClean="0"/>
              <a:t>در </a:t>
            </a:r>
            <a:r>
              <a:rPr lang="fa-IR" b="1" dirty="0"/>
              <a:t>طول تاريخ، </a:t>
            </a:r>
            <a:r>
              <a:rPr lang="fa-IR" b="1" dirty="0" smtClean="0"/>
              <a:t>داشته‏هاي </a:t>
            </a:r>
            <a:r>
              <a:rPr lang="fa-IR" b="1" dirty="0"/>
              <a:t>متعددي نظير زمين، تجهيزات سخت افزاري، منابع طبيعي و اطلاعات، جوهره اصلي كسب و كار بشر را تشكيل </a:t>
            </a:r>
            <a:r>
              <a:rPr lang="fa-IR" b="1" dirty="0" smtClean="0"/>
              <a:t>مي‏دادند</a:t>
            </a:r>
            <a:r>
              <a:rPr lang="fa-IR" b="1" dirty="0"/>
              <a:t>. </a:t>
            </a:r>
            <a:endParaRPr lang="fa-IR" b="1" dirty="0" smtClean="0"/>
          </a:p>
          <a:p>
            <a:pPr>
              <a:lnSpc>
                <a:spcPct val="150000"/>
              </a:lnSpc>
            </a:pPr>
            <a:r>
              <a:rPr lang="fa-IR" b="1" dirty="0" smtClean="0"/>
              <a:t>اکنون، </a:t>
            </a:r>
            <a:r>
              <a:rPr lang="fa-IR" b="1" dirty="0"/>
              <a:t>اين دانش است كه جوهره اصلي </a:t>
            </a:r>
            <a:r>
              <a:rPr lang="fa-IR" b="1" dirty="0" smtClean="0"/>
              <a:t>شركت‏ها </a:t>
            </a:r>
            <a:r>
              <a:rPr lang="fa-IR" b="1" dirty="0"/>
              <a:t>را تشكيل </a:t>
            </a:r>
            <a:r>
              <a:rPr lang="fa-IR" b="1" dirty="0" smtClean="0"/>
              <a:t>مي‏دهد </a:t>
            </a:r>
            <a:r>
              <a:rPr lang="fa-IR" b="1" dirty="0"/>
              <a:t>و رقابت </a:t>
            </a:r>
            <a:r>
              <a:rPr lang="fa-IR" b="1" dirty="0" smtClean="0"/>
              <a:t>شركت‏ها </a:t>
            </a:r>
            <a:r>
              <a:rPr lang="fa-IR" b="1" dirty="0"/>
              <a:t>بر سر ميزان، سطح و نوع دانش موجود در آنها تعيين </a:t>
            </a:r>
            <a:r>
              <a:rPr lang="fa-IR" b="1" dirty="0" smtClean="0"/>
              <a:t>مي‏شود</a:t>
            </a:r>
            <a:r>
              <a:rPr lang="fa-IR" b="1" dirty="0"/>
              <a:t>. </a:t>
            </a:r>
            <a:endParaRPr lang="fa-IR" b="1" dirty="0" smtClean="0"/>
          </a:p>
          <a:p>
            <a:pPr>
              <a:lnSpc>
                <a:spcPct val="150000"/>
              </a:lnSpc>
            </a:pPr>
            <a:r>
              <a:rPr lang="fa-IR" b="1" dirty="0" smtClean="0"/>
              <a:t>در فضای جدید کسب و کار، شركت‏هايی که بتوانند دانش را تجاری سازی کنند و به شکلی در آورند که بازارپسند و دارای تقاضا در بازار باشد از دانش صاحب </a:t>
            </a:r>
            <a:r>
              <a:rPr lang="fa-IR" b="1" dirty="0"/>
              <a:t>ثروت </a:t>
            </a:r>
            <a:r>
              <a:rPr lang="fa-IR" b="1" dirty="0" smtClean="0"/>
              <a:t>مي‏شوند.</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69" y="2532838"/>
            <a:ext cx="2294527" cy="2248483"/>
          </a:xfrm>
          <a:prstGeom prst="rect">
            <a:avLst/>
          </a:prstGeom>
          <a:ln>
            <a:solidFill>
              <a:schemeClr val="accent6">
                <a:lumMod val="50000"/>
              </a:schemeClr>
            </a:solidFill>
          </a:ln>
        </p:spPr>
      </p:pic>
    </p:spTree>
    <p:extLst>
      <p:ext uri="{BB962C8B-B14F-4D97-AF65-F5344CB8AC3E}">
        <p14:creationId xmlns:p14="http://schemas.microsoft.com/office/powerpoint/2010/main" val="3031713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2"/>
          <p:cNvSpPr>
            <a:spLocks noChangeArrowheads="1"/>
          </p:cNvSpPr>
          <p:nvPr/>
        </p:nvSpPr>
        <p:spPr bwMode="auto">
          <a:xfrm>
            <a:off x="0" y="3733800"/>
            <a:ext cx="2438400" cy="2438400"/>
          </a:xfrm>
          <a:prstGeom prst="ellipse">
            <a:avLst/>
          </a:prstGeom>
          <a:solidFill>
            <a:schemeClr val="accent6">
              <a:lumMod val="75000"/>
            </a:schemeClr>
          </a:solidFill>
          <a:ln w="38100">
            <a:solidFill>
              <a:srgbClr val="000066"/>
            </a:solidFill>
            <a:round/>
            <a:headEnd/>
            <a:tailEnd/>
          </a:ln>
        </p:spPr>
        <p:txBody>
          <a:bodyPr wrap="none" anchor="ctr"/>
          <a:lstStyle/>
          <a:p>
            <a:endParaRPr lang="en-US"/>
          </a:p>
        </p:txBody>
      </p:sp>
      <p:sp>
        <p:nvSpPr>
          <p:cNvPr id="50179" name="Oval 3"/>
          <p:cNvSpPr>
            <a:spLocks noChangeArrowheads="1"/>
          </p:cNvSpPr>
          <p:nvPr/>
        </p:nvSpPr>
        <p:spPr bwMode="auto">
          <a:xfrm>
            <a:off x="2209800" y="0"/>
            <a:ext cx="6934200" cy="6934200"/>
          </a:xfrm>
          <a:prstGeom prst="ellipse">
            <a:avLst/>
          </a:prstGeom>
          <a:solidFill>
            <a:schemeClr val="accent6">
              <a:lumMod val="75000"/>
            </a:schemeClr>
          </a:solidFill>
          <a:ln w="38100">
            <a:solidFill>
              <a:srgbClr val="000066"/>
            </a:solidFill>
            <a:round/>
            <a:headEnd/>
            <a:tailEnd/>
          </a:ln>
        </p:spPr>
        <p:txBody>
          <a:bodyPr wrap="none" anchor="ctr"/>
          <a:lstStyle/>
          <a:p>
            <a:endParaRPr lang="en-US"/>
          </a:p>
        </p:txBody>
      </p:sp>
      <p:sp>
        <p:nvSpPr>
          <p:cNvPr id="50180" name="Rectangle 4"/>
          <p:cNvSpPr>
            <a:spLocks noGrp="1" noChangeArrowheads="1"/>
          </p:cNvSpPr>
          <p:nvPr>
            <p:ph type="title"/>
          </p:nvPr>
        </p:nvSpPr>
        <p:spPr>
          <a:xfrm>
            <a:off x="179512" y="125413"/>
            <a:ext cx="2664296" cy="1143000"/>
          </a:xfrm>
        </p:spPr>
        <p:txBody>
          <a:bodyPr>
            <a:noAutofit/>
          </a:bodyPr>
          <a:lstStyle/>
          <a:p>
            <a:r>
              <a:rPr lang="fa-IR" sz="4000" b="1" dirty="0" smtClean="0">
                <a:solidFill>
                  <a:schemeClr val="accent6">
                    <a:lumMod val="50000"/>
                  </a:schemeClr>
                </a:solidFill>
                <a:effectLst>
                  <a:outerShdw blurRad="38100" dist="38100" dir="2700000" algn="tl">
                    <a:srgbClr val="000000">
                      <a:alpha val="43137"/>
                    </a:srgbClr>
                  </a:outerShdw>
                </a:effectLst>
                <a:cs typeface="Titr" pitchFamily="2" charset="-78"/>
              </a:rPr>
              <a:t>مقايسه پهناي باند</a:t>
            </a:r>
            <a:endParaRPr lang="en-US" sz="4000" b="1" dirty="0" smtClean="0">
              <a:solidFill>
                <a:schemeClr val="accent6">
                  <a:lumMod val="50000"/>
                </a:schemeClr>
              </a:solidFill>
              <a:effectLst>
                <a:outerShdw blurRad="38100" dist="38100" dir="2700000" algn="tl">
                  <a:srgbClr val="000000">
                    <a:alpha val="43137"/>
                  </a:srgbClr>
                </a:outerShdw>
              </a:effectLst>
              <a:cs typeface="Titr" pitchFamily="2" charset="-78"/>
            </a:endParaRPr>
          </a:p>
        </p:txBody>
      </p:sp>
      <p:sp>
        <p:nvSpPr>
          <p:cNvPr id="50181" name="Oval 5"/>
          <p:cNvSpPr>
            <a:spLocks noChangeArrowheads="1"/>
          </p:cNvSpPr>
          <p:nvPr/>
        </p:nvSpPr>
        <p:spPr bwMode="auto">
          <a:xfrm>
            <a:off x="304800" y="1676400"/>
            <a:ext cx="76200" cy="76200"/>
          </a:xfrm>
          <a:prstGeom prst="ellipse">
            <a:avLst/>
          </a:prstGeom>
          <a:solidFill>
            <a:schemeClr val="accent6">
              <a:lumMod val="75000"/>
            </a:schemeClr>
          </a:solidFill>
          <a:ln w="38100">
            <a:solidFill>
              <a:srgbClr val="000066"/>
            </a:solidFill>
            <a:round/>
            <a:headEnd/>
            <a:tailEnd/>
          </a:ln>
        </p:spPr>
        <p:txBody>
          <a:bodyPr wrap="none" anchor="ctr"/>
          <a:lstStyle/>
          <a:p>
            <a:endParaRPr lang="en-US"/>
          </a:p>
        </p:txBody>
      </p:sp>
      <p:sp>
        <p:nvSpPr>
          <p:cNvPr id="50182" name="Oval 6"/>
          <p:cNvSpPr>
            <a:spLocks noChangeArrowheads="1"/>
          </p:cNvSpPr>
          <p:nvPr/>
        </p:nvSpPr>
        <p:spPr bwMode="auto">
          <a:xfrm>
            <a:off x="228600" y="2667000"/>
            <a:ext cx="228600" cy="228600"/>
          </a:xfrm>
          <a:prstGeom prst="ellipse">
            <a:avLst/>
          </a:prstGeom>
          <a:solidFill>
            <a:schemeClr val="accent6">
              <a:lumMod val="75000"/>
            </a:schemeClr>
          </a:solidFill>
          <a:ln w="38100">
            <a:solidFill>
              <a:srgbClr val="000066"/>
            </a:solidFill>
            <a:round/>
            <a:headEnd/>
            <a:tailEnd/>
          </a:ln>
        </p:spPr>
        <p:txBody>
          <a:bodyPr wrap="none" anchor="ctr"/>
          <a:lstStyle/>
          <a:p>
            <a:endParaRPr lang="en-US"/>
          </a:p>
        </p:txBody>
      </p:sp>
      <p:sp>
        <p:nvSpPr>
          <p:cNvPr id="50183" name="Oval 7"/>
          <p:cNvSpPr>
            <a:spLocks noChangeArrowheads="1"/>
          </p:cNvSpPr>
          <p:nvPr/>
        </p:nvSpPr>
        <p:spPr bwMode="auto">
          <a:xfrm>
            <a:off x="228600" y="1981200"/>
            <a:ext cx="152400" cy="152400"/>
          </a:xfrm>
          <a:prstGeom prst="ellipse">
            <a:avLst/>
          </a:prstGeom>
          <a:solidFill>
            <a:schemeClr val="accent6">
              <a:lumMod val="75000"/>
            </a:schemeClr>
          </a:solidFill>
          <a:ln w="38100">
            <a:solidFill>
              <a:srgbClr val="000066"/>
            </a:solidFill>
            <a:round/>
            <a:headEnd/>
            <a:tailEnd/>
          </a:ln>
        </p:spPr>
        <p:txBody>
          <a:bodyPr wrap="none" anchor="ctr"/>
          <a:lstStyle/>
          <a:p>
            <a:endParaRPr lang="en-US"/>
          </a:p>
        </p:txBody>
      </p:sp>
      <p:sp>
        <p:nvSpPr>
          <p:cNvPr id="50184" name="Oval 8"/>
          <p:cNvSpPr>
            <a:spLocks noChangeArrowheads="1"/>
          </p:cNvSpPr>
          <p:nvPr/>
        </p:nvSpPr>
        <p:spPr bwMode="auto">
          <a:xfrm>
            <a:off x="228600" y="2286000"/>
            <a:ext cx="152400" cy="152400"/>
          </a:xfrm>
          <a:prstGeom prst="ellipse">
            <a:avLst/>
          </a:prstGeom>
          <a:solidFill>
            <a:schemeClr val="accent6">
              <a:lumMod val="75000"/>
            </a:schemeClr>
          </a:solidFill>
          <a:ln w="38100">
            <a:solidFill>
              <a:srgbClr val="000066"/>
            </a:solidFill>
            <a:round/>
            <a:headEnd/>
            <a:tailEnd/>
          </a:ln>
        </p:spPr>
        <p:txBody>
          <a:bodyPr wrap="none" anchor="ctr"/>
          <a:lstStyle/>
          <a:p>
            <a:endParaRPr lang="en-US"/>
          </a:p>
        </p:txBody>
      </p:sp>
      <p:sp>
        <p:nvSpPr>
          <p:cNvPr id="50185" name="Oval 9"/>
          <p:cNvSpPr>
            <a:spLocks noChangeArrowheads="1"/>
          </p:cNvSpPr>
          <p:nvPr/>
        </p:nvSpPr>
        <p:spPr bwMode="auto">
          <a:xfrm>
            <a:off x="0" y="3048000"/>
            <a:ext cx="762000" cy="762000"/>
          </a:xfrm>
          <a:prstGeom prst="ellipse">
            <a:avLst/>
          </a:prstGeom>
          <a:solidFill>
            <a:schemeClr val="accent6">
              <a:lumMod val="75000"/>
            </a:schemeClr>
          </a:solidFill>
          <a:ln w="38100">
            <a:solidFill>
              <a:srgbClr val="000066"/>
            </a:solidFill>
            <a:round/>
            <a:headEnd/>
            <a:tailEnd/>
          </a:ln>
        </p:spPr>
        <p:txBody>
          <a:bodyPr wrap="none" anchor="ctr"/>
          <a:lstStyle/>
          <a:p>
            <a:endParaRPr lang="en-US"/>
          </a:p>
        </p:txBody>
      </p:sp>
      <p:sp>
        <p:nvSpPr>
          <p:cNvPr id="50186" name="Text Box 10"/>
          <p:cNvSpPr txBox="1">
            <a:spLocks noChangeArrowheads="1"/>
          </p:cNvSpPr>
          <p:nvPr/>
        </p:nvSpPr>
        <p:spPr bwMode="auto">
          <a:xfrm>
            <a:off x="4191000" y="2789238"/>
            <a:ext cx="32766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b="1">
                <a:solidFill>
                  <a:srgbClr val="000066"/>
                </a:solidFill>
              </a:rPr>
              <a:t>Gigabit Ethernet</a:t>
            </a:r>
            <a:br>
              <a:rPr lang="en-US" sz="3200" b="1">
                <a:solidFill>
                  <a:srgbClr val="000066"/>
                </a:solidFill>
              </a:rPr>
            </a:br>
            <a:r>
              <a:rPr lang="en-US" sz="3200" b="1">
                <a:solidFill>
                  <a:srgbClr val="000066"/>
                </a:solidFill>
              </a:rPr>
              <a:t>1000 Mbps</a:t>
            </a:r>
          </a:p>
        </p:txBody>
      </p:sp>
      <p:sp>
        <p:nvSpPr>
          <p:cNvPr id="50187" name="Text Box 11"/>
          <p:cNvSpPr txBox="1">
            <a:spLocks noChangeArrowheads="1"/>
          </p:cNvSpPr>
          <p:nvPr/>
        </p:nvSpPr>
        <p:spPr bwMode="auto">
          <a:xfrm>
            <a:off x="381000" y="4587875"/>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a:solidFill>
                  <a:srgbClr val="000066"/>
                </a:solidFill>
              </a:rPr>
              <a:t>100 Mbps Ethernet</a:t>
            </a:r>
          </a:p>
        </p:txBody>
      </p:sp>
      <p:sp>
        <p:nvSpPr>
          <p:cNvPr id="50188" name="Text Box 12"/>
          <p:cNvSpPr txBox="1">
            <a:spLocks noChangeArrowheads="1"/>
          </p:cNvSpPr>
          <p:nvPr/>
        </p:nvSpPr>
        <p:spPr bwMode="auto">
          <a:xfrm>
            <a:off x="609600" y="152400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Dial-up</a:t>
            </a:r>
          </a:p>
        </p:txBody>
      </p:sp>
      <p:sp>
        <p:nvSpPr>
          <p:cNvPr id="50189" name="Text Box 13"/>
          <p:cNvSpPr txBox="1">
            <a:spLocks noChangeArrowheads="1"/>
          </p:cNvSpPr>
          <p:nvPr/>
        </p:nvSpPr>
        <p:spPr bwMode="auto">
          <a:xfrm>
            <a:off x="609600" y="1905000"/>
            <a:ext cx="168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Cable modem</a:t>
            </a:r>
          </a:p>
        </p:txBody>
      </p:sp>
      <p:sp>
        <p:nvSpPr>
          <p:cNvPr id="50190" name="Text Box 14"/>
          <p:cNvSpPr txBox="1">
            <a:spLocks noChangeArrowheads="1"/>
          </p:cNvSpPr>
          <p:nvPr/>
        </p:nvSpPr>
        <p:spPr bwMode="auto">
          <a:xfrm>
            <a:off x="609600" y="22098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DSL</a:t>
            </a:r>
          </a:p>
        </p:txBody>
      </p:sp>
      <p:sp>
        <p:nvSpPr>
          <p:cNvPr id="50191" name="Text Box 15"/>
          <p:cNvSpPr txBox="1">
            <a:spLocks noChangeArrowheads="1"/>
          </p:cNvSpPr>
          <p:nvPr/>
        </p:nvSpPr>
        <p:spPr bwMode="auto">
          <a:xfrm>
            <a:off x="609600" y="25908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T-1</a:t>
            </a:r>
          </a:p>
        </p:txBody>
      </p:sp>
      <p:sp>
        <p:nvSpPr>
          <p:cNvPr id="50192" name="Text Box 16"/>
          <p:cNvSpPr txBox="1">
            <a:spLocks noChangeArrowheads="1"/>
          </p:cNvSpPr>
          <p:nvPr/>
        </p:nvSpPr>
        <p:spPr bwMode="auto">
          <a:xfrm>
            <a:off x="762000" y="2971800"/>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10 Mbps </a:t>
            </a:r>
            <a:br>
              <a:rPr lang="en-US" b="1"/>
            </a:br>
            <a:r>
              <a:rPr lang="en-US" b="1"/>
              <a:t>Ethernet</a:t>
            </a:r>
          </a:p>
        </p:txBody>
      </p:sp>
      <p:sp>
        <p:nvSpPr>
          <p:cNvPr id="50193" name="AutoShape 17"/>
          <p:cNvSpPr>
            <a:spLocks noChangeArrowheads="1"/>
          </p:cNvSpPr>
          <p:nvPr/>
        </p:nvSpPr>
        <p:spPr bwMode="auto">
          <a:xfrm rot="-3128806">
            <a:off x="7704138" y="584200"/>
            <a:ext cx="792162" cy="8651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9900"/>
          </a:solidFill>
          <a:ln w="9525">
            <a:solidFill>
              <a:schemeClr val="tx1"/>
            </a:solidFill>
            <a:miter lim="800000"/>
            <a:headEnd/>
            <a:tailEnd/>
          </a:ln>
        </p:spPr>
        <p:txBody>
          <a:bodyPr vert="eaVert" wrap="none" anchor="ctr"/>
          <a:lstStyle/>
          <a:p>
            <a:pPr algn="ctr"/>
            <a:endParaRPr lang="en-US" sz="2400">
              <a:latin typeface="Times New Roman" pitchFamily="18" charset="0"/>
            </a:endParaRPr>
          </a:p>
        </p:txBody>
      </p:sp>
      <p:sp>
        <p:nvSpPr>
          <p:cNvPr id="50194" name="Text Box 18"/>
          <p:cNvSpPr txBox="1">
            <a:spLocks noChangeArrowheads="1"/>
          </p:cNvSpPr>
          <p:nvPr/>
        </p:nvSpPr>
        <p:spPr bwMode="auto">
          <a:xfrm rot="2497567">
            <a:off x="7956550" y="450850"/>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rPr>
              <a:t>Terabit</a:t>
            </a:r>
          </a:p>
        </p:txBody>
      </p:sp>
    </p:spTree>
    <p:extLst>
      <p:ext uri="{BB962C8B-B14F-4D97-AF65-F5344CB8AC3E}">
        <p14:creationId xmlns:p14="http://schemas.microsoft.com/office/powerpoint/2010/main" val="31352047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کاریکاتور </a:t>
            </a:r>
            <a:r>
              <a:rPr lang="fa-IR" dirty="0"/>
              <a:t>سرعت اینترنت در </a:t>
            </a:r>
            <a:r>
              <a:rPr lang="fa-IR" dirty="0" smtClean="0"/>
              <a:t>ایران</a:t>
            </a:r>
            <a:endParaRPr lang="fa-IR" dirty="0"/>
          </a:p>
        </p:txBody>
      </p:sp>
      <p:pic>
        <p:nvPicPr>
          <p:cNvPr id="4" name="Snagit_PPT589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12776"/>
            <a:ext cx="5927236" cy="5073417"/>
          </a:xfrm>
          <a:prstGeom prst="rect">
            <a:avLst/>
          </a:prstGeom>
        </p:spPr>
      </p:pic>
      <p:pic>
        <p:nvPicPr>
          <p:cNvPr id="5" name="Snagit_PPT7F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594" y="5988431"/>
            <a:ext cx="1104902" cy="752937"/>
          </a:xfrm>
          <a:prstGeom prst="rect">
            <a:avLst/>
          </a:prstGeom>
        </p:spPr>
      </p:pic>
      <p:pic>
        <p:nvPicPr>
          <p:cNvPr id="6" name="Snagit_PPTD9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984800"/>
            <a:ext cx="1113434" cy="752937"/>
          </a:xfrm>
          <a:prstGeom prst="rect">
            <a:avLst/>
          </a:prstGeom>
        </p:spPr>
      </p:pic>
    </p:spTree>
    <p:extLst>
      <p:ext uri="{BB962C8B-B14F-4D97-AF65-F5344CB8AC3E}">
        <p14:creationId xmlns:p14="http://schemas.microsoft.com/office/powerpoint/2010/main" val="2491982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C8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95666"/>
            <a:ext cx="4752381" cy="3333334"/>
          </a:xfrm>
          <a:prstGeom prst="rect">
            <a:avLst/>
          </a:prstGeom>
        </p:spPr>
      </p:pic>
      <p:pic>
        <p:nvPicPr>
          <p:cNvPr id="3" name="Snagit_PPTD30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885" y="103802"/>
            <a:ext cx="4209524" cy="3704762"/>
          </a:xfrm>
          <a:prstGeom prst="rect">
            <a:avLst/>
          </a:prstGeom>
        </p:spPr>
      </p:pic>
      <p:pic>
        <p:nvPicPr>
          <p:cNvPr id="4" name="Snagit_PPTFFF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3501008"/>
            <a:ext cx="4742167" cy="331236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923" y="3861048"/>
            <a:ext cx="415257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737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690"/>
            <a:ext cx="8229600" cy="922114"/>
          </a:xfrm>
        </p:spPr>
        <p:txBody>
          <a:bodyPr>
            <a:noAutofit/>
          </a:bodyPr>
          <a:lstStyle/>
          <a:p>
            <a:r>
              <a:rPr lang="fa-IR" sz="3200" dirty="0" smtClean="0"/>
              <a:t>10 کشور با اینترنت پرسرعت‏ وکم سرعت سال 2014</a:t>
            </a:r>
            <a:endParaRPr lang="fa-IR" sz="3200" dirty="0"/>
          </a:p>
        </p:txBody>
      </p:sp>
      <p:sp>
        <p:nvSpPr>
          <p:cNvPr id="4" name="Rectangle 3"/>
          <p:cNvSpPr/>
          <p:nvPr/>
        </p:nvSpPr>
        <p:spPr>
          <a:xfrm>
            <a:off x="4716016" y="1477228"/>
            <a:ext cx="3816424" cy="4832092"/>
          </a:xfrm>
          <a:prstGeom prst="rect">
            <a:avLst/>
          </a:prstGeom>
          <a:solidFill>
            <a:srgbClr val="FFFF00"/>
          </a:solidFill>
          <a:ln w="57150">
            <a:solidFill>
              <a:srgbClr val="C00000"/>
            </a:solidFill>
          </a:ln>
        </p:spPr>
        <p:txBody>
          <a:bodyPr wrap="square">
            <a:spAutoFit/>
          </a:bodyPr>
          <a:lstStyle/>
          <a:p>
            <a:pPr fontAlgn="base"/>
            <a:r>
              <a:rPr lang="en-US" sz="2800" b="1" dirty="0"/>
              <a:t>Top 10 Slowest </a:t>
            </a:r>
            <a:r>
              <a:rPr lang="en-US" sz="2800" b="1" dirty="0" smtClean="0"/>
              <a:t>Internet</a:t>
            </a:r>
            <a:endParaRPr lang="en-US" sz="2800" dirty="0"/>
          </a:p>
          <a:p>
            <a:pPr fontAlgn="base"/>
            <a:r>
              <a:rPr lang="en-US" sz="2800" dirty="0"/>
              <a:t>1) Libya</a:t>
            </a:r>
          </a:p>
          <a:p>
            <a:pPr fontAlgn="base"/>
            <a:r>
              <a:rPr lang="en-US" sz="2800" dirty="0"/>
              <a:t>2) Nepal</a:t>
            </a:r>
          </a:p>
          <a:p>
            <a:pPr fontAlgn="base"/>
            <a:r>
              <a:rPr lang="en-US" sz="2800" dirty="0"/>
              <a:t>3) Nigeria</a:t>
            </a:r>
          </a:p>
          <a:p>
            <a:pPr fontAlgn="base"/>
            <a:r>
              <a:rPr lang="en-US" sz="2800" dirty="0"/>
              <a:t>4) Iran</a:t>
            </a:r>
          </a:p>
          <a:p>
            <a:pPr fontAlgn="base"/>
            <a:r>
              <a:rPr lang="en-US" sz="2800" dirty="0"/>
              <a:t>5) India</a:t>
            </a:r>
          </a:p>
          <a:p>
            <a:pPr fontAlgn="base"/>
            <a:r>
              <a:rPr lang="en-US" sz="2800" dirty="0"/>
              <a:t>6) Bolivia</a:t>
            </a:r>
          </a:p>
          <a:p>
            <a:pPr fontAlgn="base"/>
            <a:r>
              <a:rPr lang="en-US" sz="2800" dirty="0"/>
              <a:t>7) Syria</a:t>
            </a:r>
          </a:p>
          <a:p>
            <a:pPr fontAlgn="base"/>
            <a:r>
              <a:rPr lang="en-US" sz="2800" dirty="0"/>
              <a:t>8) Indonesia</a:t>
            </a:r>
          </a:p>
          <a:p>
            <a:pPr fontAlgn="base"/>
            <a:r>
              <a:rPr lang="en-US" sz="2800" dirty="0"/>
              <a:t>9) </a:t>
            </a:r>
            <a:r>
              <a:rPr lang="en-US" sz="2800" dirty="0" err="1"/>
              <a:t>Kazakhastan</a:t>
            </a:r>
            <a:endParaRPr lang="en-US" sz="2800" dirty="0"/>
          </a:p>
          <a:p>
            <a:pPr fontAlgn="base"/>
            <a:r>
              <a:rPr lang="en-US" sz="2800" dirty="0"/>
              <a:t>10) Malaysia</a:t>
            </a:r>
          </a:p>
        </p:txBody>
      </p:sp>
      <p:sp>
        <p:nvSpPr>
          <p:cNvPr id="5" name="Rectangle 4"/>
          <p:cNvSpPr/>
          <p:nvPr/>
        </p:nvSpPr>
        <p:spPr>
          <a:xfrm>
            <a:off x="485800" y="1477228"/>
            <a:ext cx="3942184" cy="4832092"/>
          </a:xfrm>
          <a:prstGeom prst="rect">
            <a:avLst/>
          </a:prstGeom>
          <a:solidFill>
            <a:srgbClr val="92D050"/>
          </a:solidFill>
          <a:ln w="57150">
            <a:solidFill>
              <a:srgbClr val="C00000"/>
            </a:solidFill>
          </a:ln>
        </p:spPr>
        <p:txBody>
          <a:bodyPr wrap="square">
            <a:spAutoFit/>
          </a:bodyPr>
          <a:lstStyle/>
          <a:p>
            <a:pPr fontAlgn="base"/>
            <a:r>
              <a:rPr lang="en-US" sz="2800" b="1" dirty="0"/>
              <a:t>Top 10 Fastest Internet </a:t>
            </a:r>
            <a:r>
              <a:rPr lang="en-US" sz="2800" dirty="0" smtClean="0"/>
              <a:t>1</a:t>
            </a:r>
            <a:r>
              <a:rPr lang="en-US" sz="2800" dirty="0"/>
              <a:t>)  Hong Kong</a:t>
            </a:r>
          </a:p>
          <a:p>
            <a:pPr fontAlgn="base"/>
            <a:r>
              <a:rPr lang="en-US" sz="2800" dirty="0"/>
              <a:t>2) South Korea</a:t>
            </a:r>
          </a:p>
          <a:p>
            <a:pPr fontAlgn="base"/>
            <a:r>
              <a:rPr lang="en-US" sz="2800" dirty="0"/>
              <a:t>3) Japan</a:t>
            </a:r>
          </a:p>
          <a:p>
            <a:pPr fontAlgn="base"/>
            <a:r>
              <a:rPr lang="en-US" sz="2800" dirty="0"/>
              <a:t>4) Latvia</a:t>
            </a:r>
          </a:p>
          <a:p>
            <a:pPr fontAlgn="base"/>
            <a:r>
              <a:rPr lang="en-US" sz="2800" dirty="0"/>
              <a:t>5) Romania</a:t>
            </a:r>
          </a:p>
          <a:p>
            <a:pPr fontAlgn="base"/>
            <a:r>
              <a:rPr lang="en-US" sz="2800" dirty="0"/>
              <a:t>6) Belgium</a:t>
            </a:r>
          </a:p>
          <a:p>
            <a:pPr fontAlgn="base"/>
            <a:r>
              <a:rPr lang="en-US" sz="2800" dirty="0"/>
              <a:t>7) Switzerland</a:t>
            </a:r>
          </a:p>
          <a:p>
            <a:pPr fontAlgn="base"/>
            <a:r>
              <a:rPr lang="en-US" sz="2800" dirty="0"/>
              <a:t>8) Bulgaria</a:t>
            </a:r>
          </a:p>
          <a:p>
            <a:pPr fontAlgn="base"/>
            <a:r>
              <a:rPr lang="en-US" sz="2800" dirty="0"/>
              <a:t>9) Israel</a:t>
            </a:r>
          </a:p>
          <a:p>
            <a:pPr fontAlgn="base"/>
            <a:r>
              <a:rPr lang="en-US" sz="2800" dirty="0"/>
              <a:t>10) Singapore</a:t>
            </a:r>
          </a:p>
        </p:txBody>
      </p:sp>
    </p:spTree>
    <p:extLst>
      <p:ext uri="{BB962C8B-B14F-4D97-AF65-F5344CB8AC3E}">
        <p14:creationId xmlns:p14="http://schemas.microsoft.com/office/powerpoint/2010/main" val="3142055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4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3424"/>
            <a:ext cx="7056784" cy="6724026"/>
          </a:xfrm>
          <a:prstGeom prst="rect">
            <a:avLst/>
          </a:prstGeom>
        </p:spPr>
      </p:pic>
      <p:sp>
        <p:nvSpPr>
          <p:cNvPr id="3" name="Oval 2"/>
          <p:cNvSpPr/>
          <p:nvPr/>
        </p:nvSpPr>
        <p:spPr>
          <a:xfrm>
            <a:off x="827584" y="123424"/>
            <a:ext cx="2520280" cy="4252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5" name="Straight Arrow Connector 4"/>
          <p:cNvCxnSpPr/>
          <p:nvPr/>
        </p:nvCxnSpPr>
        <p:spPr>
          <a:xfrm flipV="1">
            <a:off x="395536" y="1340768"/>
            <a:ext cx="2592288" cy="720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231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مشاغل دانش بنیان در گوگل</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992" y="1052513"/>
            <a:ext cx="8326528" cy="5297487"/>
          </a:xfrm>
        </p:spPr>
      </p:pic>
    </p:spTree>
    <p:extLst>
      <p:ext uri="{BB962C8B-B14F-4D97-AF65-F5344CB8AC3E}">
        <p14:creationId xmlns:p14="http://schemas.microsoft.com/office/powerpoint/2010/main" val="3584624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مشاغل دانش بنیان در گوگل</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596" y="1052513"/>
            <a:ext cx="8503321" cy="5297487"/>
          </a:xfrm>
        </p:spPr>
      </p:pic>
    </p:spTree>
    <p:extLst>
      <p:ext uri="{BB962C8B-B14F-4D97-AF65-F5344CB8AC3E}">
        <p14:creationId xmlns:p14="http://schemas.microsoft.com/office/powerpoint/2010/main" val="526717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مشاغل دانش بنیان در گوگل</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262" y="1052513"/>
            <a:ext cx="8617988" cy="5297487"/>
          </a:xfrm>
        </p:spPr>
      </p:pic>
    </p:spTree>
    <p:extLst>
      <p:ext uri="{BB962C8B-B14F-4D97-AF65-F5344CB8AC3E}">
        <p14:creationId xmlns:p14="http://schemas.microsoft.com/office/powerpoint/2010/main" val="630485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a:t>همایش استان مجازی گلستان در بستر شبکه ملی اطلاعات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503" y="1052513"/>
            <a:ext cx="3809506" cy="5297487"/>
          </a:xfrm>
        </p:spPr>
      </p:pic>
    </p:spTree>
    <p:extLst>
      <p:ext uri="{BB962C8B-B14F-4D97-AF65-F5344CB8AC3E}">
        <p14:creationId xmlns:p14="http://schemas.microsoft.com/office/powerpoint/2010/main" val="3046978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smtClean="0"/>
              <a:t>همایش استان مجازی گلستان در بستر شبکه ملی اطلاعات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25" y="1200307"/>
            <a:ext cx="8805863" cy="5001898"/>
          </a:xfrm>
        </p:spPr>
      </p:pic>
    </p:spTree>
    <p:extLst>
      <p:ext uri="{BB962C8B-B14F-4D97-AF65-F5344CB8AC3E}">
        <p14:creationId xmlns:p14="http://schemas.microsoft.com/office/powerpoint/2010/main" val="3594736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مثالی از ارزش افزوده دانش</a:t>
            </a:r>
            <a:endParaRPr lang="en-US" dirty="0"/>
          </a:p>
        </p:txBody>
      </p:sp>
      <p:sp>
        <p:nvSpPr>
          <p:cNvPr id="3" name="Content Placeholder 2"/>
          <p:cNvSpPr>
            <a:spLocks noGrp="1"/>
          </p:cNvSpPr>
          <p:nvPr>
            <p:ph idx="1"/>
          </p:nvPr>
        </p:nvSpPr>
        <p:spPr/>
        <p:txBody>
          <a:bodyPr/>
          <a:lstStyle/>
          <a:p>
            <a:pPr>
              <a:lnSpc>
                <a:spcPct val="150000"/>
              </a:lnSpc>
            </a:pPr>
            <a:r>
              <a:rPr lang="fa-IR" b="1" dirty="0" smtClean="0"/>
              <a:t>یک تابلو نقاشی به خاطر دانش نقاش و تسلط و سبک ویژه او، ممکن است چند میلیون ارزش داشته باشد.</a:t>
            </a:r>
          </a:p>
          <a:p>
            <a:pPr>
              <a:lnSpc>
                <a:spcPct val="150000"/>
              </a:lnSpc>
            </a:pPr>
            <a:r>
              <a:rPr lang="fa-IR" b="1" dirty="0" smtClean="0"/>
              <a:t>در یک حافظه فلش ممکن است </a:t>
            </a:r>
            <a:r>
              <a:rPr lang="en-US" b="1" dirty="0" smtClean="0"/>
              <a:t>x</a:t>
            </a:r>
            <a:r>
              <a:rPr lang="fa-IR" b="1" dirty="0" smtClean="0"/>
              <a:t> تومان مواد مصرف شده باشد و </a:t>
            </a:r>
            <a:r>
              <a:rPr lang="en-US" b="1" dirty="0" smtClean="0"/>
              <a:t>100X</a:t>
            </a:r>
            <a:r>
              <a:rPr lang="fa-IR" b="1" dirty="0" smtClean="0"/>
              <a:t> به فروش برسد! </a:t>
            </a:r>
          </a:p>
          <a:p>
            <a:pPr>
              <a:lnSpc>
                <a:spcPct val="150000"/>
              </a:lnSpc>
            </a:pPr>
            <a:r>
              <a:rPr lang="fa-IR" b="1" dirty="0" smtClean="0"/>
              <a:t>ارزش دانش در بعضی موارد بسیار زیادتر نیز است. مثلا آقای بیل گیتس که یک شرکت نرم‏افزاری دارد، سال 2014 با 90 میلیارد دلار ثروت نفر اول ثروتمندان جهان می‏شود.</a:t>
            </a:r>
            <a:endParaRPr lang="en-US" b="1" dirty="0"/>
          </a:p>
        </p:txBody>
      </p:sp>
    </p:spTree>
    <p:extLst>
      <p:ext uri="{BB962C8B-B14F-4D97-AF65-F5344CB8AC3E}">
        <p14:creationId xmlns:p14="http://schemas.microsoft.com/office/powerpoint/2010/main" val="2407017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smtClean="0"/>
              <a:t>همایش استان مجازی گلستان در بستر شبکه ملی اطلاعات </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25" y="1063735"/>
            <a:ext cx="8805863" cy="5275043"/>
          </a:xfrm>
        </p:spPr>
      </p:pic>
    </p:spTree>
    <p:extLst>
      <p:ext uri="{BB962C8B-B14F-4D97-AF65-F5344CB8AC3E}">
        <p14:creationId xmlns:p14="http://schemas.microsoft.com/office/powerpoint/2010/main" val="2143776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جمع‏بندی: چرا </a:t>
            </a:r>
            <a:r>
              <a:rPr lang="fa-IR" sz="3600" dirty="0" smtClean="0"/>
              <a:t>مشاغل دانش بنیان در </a:t>
            </a:r>
            <a:r>
              <a:rPr lang="fa-IR" sz="3600" dirty="0" smtClean="0"/>
              <a:t>شرکت‏ها؟</a:t>
            </a:r>
            <a:endParaRPr lang="en-US" sz="3600" dirty="0"/>
          </a:p>
        </p:txBody>
      </p:sp>
      <p:sp>
        <p:nvSpPr>
          <p:cNvPr id="3" name="Content Placeholder 2"/>
          <p:cNvSpPr>
            <a:spLocks noGrp="1"/>
          </p:cNvSpPr>
          <p:nvPr>
            <p:ph idx="1"/>
          </p:nvPr>
        </p:nvSpPr>
        <p:spPr/>
        <p:txBody>
          <a:bodyPr>
            <a:normAutofit fontScale="85000" lnSpcReduction="10000"/>
          </a:bodyPr>
          <a:lstStyle/>
          <a:p>
            <a:pPr>
              <a:lnSpc>
                <a:spcPct val="170000"/>
              </a:lnSpc>
            </a:pPr>
            <a:r>
              <a:rPr lang="fa-IR" b="1" dirty="0" smtClean="0"/>
              <a:t>داشتن </a:t>
            </a:r>
            <a:r>
              <a:rPr lang="fa-IR" b="1" dirty="0"/>
              <a:t>يك واحد تحقيق و توسعه با تمام </a:t>
            </a:r>
            <a:r>
              <a:rPr lang="fa-IR" b="1" dirty="0" smtClean="0"/>
              <a:t>مشخصات که بتواند تقاضاي </a:t>
            </a:r>
            <a:r>
              <a:rPr lang="fa-IR" b="1" dirty="0" smtClean="0"/>
              <a:t>بازار و </a:t>
            </a:r>
            <a:r>
              <a:rPr lang="fa-IR" b="1" dirty="0"/>
              <a:t>مخاطبينِ </a:t>
            </a:r>
            <a:r>
              <a:rPr lang="fa-IR" b="1" dirty="0" smtClean="0"/>
              <a:t>شركت </a:t>
            </a:r>
            <a:r>
              <a:rPr lang="fa-IR" b="1" dirty="0" smtClean="0"/>
              <a:t>را </a:t>
            </a:r>
            <a:r>
              <a:rPr lang="fa-IR" b="1" dirty="0" smtClean="0"/>
              <a:t>در تولید و یا ارائه </a:t>
            </a:r>
            <a:r>
              <a:rPr lang="fa-IR" b="1" dirty="0" smtClean="0"/>
              <a:t>خدمت در نظر بگیرد عموما در </a:t>
            </a:r>
            <a:r>
              <a:rPr lang="fa-IR" b="1" dirty="0" smtClean="0"/>
              <a:t>شرکت‏ها وجود </a:t>
            </a:r>
            <a:r>
              <a:rPr lang="fa-IR" b="1" dirty="0" smtClean="0"/>
              <a:t>ندارد، این چالش با </a:t>
            </a:r>
            <a:r>
              <a:rPr lang="fa-IR" b="1" dirty="0" smtClean="0">
                <a:solidFill>
                  <a:srgbClr val="FF0000"/>
                </a:solidFill>
              </a:rPr>
              <a:t>مشاغل دانش بنیان</a:t>
            </a:r>
            <a:r>
              <a:rPr lang="fa-IR" b="1" dirty="0" smtClean="0"/>
              <a:t> </a:t>
            </a:r>
            <a:r>
              <a:rPr lang="fa-IR" b="1" dirty="0" smtClean="0"/>
              <a:t>قابل </a:t>
            </a:r>
            <a:r>
              <a:rPr lang="fa-IR" b="1" dirty="0" smtClean="0"/>
              <a:t>حل است.</a:t>
            </a:r>
          </a:p>
          <a:p>
            <a:pPr>
              <a:lnSpc>
                <a:spcPct val="170000"/>
              </a:lnSpc>
            </a:pPr>
            <a:r>
              <a:rPr lang="fa-IR" b="1" dirty="0" smtClean="0"/>
              <a:t>وظيفه‏ي </a:t>
            </a:r>
            <a:r>
              <a:rPr lang="fa-IR" b="1" dirty="0"/>
              <a:t>تحقيقات </a:t>
            </a:r>
            <a:r>
              <a:rPr lang="fa-IR" b="1" dirty="0" smtClean="0"/>
              <a:t>توسعه‏اي</a:t>
            </a:r>
            <a:r>
              <a:rPr lang="fa-IR" b="1" dirty="0"/>
              <a:t>، نشر </a:t>
            </a:r>
            <a:r>
              <a:rPr lang="fa-IR" b="1" dirty="0" smtClean="0"/>
              <a:t>ايده‏هاي </a:t>
            </a:r>
            <a:r>
              <a:rPr lang="fa-IR" b="1" dirty="0"/>
              <a:t>نو و در نهايت ايجاد محصول جديد و يا ارتقاء محصولات قبلي در جهت تقويت </a:t>
            </a:r>
            <a:r>
              <a:rPr lang="fa-IR" b="1" dirty="0" smtClean="0"/>
              <a:t>مزيت‏هاي </a:t>
            </a:r>
            <a:r>
              <a:rPr lang="fa-IR" b="1" dirty="0"/>
              <a:t>رقابتي </a:t>
            </a:r>
            <a:r>
              <a:rPr lang="fa-IR" b="1" dirty="0" smtClean="0"/>
              <a:t>در شركت‏ها، معمولا مسئول مشخص ندارد، </a:t>
            </a:r>
            <a:r>
              <a:rPr lang="fa-IR" b="1" dirty="0" smtClean="0">
                <a:solidFill>
                  <a:srgbClr val="FF0000"/>
                </a:solidFill>
              </a:rPr>
              <a:t>مشاغل دانش بنیان </a:t>
            </a:r>
            <a:r>
              <a:rPr lang="fa-IR" b="1" dirty="0" smtClean="0"/>
              <a:t>می‏تواند این خلاء را جبران کند. </a:t>
            </a:r>
          </a:p>
          <a:p>
            <a:pPr>
              <a:lnSpc>
                <a:spcPct val="170000"/>
              </a:lnSpc>
            </a:pPr>
            <a:r>
              <a:rPr lang="fa-IR" b="1" dirty="0" smtClean="0"/>
              <a:t>تجاري </a:t>
            </a:r>
            <a:r>
              <a:rPr lang="fa-IR" b="1" dirty="0"/>
              <a:t>سازي </a:t>
            </a:r>
            <a:r>
              <a:rPr lang="fa-IR" b="1" dirty="0" smtClean="0"/>
              <a:t>تولیدات و خدمات در شرکت‏هایی موفق است که </a:t>
            </a:r>
            <a:r>
              <a:rPr lang="fa-IR" b="1" dirty="0" smtClean="0">
                <a:solidFill>
                  <a:srgbClr val="FF0000"/>
                </a:solidFill>
              </a:rPr>
              <a:t>مشاغل دانش بنیان </a:t>
            </a:r>
            <a:r>
              <a:rPr lang="fa-IR" b="1" dirty="0" smtClean="0"/>
              <a:t>در آن وجود داشته باشد تا فرآيند تولید و عرضه سريعتر</a:t>
            </a:r>
            <a:r>
              <a:rPr lang="fa-IR" b="1" dirty="0"/>
              <a:t>، </a:t>
            </a:r>
            <a:r>
              <a:rPr lang="fa-IR" b="1" dirty="0" smtClean="0"/>
              <a:t>كم‏هزينه‏تر </a:t>
            </a:r>
            <a:r>
              <a:rPr lang="fa-IR" b="1" dirty="0"/>
              <a:t>و كاملتر طي </a:t>
            </a:r>
            <a:r>
              <a:rPr lang="fa-IR" b="1" dirty="0" smtClean="0"/>
              <a:t>كند.</a:t>
            </a:r>
          </a:p>
        </p:txBody>
      </p:sp>
    </p:spTree>
    <p:extLst>
      <p:ext uri="{BB962C8B-B14F-4D97-AF65-F5344CB8AC3E}">
        <p14:creationId xmlns:p14="http://schemas.microsoft.com/office/powerpoint/2010/main" val="786022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t>جمع‏بندی: چرا مشاغل دانش بنیان در شرکت‏ها؟</a:t>
            </a:r>
            <a:endParaRPr lang="en-US" sz="3600" dirty="0"/>
          </a:p>
        </p:txBody>
      </p:sp>
      <p:sp>
        <p:nvSpPr>
          <p:cNvPr id="3" name="Content Placeholder 2"/>
          <p:cNvSpPr>
            <a:spLocks noGrp="1"/>
          </p:cNvSpPr>
          <p:nvPr>
            <p:ph idx="1"/>
          </p:nvPr>
        </p:nvSpPr>
        <p:spPr/>
        <p:txBody>
          <a:bodyPr>
            <a:normAutofit fontScale="85000" lnSpcReduction="20000"/>
          </a:bodyPr>
          <a:lstStyle/>
          <a:p>
            <a:pPr>
              <a:lnSpc>
                <a:spcPct val="170000"/>
              </a:lnSpc>
            </a:pPr>
            <a:r>
              <a:rPr lang="fa-IR" b="1" dirty="0" smtClean="0"/>
              <a:t>خلاقيت </a:t>
            </a:r>
            <a:r>
              <a:rPr lang="fa-IR" b="1" dirty="0"/>
              <a:t>و نوآوري كه </a:t>
            </a:r>
            <a:r>
              <a:rPr lang="fa-IR" b="1" dirty="0" smtClean="0"/>
              <a:t>اصلي‏ترين </a:t>
            </a:r>
            <a:r>
              <a:rPr lang="fa-IR" b="1" dirty="0"/>
              <a:t>منبع فعاليت </a:t>
            </a:r>
            <a:r>
              <a:rPr lang="fa-IR" b="1" dirty="0" smtClean="0"/>
              <a:t>شركت‏هاي هزاره سوم است با </a:t>
            </a:r>
            <a:r>
              <a:rPr lang="fa-IR" b="1" dirty="0" smtClean="0">
                <a:solidFill>
                  <a:srgbClr val="FF0000"/>
                </a:solidFill>
              </a:rPr>
              <a:t>مشاغل دانش </a:t>
            </a:r>
            <a:r>
              <a:rPr lang="fa-IR" b="1" dirty="0">
                <a:solidFill>
                  <a:srgbClr val="FF0000"/>
                </a:solidFill>
              </a:rPr>
              <a:t>بنيان</a:t>
            </a:r>
            <a:r>
              <a:rPr lang="fa-IR" b="1" dirty="0"/>
              <a:t> </a:t>
            </a:r>
            <a:r>
              <a:rPr lang="fa-IR" b="1" dirty="0" smtClean="0"/>
              <a:t>و توسط </a:t>
            </a:r>
            <a:r>
              <a:rPr lang="fa-IR" b="1" dirty="0"/>
              <a:t>انسانها پديد </a:t>
            </a:r>
            <a:r>
              <a:rPr lang="fa-IR" b="1" dirty="0" smtClean="0"/>
              <a:t>مي‏آيد</a:t>
            </a:r>
            <a:r>
              <a:rPr lang="fa-IR" b="1" dirty="0"/>
              <a:t>. </a:t>
            </a:r>
            <a:endParaRPr lang="fa-IR" b="1" dirty="0" smtClean="0"/>
          </a:p>
          <a:p>
            <a:pPr>
              <a:lnSpc>
                <a:spcPct val="170000"/>
              </a:lnSpc>
            </a:pPr>
            <a:r>
              <a:rPr lang="fa-IR" b="1" dirty="0" smtClean="0"/>
              <a:t>منابع </a:t>
            </a:r>
            <a:r>
              <a:rPr lang="fa-IR" b="1" dirty="0"/>
              <a:t>انساني </a:t>
            </a:r>
            <a:r>
              <a:rPr lang="fa-IR" b="1" dirty="0" smtClean="0"/>
              <a:t>دانش بنیان در </a:t>
            </a:r>
            <a:r>
              <a:rPr lang="fa-IR" b="1" dirty="0"/>
              <a:t>دنياي كسب و كار </a:t>
            </a:r>
            <a:r>
              <a:rPr lang="fa-IR" b="1" dirty="0" smtClean="0"/>
              <a:t>امروز از اهمیت خاصی برخوردارند، زیرا اقتصاد دانش بنیان و شرکت‏های دانش بنیان زمانی با ارزش خواهند بود که در آنها </a:t>
            </a:r>
            <a:r>
              <a:rPr lang="fa-IR" b="1" dirty="0" smtClean="0">
                <a:solidFill>
                  <a:srgbClr val="FF0000"/>
                </a:solidFill>
              </a:rPr>
              <a:t>مشاغل دانش بنیان </a:t>
            </a:r>
            <a:r>
              <a:rPr lang="fa-IR" b="1" dirty="0" smtClean="0"/>
              <a:t>توسعه یافته باشد.</a:t>
            </a:r>
          </a:p>
          <a:p>
            <a:pPr>
              <a:lnSpc>
                <a:spcPct val="170000"/>
              </a:lnSpc>
            </a:pPr>
            <a:r>
              <a:rPr lang="fa-IR" b="1" dirty="0" smtClean="0">
                <a:solidFill>
                  <a:srgbClr val="FF0000"/>
                </a:solidFill>
              </a:rPr>
              <a:t>مشاغل دانش بنیان </a:t>
            </a:r>
            <a:r>
              <a:rPr lang="fa-IR" b="1" dirty="0" smtClean="0"/>
              <a:t>در شرکت‏ها سبب می‏شود تا توجه </a:t>
            </a:r>
            <a:r>
              <a:rPr lang="fa-IR" b="1" dirty="0"/>
              <a:t>ويژه شركت به حقوق مالكيت فكري </a:t>
            </a:r>
            <a:r>
              <a:rPr lang="fa-IR" b="1" dirty="0" smtClean="0"/>
              <a:t>فراهم شود، دارايي‏هاي </a:t>
            </a:r>
            <a:r>
              <a:rPr lang="fa-IR" b="1" dirty="0"/>
              <a:t>نامشهود </a:t>
            </a:r>
            <a:r>
              <a:rPr lang="fa-IR" b="1" dirty="0" smtClean="0"/>
              <a:t>شركت‏هاي </a:t>
            </a:r>
            <a:r>
              <a:rPr lang="fa-IR" b="1" dirty="0"/>
              <a:t>دانش بنيان سهم زيادي در </a:t>
            </a:r>
            <a:r>
              <a:rPr lang="fa-IR" b="1" dirty="0" smtClean="0"/>
              <a:t>دارايي‏هاي </a:t>
            </a:r>
            <a:r>
              <a:rPr lang="fa-IR" b="1" dirty="0"/>
              <a:t>شركت دارند و اكثرِ </a:t>
            </a:r>
            <a:r>
              <a:rPr lang="fa-IR" b="1" dirty="0" smtClean="0"/>
              <a:t>دارايي‏هاي </a:t>
            </a:r>
            <a:r>
              <a:rPr lang="fa-IR" b="1" dirty="0"/>
              <a:t>نامشهود را دانش افراد </a:t>
            </a:r>
            <a:r>
              <a:rPr lang="fa-IR" b="1" dirty="0" smtClean="0"/>
              <a:t>در مشاغل دانش بنیان تشكيل مي‏دهند.</a:t>
            </a:r>
          </a:p>
        </p:txBody>
      </p:sp>
    </p:spTree>
    <p:extLst>
      <p:ext uri="{BB962C8B-B14F-4D97-AF65-F5344CB8AC3E}">
        <p14:creationId xmlns:p14="http://schemas.microsoft.com/office/powerpoint/2010/main" val="27155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جمع‏بندی: جهانی </a:t>
            </a:r>
            <a:r>
              <a:rPr lang="fa-IR" dirty="0" smtClean="0"/>
              <a:t>شدن و مشاغل دانش بنیان</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fa-IR" dirty="0"/>
              <a:t>جهاني شدن، زير </a:t>
            </a:r>
            <a:r>
              <a:rPr lang="fa-IR" dirty="0" smtClean="0"/>
              <a:t>ساخت‏هاي </a:t>
            </a:r>
            <a:r>
              <a:rPr lang="fa-IR" dirty="0"/>
              <a:t>قابل </a:t>
            </a:r>
            <a:r>
              <a:rPr lang="fa-IR" dirty="0" smtClean="0"/>
              <a:t>اطمينان در سطوح منطقه‏ای، ملی و جهانی را بوجود آورده و فضای کسب و کار نوسعه یافته است. ایجاد و گسترش </a:t>
            </a:r>
            <a:r>
              <a:rPr lang="fa-IR" dirty="0" smtClean="0">
                <a:solidFill>
                  <a:srgbClr val="FF0000"/>
                </a:solidFill>
              </a:rPr>
              <a:t>مشاغل دانش بنیان </a:t>
            </a:r>
            <a:r>
              <a:rPr lang="fa-IR" dirty="0" smtClean="0"/>
              <a:t>در چنین فضایی یک ضرورت اجتناب ناپذیر در جوامع مختلف است.</a:t>
            </a:r>
          </a:p>
          <a:p>
            <a:pPr>
              <a:lnSpc>
                <a:spcPct val="150000"/>
              </a:lnSpc>
            </a:pPr>
            <a:r>
              <a:rPr lang="fa-IR" dirty="0" smtClean="0">
                <a:solidFill>
                  <a:srgbClr val="FF0000"/>
                </a:solidFill>
              </a:rPr>
              <a:t>مشاغل دانش بنیان </a:t>
            </a:r>
            <a:r>
              <a:rPr lang="fa-IR" dirty="0" smtClean="0"/>
              <a:t>در چارچوب تفکر جهاني </a:t>
            </a:r>
            <a:r>
              <a:rPr lang="fa-IR" dirty="0"/>
              <a:t>شدن كمك </a:t>
            </a:r>
            <a:r>
              <a:rPr lang="fa-IR" dirty="0" smtClean="0"/>
              <a:t>مي‏كنند </a:t>
            </a:r>
            <a:r>
              <a:rPr lang="fa-IR" dirty="0"/>
              <a:t>تا </a:t>
            </a:r>
            <a:r>
              <a:rPr lang="fa-IR" dirty="0" smtClean="0"/>
              <a:t>شركت‏ها تولیدی و خدماتی نگاه </a:t>
            </a:r>
            <a:r>
              <a:rPr lang="fa-IR" dirty="0"/>
              <a:t>خود را وسعت ببخشند و از تجربيات موفق و ناموفق بين المللي درس بگيرد. </a:t>
            </a:r>
            <a:endParaRPr lang="fa-IR" dirty="0" smtClean="0"/>
          </a:p>
          <a:p>
            <a:pPr>
              <a:lnSpc>
                <a:spcPct val="150000"/>
              </a:lnSpc>
            </a:pPr>
            <a:r>
              <a:rPr lang="fa-IR" dirty="0" smtClean="0"/>
              <a:t>از آنجا که دانش </a:t>
            </a:r>
            <a:r>
              <a:rPr lang="fa-IR" dirty="0"/>
              <a:t>يك </a:t>
            </a:r>
            <a:r>
              <a:rPr lang="fa-IR" dirty="0" smtClean="0"/>
              <a:t>داشته‏ي </a:t>
            </a:r>
            <a:r>
              <a:rPr lang="fa-IR" dirty="0"/>
              <a:t>بشري است و </a:t>
            </a:r>
            <a:r>
              <a:rPr lang="fa-IR" dirty="0" smtClean="0"/>
              <a:t>نمي‏توان </a:t>
            </a:r>
            <a:r>
              <a:rPr lang="fa-IR" dirty="0"/>
              <a:t>آن را به مرزهاي جغرافيايي محدود </a:t>
            </a:r>
            <a:r>
              <a:rPr lang="fa-IR" dirty="0" smtClean="0"/>
              <a:t>كرد، باید با گسترش </a:t>
            </a:r>
            <a:r>
              <a:rPr lang="fa-IR" dirty="0" smtClean="0">
                <a:solidFill>
                  <a:srgbClr val="FF0000"/>
                </a:solidFill>
              </a:rPr>
              <a:t>مشاغل دانش بنیان </a:t>
            </a:r>
            <a:r>
              <a:rPr lang="fa-IR" dirty="0" smtClean="0"/>
              <a:t>نگاه شركت‏ها را به جهاني شدن و استفاده از تجربیات جهانی بدون در نظر گرفتن موقعیت جغرافیایی تغییر داد.</a:t>
            </a:r>
          </a:p>
        </p:txBody>
      </p:sp>
    </p:spTree>
    <p:extLst>
      <p:ext uri="{BB962C8B-B14F-4D97-AF65-F5344CB8AC3E}">
        <p14:creationId xmlns:p14="http://schemas.microsoft.com/office/powerpoint/2010/main" val="4187730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585" cy="6858000"/>
          </a:xfrm>
          <a:prstGeom prst="rect">
            <a:avLst/>
          </a:prstGeom>
        </p:spPr>
      </p:pic>
      <p:sp>
        <p:nvSpPr>
          <p:cNvPr id="4" name="TextBox 3"/>
          <p:cNvSpPr txBox="1"/>
          <p:nvPr/>
        </p:nvSpPr>
        <p:spPr>
          <a:xfrm>
            <a:off x="116539" y="86693"/>
            <a:ext cx="2957861" cy="317009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a-IR" sz="20000" b="1" spc="50" dirty="0">
                <a:ln w="11430"/>
                <a:solidFill>
                  <a:srgbClr val="42A61E"/>
                </a:solidFill>
                <a:effectLst>
                  <a:outerShdw blurRad="60007" dist="200025" dir="15000000" sy="30000" kx="-1800000" algn="bl" rotWithShape="0">
                    <a:prstClr val="black">
                      <a:alpha val="32000"/>
                    </a:prstClr>
                  </a:outerShdw>
                </a:effectLst>
                <a:latin typeface="IranNastaliq" pitchFamily="18" charset="0"/>
                <a:cs typeface="IranNastaliq" pitchFamily="18" charset="0"/>
              </a:rPr>
              <a:t>پایان</a:t>
            </a:r>
            <a:endParaRPr lang="en-US" sz="20000" b="1" spc="50" dirty="0">
              <a:ln w="11430"/>
              <a:solidFill>
                <a:srgbClr val="42A61E"/>
              </a:solidFill>
              <a:effectLst>
                <a:outerShdw blurRad="60007" dist="200025" dir="15000000" sy="30000" kx="-1800000" algn="bl" rotWithShape="0">
                  <a:prstClr val="black">
                    <a:alpha val="32000"/>
                  </a:prstClr>
                </a:outerShdw>
              </a:effectLst>
              <a:latin typeface="IranNastaliq" pitchFamily="18" charset="0"/>
              <a:cs typeface="IranNastaliq" pitchFamily="18" charset="0"/>
            </a:endParaRPr>
          </a:p>
        </p:txBody>
      </p:sp>
    </p:spTree>
    <p:extLst>
      <p:ext uri="{BB962C8B-B14F-4D97-AF65-F5344CB8AC3E}">
        <p14:creationId xmlns:p14="http://schemas.microsoft.com/office/powerpoint/2010/main" val="1523990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ارتباطات برای شریک کردن دانش است</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892" y="1052513"/>
            <a:ext cx="8130490" cy="5297487"/>
          </a:xfrm>
          <a:ln>
            <a:solidFill>
              <a:schemeClr val="accent6">
                <a:lumMod val="50000"/>
              </a:schemeClr>
            </a:solidFill>
          </a:ln>
        </p:spPr>
      </p:pic>
    </p:spTree>
    <p:extLst>
      <p:ext uri="{BB962C8B-B14F-4D97-AF65-F5344CB8AC3E}">
        <p14:creationId xmlns:p14="http://schemas.microsoft.com/office/powerpoint/2010/main" val="1540500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64" y="2279254"/>
            <a:ext cx="7802672" cy="41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4637"/>
            <a:ext cx="8229600" cy="191566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6">
                    <a:lumMod val="50000"/>
                  </a:schemeClr>
                </a:solidFill>
                <a:cs typeface="B Titr" panose="00000700000000000000" pitchFamily="2" charset="-78"/>
              </a:rPr>
              <a:t>نگاهی گذرا به تجربه طرح کارورزی</a:t>
            </a:r>
          </a:p>
          <a:p>
            <a:r>
              <a:rPr lang="fa-IR" sz="3600" dirty="0" smtClean="0">
                <a:solidFill>
                  <a:schemeClr val="accent6">
                    <a:lumMod val="50000"/>
                  </a:schemeClr>
                </a:solidFill>
                <a:cs typeface="B Titr" panose="00000700000000000000" pitchFamily="2" charset="-78"/>
              </a:rPr>
              <a:t>مشاغل دانش بنیان کارجویان دانشگاهی استان گلستان بر اساس </a:t>
            </a:r>
            <a:r>
              <a:rPr lang="fa-IR" sz="3600" dirty="0" smtClean="0">
                <a:solidFill>
                  <a:schemeClr val="accent6">
                    <a:lumMod val="50000"/>
                  </a:schemeClr>
                </a:solidFill>
                <a:cs typeface="B Titr" panose="00000700000000000000" pitchFamily="2" charset="-78"/>
              </a:rPr>
              <a:t>مدل </a:t>
            </a:r>
            <a:r>
              <a:rPr lang="fa-IR" sz="3600" dirty="0" smtClean="0">
                <a:solidFill>
                  <a:schemeClr val="accent6">
                    <a:lumMod val="50000"/>
                  </a:schemeClr>
                </a:solidFill>
                <a:cs typeface="B Titr" panose="00000700000000000000" pitchFamily="2" charset="-78"/>
              </a:rPr>
              <a:t>توسعه </a:t>
            </a:r>
            <a:r>
              <a:rPr lang="fa-IR" sz="3600" dirty="0" smtClean="0">
                <a:solidFill>
                  <a:schemeClr val="accent6">
                    <a:lumMod val="50000"/>
                  </a:schemeClr>
                </a:solidFill>
                <a:cs typeface="B Titr" panose="00000700000000000000" pitchFamily="2" charset="-78"/>
              </a:rPr>
              <a:t>اقتصادی زیر</a:t>
            </a:r>
            <a:endParaRPr lang="en-US" sz="3600" dirty="0">
              <a:solidFill>
                <a:schemeClr val="accent6">
                  <a:lumMod val="50000"/>
                </a:schemeClr>
              </a:solidFill>
              <a:cs typeface="B Titr" panose="00000700000000000000" pitchFamily="2" charset="-78"/>
            </a:endParaRPr>
          </a:p>
        </p:txBody>
      </p:sp>
    </p:spTree>
    <p:extLst>
      <p:ext uri="{BB962C8B-B14F-4D97-AF65-F5344CB8AC3E}">
        <p14:creationId xmlns:p14="http://schemas.microsoft.com/office/powerpoint/2010/main" val="267755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ction="ppaction://hlinkpres?slideindex=1&amp;slidetit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36188"/>
            <a:ext cx="9156700" cy="6289156"/>
          </a:xfrm>
          <a:prstGeom prst="rect">
            <a:avLst/>
          </a:prstGeom>
        </p:spPr>
      </p:pic>
    </p:spTree>
    <p:extLst>
      <p:ext uri="{BB962C8B-B14F-4D97-AF65-F5344CB8AC3E}">
        <p14:creationId xmlns:p14="http://schemas.microsoft.com/office/powerpoint/2010/main" val="524003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a:t>مراحل اجرای طرح مشاغل دانش بنیان استان گلستان (1)</a:t>
            </a:r>
            <a:endParaRPr lang="en-US" sz="3200" dirty="0"/>
          </a:p>
        </p:txBody>
      </p:sp>
      <p:pic>
        <p:nvPicPr>
          <p:cNvPr id="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25" y="1200298"/>
            <a:ext cx="8805863" cy="5001916"/>
          </a:xfrm>
        </p:spPr>
      </p:pic>
    </p:spTree>
    <p:extLst>
      <p:ext uri="{BB962C8B-B14F-4D97-AF65-F5344CB8AC3E}">
        <p14:creationId xmlns:p14="http://schemas.microsoft.com/office/powerpoint/2010/main" val="1212874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TotalTime>
  <Words>2495</Words>
  <Application>Microsoft Office PowerPoint</Application>
  <PresentationFormat>On-screen Show (4:3)</PresentationFormat>
  <Paragraphs>186</Paragraphs>
  <Slides>54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CorelDRAW</vt:lpstr>
      <vt:lpstr>PowerPoint Presentation</vt:lpstr>
      <vt:lpstr>جایگاه روابط عمومی در مشاغل دانش بنیان تجربه عملی در استان گلستان</vt:lpstr>
      <vt:lpstr>مقدمه: تعریف دانش چیست؟</vt:lpstr>
      <vt:lpstr>مقدمه: دانش، رقابت و تجاری سازی؟</vt:lpstr>
      <vt:lpstr>مثالی از ارزش افزوده دانش</vt:lpstr>
      <vt:lpstr>ارتباطات برای شریک کردن دانش است</vt:lpstr>
      <vt:lpstr>PowerPoint Presentation</vt:lpstr>
      <vt:lpstr>PowerPoint Presentation</vt:lpstr>
      <vt:lpstr>مراحل اجرای طرح مشاغل دانش بنیان استان گلستان (1)</vt:lpstr>
      <vt:lpstr>مراحل اجرای طرح مشاغل دانش بنیان استان گلستان (2)</vt:lpstr>
      <vt:lpstr>مراحل اجرای طرح مشاغل دانش بنیان استان گلستان (3)</vt:lpstr>
      <vt:lpstr>فهرست مطالب</vt:lpstr>
      <vt:lpstr>PowerPoint Presentation</vt:lpstr>
      <vt:lpstr>PowerPoint Presentation</vt:lpstr>
      <vt:lpstr>مشاغل دانش بنیان استان گلستان، پایلوت کشوری</vt:lpstr>
      <vt:lpstr>تعریف مشاغل دانش بنیان</vt:lpstr>
      <vt:lpstr>نگاهی به بازارهای  مشاغل دانش بنیان و سنتی</vt:lpstr>
      <vt:lpstr>وظایف مشاغل دانش بنیان</vt:lpstr>
      <vt:lpstr>وضعیت کسب و کار ایران در سال 2014 - بانک جهانی</vt:lpstr>
      <vt:lpstr>مقایسه تاثیر بنگاه‏های بزرگ در اقتصاد</vt:lpstr>
      <vt:lpstr>چند آمار و اظهار نظر</vt:lpstr>
      <vt:lpstr>چند آمار و اظهار نظر</vt:lpstr>
      <vt:lpstr>چند آمار و اظهار نظر</vt:lpstr>
      <vt:lpstr>اصل 43 قانون اساسی در مورد اشتغال</vt:lpstr>
      <vt:lpstr>تنها 5 شرکت دانش بنیان در دره سیلیکون نیازمند 10 هزار نیرو!</vt:lpstr>
      <vt:lpstr>شركت‌هاي دانش‌بنيان ایران ايده‌اي نو براي كسب و كار‌هاي دانش‌بنيان</vt:lpstr>
      <vt:lpstr>مشاغل دانش بنیان چرا؟</vt:lpstr>
      <vt:lpstr>مشاغل دانش بنیان چرا؟</vt:lpstr>
      <vt:lpstr>مشاغل دانش بنیان چرا؟</vt:lpstr>
      <vt:lpstr>مشاغل دانش بنیان چرا؟</vt:lpstr>
      <vt:lpstr>مشاغل دانش بنیان چرا؟</vt:lpstr>
      <vt:lpstr>رابطه مشاغل دانش بنیان و سیاست‏های کلی اقتصاد مقاومتی</vt:lpstr>
      <vt:lpstr>بند 1</vt:lpstr>
      <vt:lpstr>بند 2</vt:lpstr>
      <vt:lpstr>بند 3</vt:lpstr>
      <vt:lpstr>برداشت از بند 4</vt:lpstr>
      <vt:lpstr>بند 5</vt:lpstr>
      <vt:lpstr>عوامل توسعه اقتصاد مقاومتی</vt:lpstr>
      <vt:lpstr>سرعت بالا تا كجا!</vt:lpstr>
      <vt:lpstr>مقايسه پهناي باند</vt:lpstr>
      <vt:lpstr>کاریکاتور سرعت اینترنت در ایران</vt:lpstr>
      <vt:lpstr>PowerPoint Presentation</vt:lpstr>
      <vt:lpstr>10 کشور با اینترنت پرسرعت‏ وکم سرعت سال 2014</vt:lpstr>
      <vt:lpstr>PowerPoint Presentation</vt:lpstr>
      <vt:lpstr>مشاغل دانش بنیان در گوگل</vt:lpstr>
      <vt:lpstr>مشاغل دانش بنیان در گوگل</vt:lpstr>
      <vt:lpstr>مشاغل دانش بنیان در گوگل</vt:lpstr>
      <vt:lpstr>همایش استان مجازی گلستان در بستر شبکه ملی اطلاعات </vt:lpstr>
      <vt:lpstr>همایش استان مجازی گلستان در بستر شبکه ملی اطلاعات </vt:lpstr>
      <vt:lpstr>همایش استان مجازی گلستان در بستر شبکه ملی اطلاعات </vt:lpstr>
      <vt:lpstr>جمع‏بندی: چرا مشاغل دانش بنیان در شرکت‏ها؟</vt:lpstr>
      <vt:lpstr>جمع‏بندی: چرا مشاغل دانش بنیان در شرکت‏ها؟</vt:lpstr>
      <vt:lpstr>جمع‏بندی: جهانی شدن و مشاغل دانش بنیان</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Jalali</dc:creator>
  <cp:lastModifiedBy>max</cp:lastModifiedBy>
  <cp:revision>57</cp:revision>
  <dcterms:created xsi:type="dcterms:W3CDTF">2014-10-14T10:27:21Z</dcterms:created>
  <dcterms:modified xsi:type="dcterms:W3CDTF">2014-10-18T20:17:16Z</dcterms:modified>
</cp:coreProperties>
</file>