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72" r:id="rId3"/>
    <p:sldId id="271" r:id="rId4"/>
    <p:sldId id="257" r:id="rId5"/>
    <p:sldId id="268" r:id="rId6"/>
    <p:sldId id="269" r:id="rId7"/>
    <p:sldId id="270" r:id="rId8"/>
    <p:sldId id="258" r:id="rId9"/>
    <p:sldId id="259" r:id="rId10"/>
    <p:sldId id="260" r:id="rId11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37" autoAdjust="0"/>
  </p:normalViewPr>
  <p:slideViewPr>
    <p:cSldViewPr>
      <p:cViewPr varScale="1">
        <p:scale>
          <a:sx n="54" d="100"/>
          <a:sy n="54" d="100"/>
        </p:scale>
        <p:origin x="-970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8D02BFE-7EDD-4246-B6D6-500B64C242BD}" type="datetimeFigureOut">
              <a:rPr lang="fa-IR" smtClean="0"/>
              <a:t>03/11/1435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67C64A1-DDCF-4A94-8457-53CE51DFCC2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90270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8F309-9302-4E01-87D7-BA87EEE4A50C}" type="datetime8">
              <a:rPr lang="fa-IR" smtClean="0"/>
              <a:t>ژانويه 12، 14</a:t>
            </a:fld>
            <a:endParaRPr lang="fa-IR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2AE6010-F218-4E28-9F81-BB5AC35FF42B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877CE-7953-4731-AC93-F077120E2F34}" type="datetime8">
              <a:rPr lang="fa-IR" smtClean="0"/>
              <a:t>ژانويه 12، 14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6010-F218-4E28-9F81-BB5AC35FF42B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AED0D-D796-4119-9881-B8B84F31ADAB}" type="datetime8">
              <a:rPr lang="fa-IR" smtClean="0"/>
              <a:t>ژانويه 12، 14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6010-F218-4E28-9F81-BB5AC35FF42B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48F98-8D63-4F48-9A01-0BD45A9382ED}" type="datetime8">
              <a:rPr lang="fa-IR" smtClean="0"/>
              <a:t>ژانويه 12، 14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fa-I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2AE6010-F218-4E28-9F81-BB5AC35FF42B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6E81-7BE7-4380-BB76-70C9F12CDEE2}" type="datetime8">
              <a:rPr lang="fa-IR" smtClean="0"/>
              <a:t>ژانويه 12، 14</a:t>
            </a:fld>
            <a:endParaRPr lang="fa-I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6010-F218-4E28-9F81-BB5AC35FF42B}" type="slidenum">
              <a:rPr lang="fa-IR" smtClean="0"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788A6-2265-4584-90E6-3F2A86F77715}" type="datetime8">
              <a:rPr lang="fa-IR" smtClean="0"/>
              <a:t>ژانويه 12، 14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6010-F218-4E28-9F81-BB5AC35FF42B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73145-A984-4392-A9C7-9B06974CF8FC}" type="datetime8">
              <a:rPr lang="fa-IR" smtClean="0"/>
              <a:t>ژانويه 12، 14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2AE6010-F218-4E28-9F81-BB5AC35FF42B}" type="slidenum">
              <a:rPr lang="fa-IR" smtClean="0"/>
              <a:t>‹#›</a:t>
            </a:fld>
            <a:endParaRPr lang="fa-IR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94C2-6079-4D68-B265-ACECD0557ED6}" type="datetime8">
              <a:rPr lang="fa-IR" smtClean="0"/>
              <a:t>ژانويه 12، 14</a:t>
            </a:fld>
            <a:endParaRPr lang="fa-I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6010-F218-4E28-9F81-BB5AC35FF42B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62D6-47E3-402F-8043-145DDE6A18B0}" type="datetime8">
              <a:rPr lang="fa-IR" smtClean="0"/>
              <a:t>ژانويه 12، 14</a:t>
            </a:fld>
            <a:endParaRPr lang="fa-IR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6010-F218-4E28-9F81-BB5AC35FF42B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93FB9-2AF2-48E4-827B-5244D6DCF03D}" type="datetime8">
              <a:rPr lang="fa-IR" smtClean="0"/>
              <a:t>ژانويه 12، 14</a:t>
            </a:fld>
            <a:endParaRPr lang="fa-IR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6010-F218-4E28-9F81-BB5AC35FF42B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B0F0-1780-4C7C-BC7B-05768649F6AB}" type="datetime8">
              <a:rPr lang="fa-IR" smtClean="0"/>
              <a:t>ژانويه 12، 14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6010-F218-4E28-9F81-BB5AC35FF42B}" type="slidenum">
              <a:rPr lang="fa-IR" smtClean="0"/>
              <a:t>‹#›</a:t>
            </a:fld>
            <a:endParaRPr lang="fa-IR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30F1379-6E91-4191-9AAB-1C5278A3872D}" type="datetime8">
              <a:rPr lang="fa-IR" smtClean="0"/>
              <a:t>ژانويه 12، 14</a:t>
            </a:fld>
            <a:endParaRPr lang="fa-IR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2AE6010-F218-4E28-9F81-BB5AC35FF42B}" type="slidenum">
              <a:rPr lang="fa-IR" smtClean="0"/>
              <a:t>‹#›</a:t>
            </a:fld>
            <a:endParaRPr lang="fa-IR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717032"/>
            <a:ext cx="8458200" cy="2952327"/>
          </a:xfrm>
        </p:spPr>
        <p:txBody>
          <a:bodyPr/>
          <a:lstStyle/>
          <a:p>
            <a:pPr algn="ctr"/>
            <a:r>
              <a:rPr lang="fa-IR" b="1" dirty="0" smtClean="0">
                <a:solidFill>
                  <a:srgbClr val="FF0000"/>
                </a:solidFill>
                <a:cs typeface="B Mitra" pitchFamily="2" charset="-78"/>
              </a:rPr>
              <a:t>دهمين کنفرانس بين المللي روابط عمومي</a:t>
            </a:r>
            <a:br>
              <a:rPr lang="fa-IR" b="1" dirty="0" smtClean="0">
                <a:solidFill>
                  <a:srgbClr val="FF0000"/>
                </a:solidFill>
                <a:cs typeface="B Mitra" pitchFamily="2" charset="-78"/>
              </a:rPr>
            </a:br>
            <a:r>
              <a:rPr lang="fa-IR" b="1" dirty="0" smtClean="0">
                <a:solidFill>
                  <a:srgbClr val="FF0000"/>
                </a:solidFill>
                <a:cs typeface="B Mitra" pitchFamily="2" charset="-78"/>
              </a:rPr>
              <a:t>تهران- 23 و 24 دي ماه 1392</a:t>
            </a:r>
            <a:br>
              <a:rPr lang="fa-IR" b="1" dirty="0" smtClean="0">
                <a:solidFill>
                  <a:srgbClr val="FF0000"/>
                </a:solidFill>
                <a:cs typeface="B Mitra" pitchFamily="2" charset="-78"/>
              </a:rPr>
            </a:br>
            <a:r>
              <a:rPr lang="fa-IR" b="1" dirty="0" smtClean="0">
                <a:solidFill>
                  <a:srgbClr val="FF0000"/>
                </a:solidFill>
                <a:cs typeface="B Mitra" pitchFamily="2" charset="-78"/>
              </a:rPr>
              <a:t>دکتر حسن بشير</a:t>
            </a:r>
            <a:br>
              <a:rPr lang="fa-IR" b="1" dirty="0" smtClean="0">
                <a:solidFill>
                  <a:srgbClr val="FF0000"/>
                </a:solidFill>
                <a:cs typeface="B Mitra" pitchFamily="2" charset="-78"/>
              </a:rPr>
            </a:br>
            <a:r>
              <a:rPr lang="fa-IR" b="1" dirty="0" smtClean="0">
                <a:solidFill>
                  <a:srgbClr val="FF0000"/>
                </a:solidFill>
                <a:cs typeface="B Mitra" pitchFamily="2" charset="-78"/>
              </a:rPr>
              <a:t>دانشيار دانشگاه امام صادق (ع)</a:t>
            </a:r>
            <a:br>
              <a:rPr lang="fa-IR" b="1" dirty="0" smtClean="0">
                <a:solidFill>
                  <a:srgbClr val="FF0000"/>
                </a:solidFill>
                <a:cs typeface="B Mitra" pitchFamily="2" charset="-78"/>
              </a:rPr>
            </a:br>
            <a:r>
              <a:rPr lang="en-US" b="1" dirty="0" smtClean="0">
                <a:solidFill>
                  <a:srgbClr val="FF0000"/>
                </a:solidFill>
                <a:cs typeface="B Mitra" pitchFamily="2" charset="-78"/>
              </a:rPr>
              <a:t>drhbashir100@gmail.com</a:t>
            </a:r>
            <a:endParaRPr lang="fa-IR" b="1" dirty="0">
              <a:solidFill>
                <a:srgbClr val="FF0000"/>
              </a:solidFill>
              <a:cs typeface="B Mitra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692696"/>
            <a:ext cx="8458200" cy="2448272"/>
          </a:xfrm>
        </p:spPr>
        <p:txBody>
          <a:bodyPr>
            <a:normAutofit/>
          </a:bodyPr>
          <a:lstStyle/>
          <a:p>
            <a:pPr algn="ctr"/>
            <a:r>
              <a:rPr lang="fa-IR" sz="4400" b="1" dirty="0" smtClean="0">
                <a:cs typeface="B Mitra" pitchFamily="2" charset="-78"/>
              </a:rPr>
              <a:t>روابط عمومي يکپارچه و رويکردهاي همگرايي</a:t>
            </a:r>
          </a:p>
          <a:p>
            <a:pPr algn="ctr"/>
            <a:endParaRPr lang="fa-IR" sz="4400" b="1" dirty="0">
              <a:cs typeface="B Mitra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6010-F218-4E28-9F81-BB5AC35FF42B}" type="slidenum">
              <a:rPr lang="fa-IR" smtClean="0"/>
              <a:t>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819506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cs typeface="B Mitra" pitchFamily="2" charset="-78"/>
              </a:rPr>
              <a:t>رويکرد حقوقي در روابط عمومي يکپارچه</a:t>
            </a:r>
            <a:endParaRPr lang="fa-IR" b="1" dirty="0">
              <a:cs typeface="B Mitr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554162"/>
            <a:ext cx="8884096" cy="5115198"/>
          </a:xfrm>
        </p:spPr>
        <p:txBody>
          <a:bodyPr/>
          <a:lstStyle/>
          <a:p>
            <a:r>
              <a:rPr lang="fa-IR" b="1" dirty="0" smtClean="0">
                <a:cs typeface="B Mitra" pitchFamily="2" charset="-78"/>
              </a:rPr>
              <a:t>(1) قانون مداري</a:t>
            </a:r>
          </a:p>
          <a:p>
            <a:r>
              <a:rPr lang="fa-IR" b="1" dirty="0" smtClean="0">
                <a:cs typeface="B Mitra" pitchFamily="2" charset="-78"/>
              </a:rPr>
              <a:t>(2) حفظ حقوق مشتريان (ارتباط گران)</a:t>
            </a:r>
          </a:p>
          <a:p>
            <a:r>
              <a:rPr lang="fa-IR" b="1" dirty="0" smtClean="0">
                <a:cs typeface="B Mitra" pitchFamily="2" charset="-78"/>
              </a:rPr>
              <a:t>(3) احترام به حقوق اجتماعي</a:t>
            </a:r>
          </a:p>
          <a:p>
            <a:pPr algn="just"/>
            <a:r>
              <a:rPr lang="fa-IR" b="1" dirty="0" smtClean="0">
                <a:cs typeface="B Mitra" pitchFamily="2" charset="-78"/>
              </a:rPr>
              <a:t>(3) بي طرفي (غير ايدئولوژيک بودن به معناي سوگيري نداشتن)</a:t>
            </a:r>
          </a:p>
          <a:p>
            <a:r>
              <a:rPr lang="fa-IR" b="1" dirty="0" smtClean="0">
                <a:cs typeface="B Mitra" pitchFamily="2" charset="-78"/>
              </a:rPr>
              <a:t>(4) جلوگيري از شايعات</a:t>
            </a:r>
            <a:endParaRPr lang="fa-IR" b="1" dirty="0">
              <a:cs typeface="B Mitra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6010-F218-4E28-9F81-BB5AC35FF42B}" type="slidenum">
              <a:rPr lang="fa-IR" smtClean="0"/>
              <a:t>10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405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b="1" dirty="0" smtClean="0">
                <a:cs typeface="B Mitra" pitchFamily="2" charset="-78"/>
              </a:rPr>
              <a:t>روابط عمومي يکپارچه به مثابه همگرايي همه جانبه</a:t>
            </a:r>
            <a:endParaRPr lang="fa-IR" b="1" dirty="0">
              <a:cs typeface="B Mitr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4162"/>
            <a:ext cx="8812088" cy="5187206"/>
          </a:xfrm>
        </p:spPr>
        <p:txBody>
          <a:bodyPr>
            <a:normAutofit fontScale="85000" lnSpcReduction="20000"/>
          </a:bodyPr>
          <a:lstStyle/>
          <a:p>
            <a:r>
              <a:rPr lang="fa-IR" b="1" u="sng" dirty="0" smtClean="0">
                <a:solidFill>
                  <a:srgbClr val="FF0000"/>
                </a:solidFill>
                <a:cs typeface="B Mitra" pitchFamily="2" charset="-78"/>
              </a:rPr>
              <a:t>همگرايي و واگرايي</a:t>
            </a:r>
          </a:p>
          <a:p>
            <a:r>
              <a:rPr lang="fa-IR" b="1" dirty="0" smtClean="0">
                <a:cs typeface="B Mitra" pitchFamily="2" charset="-78"/>
              </a:rPr>
              <a:t>«</a:t>
            </a:r>
            <a:r>
              <a:rPr lang="fa-IR" b="1" dirty="0" smtClean="0">
                <a:solidFill>
                  <a:srgbClr val="00B050"/>
                </a:solidFill>
                <a:cs typeface="B Mitra" pitchFamily="2" charset="-78"/>
              </a:rPr>
              <a:t>همگرايي</a:t>
            </a:r>
            <a:r>
              <a:rPr lang="fa-IR" b="1" dirty="0" smtClean="0">
                <a:cs typeface="B Mitra" pitchFamily="2" charset="-78"/>
              </a:rPr>
              <a:t>»، مفهومي است که متکي بر چند محور است:</a:t>
            </a:r>
          </a:p>
          <a:p>
            <a:r>
              <a:rPr lang="fa-IR" b="1" dirty="0" smtClean="0">
                <a:cs typeface="B Mitra" pitchFamily="2" charset="-78"/>
              </a:rPr>
              <a:t>1- امکان سازي تعامل</a:t>
            </a:r>
          </a:p>
          <a:p>
            <a:r>
              <a:rPr lang="fa-IR" b="1" dirty="0" smtClean="0">
                <a:cs typeface="B Mitra" pitchFamily="2" charset="-78"/>
              </a:rPr>
              <a:t>2- عدم تعارض</a:t>
            </a:r>
          </a:p>
          <a:p>
            <a:r>
              <a:rPr lang="fa-IR" b="1" dirty="0" smtClean="0">
                <a:cs typeface="B Mitra" pitchFamily="2" charset="-78"/>
              </a:rPr>
              <a:t>3- ايجاد زمينه هاي تفاهم</a:t>
            </a:r>
          </a:p>
          <a:p>
            <a:r>
              <a:rPr lang="fa-IR" b="1" dirty="0" smtClean="0">
                <a:cs typeface="B Mitra" pitchFamily="2" charset="-78"/>
              </a:rPr>
              <a:t>4- برقراري اهداف مشترک</a:t>
            </a:r>
          </a:p>
          <a:p>
            <a:r>
              <a:rPr lang="fa-IR" b="1" dirty="0" smtClean="0">
                <a:cs typeface="B Mitra" pitchFamily="2" charset="-78"/>
              </a:rPr>
              <a:t>در مورد «</a:t>
            </a:r>
            <a:r>
              <a:rPr lang="fa-IR" b="1" dirty="0" smtClean="0">
                <a:solidFill>
                  <a:srgbClr val="0070C0"/>
                </a:solidFill>
                <a:cs typeface="B Mitra" pitchFamily="2" charset="-78"/>
              </a:rPr>
              <a:t>واگرايي</a:t>
            </a:r>
            <a:r>
              <a:rPr lang="fa-IR" b="1" dirty="0" smtClean="0">
                <a:cs typeface="B Mitra" pitchFamily="2" charset="-78"/>
              </a:rPr>
              <a:t>» نيز بايد گفت که متکي بر چند محور است:</a:t>
            </a:r>
          </a:p>
          <a:p>
            <a:r>
              <a:rPr lang="fa-IR" b="1" dirty="0" smtClean="0">
                <a:cs typeface="B Mitra" pitchFamily="2" charset="-78"/>
              </a:rPr>
              <a:t>(1) وجود هستي هاي متعارض</a:t>
            </a:r>
          </a:p>
          <a:p>
            <a:r>
              <a:rPr lang="fa-IR" b="1" dirty="0" smtClean="0">
                <a:cs typeface="B Mitra" pitchFamily="2" charset="-78"/>
              </a:rPr>
              <a:t>(2) تلاش براي ايجاد تعارض</a:t>
            </a:r>
          </a:p>
          <a:p>
            <a:r>
              <a:rPr lang="fa-IR" b="1" dirty="0" smtClean="0">
                <a:cs typeface="B Mitra" pitchFamily="2" charset="-78"/>
              </a:rPr>
              <a:t>(3) تفاوت سازي در اهداف</a:t>
            </a:r>
          </a:p>
          <a:p>
            <a:pPr algn="ctr"/>
            <a:r>
              <a:rPr lang="fa-IR" b="1" dirty="0" smtClean="0">
                <a:solidFill>
                  <a:srgbClr val="7030A0"/>
                </a:solidFill>
                <a:cs typeface="B Mitra" pitchFamily="2" charset="-78"/>
              </a:rPr>
              <a:t>بنابراين</a:t>
            </a:r>
            <a:r>
              <a:rPr lang="fa-IR" b="1" dirty="0" smtClean="0">
                <a:cs typeface="B Mitra" pitchFamily="2" charset="-78"/>
              </a:rPr>
              <a:t>: </a:t>
            </a:r>
            <a:r>
              <a:rPr lang="fa-IR" b="1" dirty="0" smtClean="0">
                <a:solidFill>
                  <a:srgbClr val="C00000"/>
                </a:solidFill>
                <a:cs typeface="B Mitra" pitchFamily="2" charset="-78"/>
              </a:rPr>
              <a:t>روابط عمومي يکپارچه، همگراسازي ميان عناصر مختلف براي تحقق روابط عمومي سازنده، هوشمند و کارآ.</a:t>
            </a:r>
            <a:endParaRPr lang="fa-IR" b="1" dirty="0">
              <a:solidFill>
                <a:srgbClr val="C00000"/>
              </a:solidFill>
              <a:cs typeface="B Mitra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6010-F218-4E28-9F81-BB5AC35FF42B}" type="slidenum">
              <a:rPr lang="fa-IR" smtClean="0"/>
              <a:t>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22460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cs typeface="B Mitra" pitchFamily="2" charset="-78"/>
              </a:rPr>
              <a:t>دال هاي ارتباطات يکپارچه</a:t>
            </a:r>
            <a:endParaRPr lang="fa-IR" b="1" dirty="0">
              <a:cs typeface="B Mitr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554162"/>
            <a:ext cx="8884096" cy="5187206"/>
          </a:xfrm>
        </p:spPr>
        <p:txBody>
          <a:bodyPr/>
          <a:lstStyle/>
          <a:p>
            <a:r>
              <a:rPr lang="fa-IR" b="1" u="sng" dirty="0" smtClean="0">
                <a:solidFill>
                  <a:srgbClr val="7030A0"/>
                </a:solidFill>
                <a:cs typeface="B Mitra" pitchFamily="2" charset="-78"/>
              </a:rPr>
              <a:t>دال هاي اساسي ارتباطات يکپارچه</a:t>
            </a:r>
          </a:p>
          <a:p>
            <a:r>
              <a:rPr lang="fa-IR" b="1" dirty="0" smtClean="0">
                <a:cs typeface="B Mitra" pitchFamily="2" charset="-78"/>
              </a:rPr>
              <a:t>1- </a:t>
            </a:r>
            <a:r>
              <a:rPr lang="fa-IR" b="1" dirty="0" smtClean="0">
                <a:solidFill>
                  <a:srgbClr val="00B0F0"/>
                </a:solidFill>
                <a:cs typeface="B Mitra" pitchFamily="2" charset="-78"/>
              </a:rPr>
              <a:t>تلفيق</a:t>
            </a:r>
            <a:r>
              <a:rPr lang="fa-IR" b="1" dirty="0" smtClean="0">
                <a:cs typeface="B Mitra" pitchFamily="2" charset="-78"/>
              </a:rPr>
              <a:t> کليه خدمات مربوط به سازمان در ابعاد مختلف</a:t>
            </a:r>
          </a:p>
          <a:p>
            <a:r>
              <a:rPr lang="fa-IR" b="1" dirty="0" smtClean="0">
                <a:cs typeface="B Mitra" pitchFamily="2" charset="-78"/>
              </a:rPr>
              <a:t>2- </a:t>
            </a:r>
            <a:r>
              <a:rPr lang="fa-IR" b="1" dirty="0" smtClean="0">
                <a:solidFill>
                  <a:srgbClr val="00B050"/>
                </a:solidFill>
                <a:cs typeface="B Mitra" pitchFamily="2" charset="-78"/>
              </a:rPr>
              <a:t>همگرايي</a:t>
            </a:r>
            <a:r>
              <a:rPr lang="fa-IR" b="1" dirty="0" smtClean="0">
                <a:cs typeface="B Mitra" pitchFamily="2" charset="-78"/>
              </a:rPr>
              <a:t> ميان کليه عناصر ارتباطي</a:t>
            </a:r>
          </a:p>
          <a:p>
            <a:pPr algn="just"/>
            <a:r>
              <a:rPr lang="fa-IR" b="1" dirty="0" smtClean="0">
                <a:solidFill>
                  <a:srgbClr val="C00000"/>
                </a:solidFill>
                <a:cs typeface="B Mitra" pitchFamily="2" charset="-78"/>
              </a:rPr>
              <a:t>3-همگرايي</a:t>
            </a:r>
            <a:r>
              <a:rPr lang="fa-IR" b="1" dirty="0" smtClean="0">
                <a:cs typeface="B Mitra" pitchFamily="2" charset="-78"/>
              </a:rPr>
              <a:t> ميان توليد/توريع/بازاريابي/مخاطب </a:t>
            </a:r>
            <a:r>
              <a:rPr lang="fa-IR" b="1" dirty="0" smtClean="0">
                <a:cs typeface="B Mitra" pitchFamily="2" charset="-78"/>
              </a:rPr>
              <a:t>شناسي/مشتري </a:t>
            </a:r>
            <a:r>
              <a:rPr lang="fa-IR" b="1" dirty="0" smtClean="0">
                <a:cs typeface="B Mitra" pitchFamily="2" charset="-78"/>
              </a:rPr>
              <a:t>مداري</a:t>
            </a:r>
          </a:p>
          <a:p>
            <a:pPr algn="just"/>
            <a:r>
              <a:rPr lang="fa-IR" b="1" dirty="0" smtClean="0">
                <a:cs typeface="B Mitra" pitchFamily="2" charset="-78"/>
              </a:rPr>
              <a:t>4- </a:t>
            </a:r>
            <a:r>
              <a:rPr lang="fa-IR" b="1" dirty="0" smtClean="0">
                <a:solidFill>
                  <a:srgbClr val="00B0F0"/>
                </a:solidFill>
                <a:cs typeface="B Mitra" pitchFamily="2" charset="-78"/>
              </a:rPr>
              <a:t>در هم تنيدگي </a:t>
            </a:r>
            <a:r>
              <a:rPr lang="fa-IR" b="1" dirty="0" smtClean="0">
                <a:cs typeface="B Mitra" pitchFamily="2" charset="-78"/>
              </a:rPr>
              <a:t>ميان کليه اهداف/عمليات/برنامه ها/سياست هاي سازمان</a:t>
            </a:r>
          </a:p>
          <a:p>
            <a:pPr algn="just"/>
            <a:r>
              <a:rPr lang="fa-IR" b="1" dirty="0" smtClean="0">
                <a:cs typeface="B Mitra" pitchFamily="2" charset="-78"/>
              </a:rPr>
              <a:t>5- </a:t>
            </a:r>
            <a:r>
              <a:rPr lang="fa-IR" b="1" dirty="0" smtClean="0">
                <a:solidFill>
                  <a:srgbClr val="FF0000"/>
                </a:solidFill>
                <a:cs typeface="B Mitra" pitchFamily="2" charset="-78"/>
              </a:rPr>
              <a:t>يکسان نگري </a:t>
            </a:r>
            <a:r>
              <a:rPr lang="fa-IR" b="1" dirty="0" smtClean="0">
                <a:cs typeface="B Mitra" pitchFamily="2" charset="-78"/>
              </a:rPr>
              <a:t>در مديريت/تفاهم/تعامل/رقابت/تبليغات</a:t>
            </a:r>
            <a:endParaRPr lang="fa-IR" b="1" dirty="0">
              <a:cs typeface="B Mitra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6010-F218-4E28-9F81-BB5AC35FF42B}" type="slidenum">
              <a:rPr lang="fa-IR" smtClean="0"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83386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cs typeface="B Mitra" pitchFamily="2" charset="-78"/>
              </a:rPr>
              <a:t>مفهوم يکپارچگي: همگرايي</a:t>
            </a:r>
            <a:endParaRPr lang="fa-IR" b="1" dirty="0">
              <a:cs typeface="B Mitr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554162"/>
            <a:ext cx="8884096" cy="5115198"/>
          </a:xfrm>
        </p:spPr>
        <p:txBody>
          <a:bodyPr>
            <a:normAutofit lnSpcReduction="10000"/>
          </a:bodyPr>
          <a:lstStyle/>
          <a:p>
            <a:r>
              <a:rPr lang="fa-IR" b="1" u="sng" dirty="0" smtClean="0">
                <a:solidFill>
                  <a:srgbClr val="FF0000"/>
                </a:solidFill>
                <a:cs typeface="B Mitra" pitchFamily="2" charset="-78"/>
              </a:rPr>
              <a:t>بنيان هاي روابط عمومي يکپارچه (همگرايي)</a:t>
            </a:r>
          </a:p>
          <a:p>
            <a:r>
              <a:rPr lang="fa-IR" b="1" u="sng" dirty="0" smtClean="0">
                <a:solidFill>
                  <a:srgbClr val="00B050"/>
                </a:solidFill>
                <a:cs typeface="B Mitra" pitchFamily="2" charset="-78"/>
              </a:rPr>
              <a:t>اول- همگرايي سازماني</a:t>
            </a:r>
          </a:p>
          <a:p>
            <a:pPr algn="just"/>
            <a:r>
              <a:rPr lang="fa-IR" b="1" dirty="0" smtClean="0">
                <a:cs typeface="B Mitra" pitchFamily="2" charset="-78"/>
              </a:rPr>
              <a:t>1- </a:t>
            </a:r>
            <a:r>
              <a:rPr lang="fa-IR" b="1" dirty="0" smtClean="0">
                <a:solidFill>
                  <a:srgbClr val="00B0F0"/>
                </a:solidFill>
                <a:cs typeface="B Mitra" pitchFamily="2" charset="-78"/>
              </a:rPr>
              <a:t>همگرايي درون سازمان </a:t>
            </a:r>
            <a:r>
              <a:rPr lang="fa-IR" b="1" dirty="0" smtClean="0">
                <a:cs typeface="B Mitra" pitchFamily="2" charset="-78"/>
              </a:rPr>
              <a:t>(رابطه مديريت/کارکنان؛ تفاهم/تعامل مديريت و کارکنان؛‌ آگاهي سازي درون سازمان</a:t>
            </a:r>
          </a:p>
          <a:p>
            <a:pPr algn="just"/>
            <a:r>
              <a:rPr lang="fa-IR" b="1" dirty="0" smtClean="0">
                <a:cs typeface="B Mitra" pitchFamily="2" charset="-78"/>
              </a:rPr>
              <a:t>2- </a:t>
            </a:r>
            <a:r>
              <a:rPr lang="fa-IR" b="1" dirty="0" smtClean="0">
                <a:solidFill>
                  <a:srgbClr val="002060"/>
                </a:solidFill>
                <a:cs typeface="B Mitra" pitchFamily="2" charset="-78"/>
              </a:rPr>
              <a:t>همگرايي بيرون سازمان  </a:t>
            </a:r>
            <a:r>
              <a:rPr lang="fa-IR" b="1" dirty="0" smtClean="0">
                <a:cs typeface="B Mitra" pitchFamily="2" charset="-78"/>
              </a:rPr>
              <a:t>(تعامل سازمانها؛ ارتباط مداوم سازمانها،‌ تقويت همديگر، رقيب بودن اما دشمن نبودن، تاکيد بر جمع گرايي تا فردگرايي)</a:t>
            </a:r>
          </a:p>
          <a:p>
            <a:pPr algn="just"/>
            <a:r>
              <a:rPr lang="fa-IR" b="1" dirty="0" smtClean="0">
                <a:cs typeface="B Mitra" pitchFamily="2" charset="-78"/>
              </a:rPr>
              <a:t>3- </a:t>
            </a:r>
            <a:r>
              <a:rPr lang="fa-IR" b="1" dirty="0" smtClean="0">
                <a:solidFill>
                  <a:srgbClr val="7030A0"/>
                </a:solidFill>
                <a:cs typeface="B Mitra" pitchFamily="2" charset="-78"/>
              </a:rPr>
              <a:t>همگرايي همزمان درون و بيرون سازمان   </a:t>
            </a:r>
            <a:r>
              <a:rPr lang="fa-IR" b="1" dirty="0" smtClean="0">
                <a:cs typeface="B Mitra" pitchFamily="2" charset="-78"/>
              </a:rPr>
              <a:t>(تعادل درون و بيرون سازمان؛ همگرايي توليد و توزيع در همه موارد؛ وجهه سازي دروني و بيرون سازمان)</a:t>
            </a:r>
          </a:p>
          <a:p>
            <a:endParaRPr lang="fa-IR" b="1" dirty="0" smtClean="0">
              <a:cs typeface="B Mitra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6010-F218-4E28-9F81-BB5AC35FF42B}" type="slidenum">
              <a:rPr lang="fa-IR" smtClean="0"/>
              <a:t>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92215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cs typeface="B Mitra" pitchFamily="2" charset="-78"/>
              </a:rPr>
              <a:t>بقيه مفهوم </a:t>
            </a:r>
            <a:r>
              <a:rPr lang="fa-IR" b="1" dirty="0">
                <a:cs typeface="B Mitra" pitchFamily="2" charset="-78"/>
              </a:rPr>
              <a:t>يکپارچگي: همگرايي</a:t>
            </a:r>
            <a:endParaRPr lang="fa-IR" b="1" dirty="0">
              <a:cs typeface="B Mitr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554162"/>
            <a:ext cx="8884096" cy="5115198"/>
          </a:xfrm>
        </p:spPr>
        <p:txBody>
          <a:bodyPr>
            <a:normAutofit/>
          </a:bodyPr>
          <a:lstStyle/>
          <a:p>
            <a:r>
              <a:rPr lang="fa-IR" sz="3600" b="1" u="sng" dirty="0">
                <a:solidFill>
                  <a:srgbClr val="C00000"/>
                </a:solidFill>
                <a:cs typeface="B Mitra" pitchFamily="2" charset="-78"/>
              </a:rPr>
              <a:t>دوم- همگرايي تبليغاتي</a:t>
            </a:r>
          </a:p>
          <a:p>
            <a:pPr algn="just"/>
            <a:r>
              <a:rPr lang="fa-IR" sz="3600" b="1" dirty="0">
                <a:cs typeface="B Mitra" pitchFamily="2" charset="-78"/>
              </a:rPr>
              <a:t>1- </a:t>
            </a:r>
            <a:r>
              <a:rPr lang="fa-IR" sz="3600" b="1" dirty="0">
                <a:solidFill>
                  <a:srgbClr val="00B050"/>
                </a:solidFill>
                <a:cs typeface="B Mitra" pitchFamily="2" charset="-78"/>
              </a:rPr>
              <a:t>تطابق توليد با اطلاع </a:t>
            </a:r>
            <a:r>
              <a:rPr lang="fa-IR" sz="3600" b="1" dirty="0" smtClean="0">
                <a:solidFill>
                  <a:srgbClr val="00B050"/>
                </a:solidFill>
                <a:cs typeface="B Mitra" pitchFamily="2" charset="-78"/>
              </a:rPr>
              <a:t>رساني </a:t>
            </a:r>
            <a:r>
              <a:rPr lang="fa-IR" sz="3600" b="1" dirty="0" smtClean="0">
                <a:cs typeface="B Mitra" pitchFamily="2" charset="-78"/>
              </a:rPr>
              <a:t>(کيفيت، کميت، زمان بندي)</a:t>
            </a:r>
            <a:endParaRPr lang="fa-IR" sz="3600" b="1" dirty="0">
              <a:cs typeface="B Mitra" pitchFamily="2" charset="-78"/>
            </a:endParaRPr>
          </a:p>
          <a:p>
            <a:pPr algn="just"/>
            <a:r>
              <a:rPr lang="fa-IR" sz="3600" b="1" dirty="0">
                <a:cs typeface="B Mitra" pitchFamily="2" charset="-78"/>
              </a:rPr>
              <a:t>2- </a:t>
            </a:r>
            <a:r>
              <a:rPr lang="fa-IR" sz="3600" b="1" dirty="0">
                <a:solidFill>
                  <a:srgbClr val="7030A0"/>
                </a:solidFill>
                <a:cs typeface="B Mitra" pitchFamily="2" charset="-78"/>
              </a:rPr>
              <a:t>تطابق </a:t>
            </a:r>
            <a:r>
              <a:rPr lang="fa-IR" sz="3600" b="1" dirty="0" smtClean="0">
                <a:solidFill>
                  <a:srgbClr val="7030A0"/>
                </a:solidFill>
                <a:cs typeface="B Mitra" pitchFamily="2" charset="-78"/>
              </a:rPr>
              <a:t>توزيع با </a:t>
            </a:r>
            <a:r>
              <a:rPr lang="fa-IR" sz="3600" b="1" dirty="0">
                <a:solidFill>
                  <a:srgbClr val="7030A0"/>
                </a:solidFill>
                <a:cs typeface="B Mitra" pitchFamily="2" charset="-78"/>
              </a:rPr>
              <a:t>اطلاع </a:t>
            </a:r>
            <a:r>
              <a:rPr lang="fa-IR" sz="3600" b="1" dirty="0" smtClean="0">
                <a:solidFill>
                  <a:srgbClr val="7030A0"/>
                </a:solidFill>
                <a:cs typeface="B Mitra" pitchFamily="2" charset="-78"/>
              </a:rPr>
              <a:t>رساني </a:t>
            </a:r>
            <a:r>
              <a:rPr lang="fa-IR" sz="3600" b="1" dirty="0" smtClean="0">
                <a:cs typeface="B Mitra" pitchFamily="2" charset="-78"/>
              </a:rPr>
              <a:t>(محتواي تبليغاتي، اهداف اطلاع رساني (توجيه/ ترغيب/ترديد/تخريب)</a:t>
            </a:r>
          </a:p>
          <a:p>
            <a:pPr algn="just"/>
            <a:r>
              <a:rPr lang="fa-IR" sz="3600" b="1" dirty="0" smtClean="0">
                <a:cs typeface="B Mitra" pitchFamily="2" charset="-78"/>
              </a:rPr>
              <a:t>3- </a:t>
            </a:r>
            <a:r>
              <a:rPr lang="fa-IR" sz="3600" b="1" dirty="0" smtClean="0">
                <a:solidFill>
                  <a:srgbClr val="FF0000"/>
                </a:solidFill>
                <a:cs typeface="B Mitra" pitchFamily="2" charset="-78"/>
              </a:rPr>
              <a:t>تطابق وجهه دروني با وجهه دروني سازمان</a:t>
            </a:r>
          </a:p>
          <a:p>
            <a:pPr algn="just"/>
            <a:r>
              <a:rPr lang="fa-IR" sz="3600" b="1" dirty="0" smtClean="0">
                <a:cs typeface="B Mitra" pitchFamily="2" charset="-78"/>
              </a:rPr>
              <a:t>4- </a:t>
            </a:r>
            <a:r>
              <a:rPr lang="fa-IR" sz="3600" b="1" dirty="0" smtClean="0">
                <a:solidFill>
                  <a:srgbClr val="002060"/>
                </a:solidFill>
                <a:cs typeface="B Mitra" pitchFamily="2" charset="-78"/>
              </a:rPr>
              <a:t>تطابق شيوه هاي سنتي/نوين تبليغاتي </a:t>
            </a:r>
            <a:r>
              <a:rPr lang="fa-IR" sz="3600" b="1" dirty="0" smtClean="0">
                <a:cs typeface="B Mitra" pitchFamily="2" charset="-78"/>
              </a:rPr>
              <a:t>(بيشتر در محتوا، اخلاق، رفتار، و غيره</a:t>
            </a:r>
            <a:r>
              <a:rPr lang="fa-IR" sz="3600" b="1" dirty="0" smtClean="0">
                <a:cs typeface="B Mitra" pitchFamily="2" charset="-78"/>
              </a:rPr>
              <a:t>)</a:t>
            </a:r>
            <a:endParaRPr lang="fa-IR" sz="3600" b="1" dirty="0" smtClean="0">
              <a:cs typeface="B Mitra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6010-F218-4E28-9F81-BB5AC35FF42B}" type="slidenum">
              <a:rPr lang="fa-IR" smtClean="0"/>
              <a:t>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7588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cs typeface="B Mitra" pitchFamily="2" charset="-78"/>
              </a:rPr>
              <a:t>همگرايي بازاريابي</a:t>
            </a:r>
            <a:endParaRPr lang="fa-IR" b="1" dirty="0">
              <a:cs typeface="B Mitra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5491734"/>
              </p:ext>
            </p:extLst>
          </p:nvPr>
        </p:nvGraphicFramePr>
        <p:xfrm>
          <a:off x="107950" y="1554164"/>
          <a:ext cx="8883650" cy="526913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441825"/>
                <a:gridCol w="4441825"/>
              </a:tblGrid>
              <a:tr h="741029">
                <a:tc>
                  <a:txBody>
                    <a:bodyPr/>
                    <a:lstStyle/>
                    <a:p>
                      <a:pPr algn="ctr" rtl="1"/>
                      <a:r>
                        <a:rPr lang="fa-IR" sz="2400" b="1" dirty="0" smtClean="0">
                          <a:cs typeface="B Mitra" pitchFamily="2" charset="-78"/>
                        </a:rPr>
                        <a:t>همگرايي ارتباطي</a:t>
                      </a:r>
                      <a:endParaRPr lang="fa-IR" sz="2400" b="1" dirty="0"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b="1" dirty="0" smtClean="0">
                          <a:cs typeface="B Mitra" pitchFamily="2" charset="-78"/>
                        </a:rPr>
                        <a:t>خروجي ها</a:t>
                      </a:r>
                      <a:endParaRPr lang="fa-IR" sz="2400" b="1" dirty="0">
                        <a:cs typeface="B Mitra" pitchFamily="2" charset="-78"/>
                      </a:endParaRPr>
                    </a:p>
                  </a:txBody>
                  <a:tcPr/>
                </a:tc>
              </a:tr>
              <a:tr h="741029">
                <a:tc>
                  <a:txBody>
                    <a:bodyPr/>
                    <a:lstStyle/>
                    <a:p>
                      <a:pPr algn="ctr" rtl="1"/>
                      <a:r>
                        <a:rPr lang="fa-IR" sz="2400" b="1" dirty="0" smtClean="0">
                          <a:cs typeface="B Mitra" pitchFamily="2" charset="-78"/>
                        </a:rPr>
                        <a:t>آگهي</a:t>
                      </a:r>
                      <a:endParaRPr lang="fa-IR" sz="2400" b="1" dirty="0"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b="1" dirty="0" smtClean="0">
                          <a:cs typeface="B Mitra" pitchFamily="2" charset="-78"/>
                        </a:rPr>
                        <a:t>همگرايي ميان جاذبه/ آگاهي</a:t>
                      </a:r>
                      <a:endParaRPr lang="fa-IR" sz="2400" b="1" dirty="0">
                        <a:cs typeface="B Mitra" pitchFamily="2" charset="-78"/>
                      </a:endParaRPr>
                    </a:p>
                  </a:txBody>
                  <a:tcPr/>
                </a:tc>
              </a:tr>
              <a:tr h="741029">
                <a:tc>
                  <a:txBody>
                    <a:bodyPr/>
                    <a:lstStyle/>
                    <a:p>
                      <a:pPr algn="ctr" rtl="1"/>
                      <a:r>
                        <a:rPr lang="fa-IR" sz="2400" b="1" dirty="0" smtClean="0">
                          <a:cs typeface="B Mitra" pitchFamily="2" charset="-78"/>
                        </a:rPr>
                        <a:t>تبليغ</a:t>
                      </a:r>
                      <a:r>
                        <a:rPr lang="fa-IR" sz="2400" b="1" baseline="0" dirty="0" smtClean="0">
                          <a:cs typeface="B Mitra" pitchFamily="2" charset="-78"/>
                        </a:rPr>
                        <a:t> (پبليسيتي)</a:t>
                      </a:r>
                      <a:endParaRPr lang="fa-IR" sz="2400" b="1" dirty="0"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b="1" dirty="0" smtClean="0">
                          <a:cs typeface="B Mitra" pitchFamily="2" charset="-78"/>
                        </a:rPr>
                        <a:t>همگرايي ميان آگاهي/ اعتبار</a:t>
                      </a:r>
                      <a:endParaRPr lang="fa-IR" sz="2400" b="1" dirty="0">
                        <a:cs typeface="B Mitra" pitchFamily="2" charset="-78"/>
                      </a:endParaRPr>
                    </a:p>
                  </a:txBody>
                  <a:tcPr/>
                </a:tc>
              </a:tr>
              <a:tr h="741029">
                <a:tc>
                  <a:txBody>
                    <a:bodyPr/>
                    <a:lstStyle/>
                    <a:p>
                      <a:pPr algn="ctr" rtl="1"/>
                      <a:r>
                        <a:rPr lang="fa-IR" sz="2400" b="1" dirty="0" smtClean="0">
                          <a:cs typeface="B Mitra" pitchFamily="2" charset="-78"/>
                        </a:rPr>
                        <a:t>رسانه هاي تعاملي</a:t>
                      </a:r>
                      <a:endParaRPr lang="fa-IR" sz="2400" b="1" dirty="0"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b="1" dirty="0" smtClean="0">
                          <a:cs typeface="B Mitra" pitchFamily="2" charset="-78"/>
                        </a:rPr>
                        <a:t>همگرايي ميان درخواست،‌</a:t>
                      </a:r>
                      <a:r>
                        <a:rPr lang="fa-IR" sz="2400" b="1" baseline="0" dirty="0" smtClean="0">
                          <a:cs typeface="B Mitra" pitchFamily="2" charset="-78"/>
                        </a:rPr>
                        <a:t> سوال/پاسخ مناسب</a:t>
                      </a:r>
                      <a:endParaRPr lang="fa-IR" sz="2400" b="1" dirty="0">
                        <a:cs typeface="B Mitra" pitchFamily="2" charset="-78"/>
                      </a:endParaRPr>
                    </a:p>
                  </a:txBody>
                  <a:tcPr/>
                </a:tc>
              </a:tr>
              <a:tr h="741029">
                <a:tc>
                  <a:txBody>
                    <a:bodyPr/>
                    <a:lstStyle/>
                    <a:p>
                      <a:pPr algn="ctr" rtl="1"/>
                      <a:r>
                        <a:rPr lang="fa-IR" sz="2400" b="1" dirty="0" smtClean="0">
                          <a:cs typeface="B Mitra" pitchFamily="2" charset="-78"/>
                        </a:rPr>
                        <a:t>تبليغات</a:t>
                      </a:r>
                      <a:r>
                        <a:rPr lang="fa-IR" sz="2400" b="1" baseline="0" dirty="0" smtClean="0">
                          <a:cs typeface="B Mitra" pitchFamily="2" charset="-78"/>
                        </a:rPr>
                        <a:t> </a:t>
                      </a:r>
                      <a:r>
                        <a:rPr lang="fa-IR" sz="2400" b="1" dirty="0" smtClean="0">
                          <a:cs typeface="B Mitra" pitchFamily="2" charset="-78"/>
                        </a:rPr>
                        <a:t>فروش</a:t>
                      </a:r>
                      <a:endParaRPr lang="fa-IR" sz="2400" b="1" dirty="0"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b="1" dirty="0" smtClean="0">
                          <a:cs typeface="B Mitra" pitchFamily="2" charset="-78"/>
                        </a:rPr>
                        <a:t>همگرايي صداقت/ درآمد</a:t>
                      </a:r>
                      <a:endParaRPr lang="fa-IR" sz="2400" b="1" dirty="0">
                        <a:cs typeface="B Mitra" pitchFamily="2" charset="-78"/>
                      </a:endParaRPr>
                    </a:p>
                  </a:txBody>
                  <a:tcPr/>
                </a:tc>
              </a:tr>
              <a:tr h="741029">
                <a:tc>
                  <a:txBody>
                    <a:bodyPr/>
                    <a:lstStyle/>
                    <a:p>
                      <a:pPr algn="ctr" rtl="1"/>
                      <a:r>
                        <a:rPr lang="fa-IR" sz="2400" b="1" dirty="0" smtClean="0">
                          <a:cs typeface="B Mitra" pitchFamily="2" charset="-78"/>
                        </a:rPr>
                        <a:t>روابط با ديگران (سازمان ها)</a:t>
                      </a:r>
                      <a:endParaRPr lang="fa-IR" sz="2400" b="1" dirty="0"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b="1" dirty="0" smtClean="0">
                          <a:cs typeface="B Mitra" pitchFamily="2" charset="-78"/>
                        </a:rPr>
                        <a:t>همگرايي وجهه/</a:t>
                      </a:r>
                      <a:r>
                        <a:rPr lang="fa-IR" sz="2400" b="1" baseline="0" dirty="0" smtClean="0">
                          <a:cs typeface="B Mitra" pitchFamily="2" charset="-78"/>
                        </a:rPr>
                        <a:t> رقابت</a:t>
                      </a:r>
                      <a:endParaRPr lang="fa-IR" sz="2400" b="1" dirty="0">
                        <a:cs typeface="B Mitra" pitchFamily="2" charset="-78"/>
                      </a:endParaRPr>
                    </a:p>
                  </a:txBody>
                  <a:tcPr/>
                </a:tc>
              </a:tr>
              <a:tr h="741029">
                <a:tc>
                  <a:txBody>
                    <a:bodyPr/>
                    <a:lstStyle/>
                    <a:p>
                      <a:pPr algn="ctr" rtl="1"/>
                      <a:r>
                        <a:rPr lang="fa-IR" sz="2400" b="1" dirty="0" smtClean="0">
                          <a:cs typeface="B Mitra" pitchFamily="2" charset="-78"/>
                        </a:rPr>
                        <a:t>روابط با مشريان</a:t>
                      </a:r>
                      <a:endParaRPr lang="fa-IR" sz="2400" b="1" dirty="0"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b="1" dirty="0" smtClean="0">
                          <a:cs typeface="B Mitra" pitchFamily="2" charset="-78"/>
                        </a:rPr>
                        <a:t>همگرايي بازاريابي/</a:t>
                      </a:r>
                      <a:r>
                        <a:rPr lang="fa-IR" sz="2400" b="1" baseline="0" dirty="0" smtClean="0">
                          <a:cs typeface="B Mitra" pitchFamily="2" charset="-78"/>
                        </a:rPr>
                        <a:t> اعتمادسازي</a:t>
                      </a:r>
                      <a:endParaRPr lang="fa-IR" sz="2400" b="1" dirty="0">
                        <a:cs typeface="B Mitra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6010-F218-4E28-9F81-BB5AC35FF42B}" type="slidenum">
              <a:rPr lang="fa-IR" smtClean="0"/>
              <a:t>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7588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cs typeface="B Mitra" pitchFamily="2" charset="-78"/>
              </a:rPr>
              <a:t>رويکردهاي تعاملي</a:t>
            </a:r>
            <a:endParaRPr lang="fa-IR" b="1" dirty="0">
              <a:cs typeface="B Mitr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554162"/>
            <a:ext cx="8884096" cy="5115198"/>
          </a:xfrm>
        </p:spPr>
        <p:txBody>
          <a:bodyPr>
            <a:normAutofit fontScale="92500" lnSpcReduction="10000"/>
          </a:bodyPr>
          <a:lstStyle/>
          <a:p>
            <a:r>
              <a:rPr lang="fa-IR" b="1" u="sng" dirty="0" smtClean="0">
                <a:solidFill>
                  <a:srgbClr val="C00000"/>
                </a:solidFill>
                <a:cs typeface="B Mitra" pitchFamily="2" charset="-78"/>
              </a:rPr>
              <a:t>رويکردهاي تعاملي:‌ درون/ بيرون سازمان</a:t>
            </a:r>
          </a:p>
          <a:p>
            <a:r>
              <a:rPr lang="fa-IR" b="1" dirty="0" smtClean="0">
                <a:cs typeface="B Mitra" pitchFamily="2" charset="-78"/>
              </a:rPr>
              <a:t>(1) تفاهم واقعي</a:t>
            </a:r>
          </a:p>
          <a:p>
            <a:r>
              <a:rPr lang="fa-IR" b="1" dirty="0" smtClean="0">
                <a:cs typeface="B Mitra" pitchFamily="2" charset="-78"/>
              </a:rPr>
              <a:t>(2) تعامل جدي</a:t>
            </a:r>
          </a:p>
          <a:p>
            <a:r>
              <a:rPr lang="fa-IR" b="1" dirty="0" smtClean="0">
                <a:cs typeface="B Mitra" pitchFamily="2" charset="-78"/>
              </a:rPr>
              <a:t>(3) همکاري چندجانبه</a:t>
            </a:r>
          </a:p>
          <a:p>
            <a:r>
              <a:rPr lang="fa-IR" b="1" dirty="0" smtClean="0">
                <a:cs typeface="B Mitra" pitchFamily="2" charset="-78"/>
              </a:rPr>
              <a:t>(4) جلوگيري از تخريب</a:t>
            </a:r>
          </a:p>
          <a:p>
            <a:r>
              <a:rPr lang="fa-IR" b="1" dirty="0" smtClean="0">
                <a:cs typeface="B Mitra" pitchFamily="2" charset="-78"/>
              </a:rPr>
              <a:t>(5) تاکيد بر منافع مشترک</a:t>
            </a:r>
          </a:p>
          <a:p>
            <a:r>
              <a:rPr lang="fa-IR" b="1" dirty="0" smtClean="0">
                <a:cs typeface="B Mitra" pitchFamily="2" charset="-78"/>
              </a:rPr>
              <a:t>(6) </a:t>
            </a:r>
            <a:r>
              <a:rPr lang="fa-IR" b="1" dirty="0" smtClean="0">
                <a:cs typeface="B Mitra" pitchFamily="2" charset="-78"/>
              </a:rPr>
              <a:t>تاکيد بر اهداف مشترک</a:t>
            </a:r>
          </a:p>
          <a:p>
            <a:r>
              <a:rPr lang="fa-IR" b="1" dirty="0" smtClean="0">
                <a:cs typeface="B Mitra" pitchFamily="2" charset="-78"/>
              </a:rPr>
              <a:t>(7) تکريم مخاطب</a:t>
            </a:r>
          </a:p>
          <a:p>
            <a:r>
              <a:rPr lang="fa-IR" b="1" dirty="0" smtClean="0">
                <a:cs typeface="B Mitra" pitchFamily="2" charset="-78"/>
              </a:rPr>
              <a:t>(8) احترام متقابل</a:t>
            </a:r>
          </a:p>
          <a:p>
            <a:r>
              <a:rPr lang="fa-IR" b="1" dirty="0" smtClean="0">
                <a:cs typeface="B Mitra" pitchFamily="2" charset="-78"/>
              </a:rPr>
              <a:t>(9) اخلاق مشتري مداري</a:t>
            </a:r>
            <a:endParaRPr lang="fa-IR" b="1" dirty="0">
              <a:cs typeface="B Mitra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6010-F218-4E28-9F81-BB5AC35FF42B}" type="slidenum">
              <a:rPr lang="fa-IR" smtClean="0"/>
              <a:t>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7588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cs typeface="B Mitra" pitchFamily="2" charset="-78"/>
              </a:rPr>
              <a:t>تکنولوژي: عبور از ابزارهاي سنتي</a:t>
            </a:r>
            <a:endParaRPr lang="fa-IR" b="1" dirty="0">
              <a:cs typeface="B Mitr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554162"/>
            <a:ext cx="8884096" cy="5115198"/>
          </a:xfrm>
        </p:spPr>
        <p:txBody>
          <a:bodyPr>
            <a:normAutofit lnSpcReduction="10000"/>
          </a:bodyPr>
          <a:lstStyle/>
          <a:p>
            <a:r>
              <a:rPr lang="fa-IR" b="1" dirty="0" smtClean="0">
                <a:solidFill>
                  <a:srgbClr val="C00000"/>
                </a:solidFill>
                <a:cs typeface="B Mitra" pitchFamily="2" charset="-78"/>
              </a:rPr>
              <a:t>بهره برداري از تکنولوژي</a:t>
            </a:r>
            <a:r>
              <a:rPr lang="fa-IR" b="1" dirty="0" smtClean="0">
                <a:cs typeface="B Mitra" pitchFamily="2" charset="-78"/>
              </a:rPr>
              <a:t> جديد که:</a:t>
            </a:r>
          </a:p>
          <a:p>
            <a:r>
              <a:rPr lang="fa-IR" b="1" dirty="0" smtClean="0">
                <a:cs typeface="B Mitra" pitchFamily="2" charset="-78"/>
              </a:rPr>
              <a:t>(1) تکنولوژي ديجيتالي</a:t>
            </a:r>
          </a:p>
          <a:p>
            <a:r>
              <a:rPr lang="fa-IR" b="1" dirty="0" smtClean="0">
                <a:cs typeface="B Mitra" pitchFamily="2" charset="-78"/>
              </a:rPr>
              <a:t>(2) بهره برداري از شبکه هاي اجتماعي</a:t>
            </a:r>
          </a:p>
          <a:p>
            <a:r>
              <a:rPr lang="fa-IR" b="1" dirty="0" smtClean="0">
                <a:cs typeface="B Mitra" pitchFamily="2" charset="-78"/>
              </a:rPr>
              <a:t>(3) بهره برداري از </a:t>
            </a:r>
            <a:r>
              <a:rPr lang="fa-IR" b="1" dirty="0" smtClean="0">
                <a:cs typeface="B Mitra" pitchFamily="2" charset="-78"/>
              </a:rPr>
              <a:t>ساختارهاي جديد اينترنتي</a:t>
            </a:r>
            <a:endParaRPr lang="fa-IR" b="1" dirty="0" smtClean="0">
              <a:cs typeface="B Mitra" pitchFamily="2" charset="-78"/>
            </a:endParaRPr>
          </a:p>
          <a:p>
            <a:r>
              <a:rPr lang="fa-IR" b="1" u="sng" dirty="0" smtClean="0">
                <a:solidFill>
                  <a:srgbClr val="FF0000"/>
                </a:solidFill>
                <a:cs typeface="B Mitra" pitchFamily="2" charset="-78"/>
              </a:rPr>
              <a:t>چگونگي بهره برداري مهمتر از اصل وجود ابزاري</a:t>
            </a:r>
          </a:p>
          <a:p>
            <a:r>
              <a:rPr lang="fa-IR" b="1" dirty="0" smtClean="0">
                <a:cs typeface="B Mitra" pitchFamily="2" charset="-78"/>
              </a:rPr>
              <a:t>1- آموزش کافي</a:t>
            </a:r>
          </a:p>
          <a:p>
            <a:r>
              <a:rPr lang="fa-IR" b="1" dirty="0" smtClean="0">
                <a:cs typeface="B Mitra" pitchFamily="2" charset="-78"/>
              </a:rPr>
              <a:t>2- تجربه کافي</a:t>
            </a:r>
          </a:p>
          <a:p>
            <a:r>
              <a:rPr lang="fa-IR" b="1" dirty="0" smtClean="0">
                <a:cs typeface="B Mitra" pitchFamily="2" charset="-78"/>
              </a:rPr>
              <a:t>3- استفاده بهينه</a:t>
            </a:r>
          </a:p>
          <a:p>
            <a:r>
              <a:rPr lang="fa-IR" b="1" dirty="0" smtClean="0">
                <a:cs typeface="B Mitra" pitchFamily="2" charset="-78"/>
              </a:rPr>
              <a:t>4- همسويي محتوا</a:t>
            </a:r>
          </a:p>
          <a:p>
            <a:endParaRPr lang="fa-IR" b="1" dirty="0">
              <a:cs typeface="B Mitra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6010-F218-4E28-9F81-BB5AC35FF42B}" type="slidenum">
              <a:rPr lang="fa-IR" smtClean="0"/>
              <a:t>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405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cs typeface="B Mitra" pitchFamily="2" charset="-78"/>
              </a:rPr>
              <a:t>اخلاق: زيربناي روابط عمومي يکپارچه</a:t>
            </a:r>
            <a:endParaRPr lang="fa-IR" b="1" dirty="0">
              <a:cs typeface="B Mitr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554162"/>
            <a:ext cx="8884096" cy="5115198"/>
          </a:xfrm>
        </p:spPr>
        <p:txBody>
          <a:bodyPr>
            <a:normAutofit lnSpcReduction="10000"/>
          </a:bodyPr>
          <a:lstStyle/>
          <a:p>
            <a:r>
              <a:rPr lang="fa-IR" b="1" u="sng" dirty="0" smtClean="0">
                <a:solidFill>
                  <a:srgbClr val="FF0000"/>
                </a:solidFill>
                <a:cs typeface="B Mitra" pitchFamily="2" charset="-78"/>
              </a:rPr>
              <a:t>محورهاي کلي اخلاقي</a:t>
            </a:r>
          </a:p>
          <a:p>
            <a:r>
              <a:rPr lang="fa-IR" b="1" dirty="0" smtClean="0">
                <a:cs typeface="B Mitra" pitchFamily="2" charset="-78"/>
              </a:rPr>
              <a:t>(1) </a:t>
            </a:r>
            <a:r>
              <a:rPr lang="fa-IR" b="1" dirty="0" smtClean="0">
                <a:solidFill>
                  <a:srgbClr val="00B0F0"/>
                </a:solidFill>
                <a:cs typeface="B Mitra" pitchFamily="2" charset="-78"/>
              </a:rPr>
              <a:t>اخلاق نظري</a:t>
            </a:r>
            <a:r>
              <a:rPr lang="fa-IR" b="1" dirty="0" smtClean="0">
                <a:cs typeface="B Mitra" pitchFamily="2" charset="-78"/>
              </a:rPr>
              <a:t>: اخلاق فضيلت محور</a:t>
            </a:r>
          </a:p>
          <a:p>
            <a:r>
              <a:rPr lang="fa-IR" b="1" dirty="0" smtClean="0">
                <a:cs typeface="B Mitra" pitchFamily="2" charset="-78"/>
              </a:rPr>
              <a:t>(2) </a:t>
            </a:r>
            <a:r>
              <a:rPr lang="fa-IR" b="1" dirty="0" smtClean="0">
                <a:solidFill>
                  <a:srgbClr val="7030A0"/>
                </a:solidFill>
                <a:cs typeface="B Mitra" pitchFamily="2" charset="-78"/>
              </a:rPr>
              <a:t>اخلاق عملي</a:t>
            </a:r>
            <a:r>
              <a:rPr lang="fa-IR" b="1" dirty="0" smtClean="0">
                <a:cs typeface="B Mitra" pitchFamily="2" charset="-78"/>
              </a:rPr>
              <a:t>: اخلاق کاربردي</a:t>
            </a:r>
          </a:p>
          <a:p>
            <a:r>
              <a:rPr lang="fa-IR" b="1" u="sng" dirty="0" smtClean="0">
                <a:solidFill>
                  <a:srgbClr val="C00000"/>
                </a:solidFill>
                <a:cs typeface="B Mitra" pitchFamily="2" charset="-78"/>
              </a:rPr>
              <a:t>محورهاي مصداقي اخلاقي</a:t>
            </a:r>
          </a:p>
          <a:p>
            <a:r>
              <a:rPr lang="fa-IR" b="1" dirty="0" smtClean="0">
                <a:cs typeface="B Mitra" pitchFamily="2" charset="-78"/>
              </a:rPr>
              <a:t>(1) صداقت</a:t>
            </a:r>
          </a:p>
          <a:p>
            <a:r>
              <a:rPr lang="fa-IR" b="1" dirty="0" smtClean="0">
                <a:cs typeface="B Mitra" pitchFamily="2" charset="-78"/>
              </a:rPr>
              <a:t>(2) شفافيت</a:t>
            </a:r>
          </a:p>
          <a:p>
            <a:r>
              <a:rPr lang="fa-IR" b="1" dirty="0" smtClean="0">
                <a:cs typeface="B Mitra" pitchFamily="2" charset="-78"/>
              </a:rPr>
              <a:t>(3) اطلاع رساني کافي</a:t>
            </a:r>
          </a:p>
          <a:p>
            <a:r>
              <a:rPr lang="fa-IR" b="1" dirty="0" smtClean="0">
                <a:cs typeface="B Mitra" pitchFamily="2" charset="-78"/>
              </a:rPr>
              <a:t>(4) پرهيز از مبالغه</a:t>
            </a:r>
          </a:p>
          <a:p>
            <a:r>
              <a:rPr lang="fa-IR" b="1" dirty="0" smtClean="0">
                <a:cs typeface="B Mitra" pitchFamily="2" charset="-78"/>
              </a:rPr>
              <a:t>(5) تکريم ارباب رجوع</a:t>
            </a:r>
          </a:p>
          <a:p>
            <a:endParaRPr lang="fa-IR" b="1" dirty="0">
              <a:cs typeface="B Mitra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6010-F218-4E28-9F81-BB5AC35FF42B}" type="slidenum">
              <a:rPr lang="fa-IR" smtClean="0"/>
              <a:t>9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4050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293</TotalTime>
  <Words>586</Words>
  <Application>Microsoft Office PowerPoint</Application>
  <PresentationFormat>On-screen Show (4:3)</PresentationFormat>
  <Paragraphs>95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Trek</vt:lpstr>
      <vt:lpstr>دهمين کنفرانس بين المللي روابط عمومي تهران- 23 و 24 دي ماه 1392 دکتر حسن بشير دانشيار دانشگاه امام صادق (ع) drhbashir100@gmail.com</vt:lpstr>
      <vt:lpstr>روابط عمومي يکپارچه به مثابه همگرايي همه جانبه</vt:lpstr>
      <vt:lpstr>دال هاي ارتباطات يکپارچه</vt:lpstr>
      <vt:lpstr>مفهوم يکپارچگي: همگرايي</vt:lpstr>
      <vt:lpstr>بقيه مفهوم يکپارچگي: همگرايي</vt:lpstr>
      <vt:lpstr>همگرايي بازاريابي</vt:lpstr>
      <vt:lpstr>رويکردهاي تعاملي</vt:lpstr>
      <vt:lpstr>تکنولوژي: عبور از ابزارهاي سنتي</vt:lpstr>
      <vt:lpstr>اخلاق: زيربناي روابط عمومي يکپارچه</vt:lpstr>
      <vt:lpstr>رويکرد حقوقي در روابط عمومي يکپارچه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دهمين کنفرانس بين المللي روابط عمومي تهران- 23 و 24 دي ماه 1392 دکتر حسن بشير دانشيار دانشگاه امام صادق (ع) drhbashir100@gmail.com</dc:title>
  <dc:creator>User1</dc:creator>
  <cp:lastModifiedBy>User1</cp:lastModifiedBy>
  <cp:revision>36</cp:revision>
  <dcterms:created xsi:type="dcterms:W3CDTF">2014-01-08T19:25:56Z</dcterms:created>
  <dcterms:modified xsi:type="dcterms:W3CDTF">2014-01-12T18:05:08Z</dcterms:modified>
</cp:coreProperties>
</file>