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0"/>
  </p:notesMasterIdLst>
  <p:sldIdLst>
    <p:sldId id="256" r:id="rId2"/>
    <p:sldId id="371" r:id="rId3"/>
    <p:sldId id="257" r:id="rId4"/>
    <p:sldId id="362" r:id="rId5"/>
    <p:sldId id="369" r:id="rId6"/>
    <p:sldId id="374" r:id="rId7"/>
    <p:sldId id="358" r:id="rId8"/>
    <p:sldId id="318" r:id="rId9"/>
    <p:sldId id="290" r:id="rId10"/>
    <p:sldId id="366" r:id="rId11"/>
    <p:sldId id="298" r:id="rId12"/>
    <p:sldId id="299" r:id="rId13"/>
    <p:sldId id="300" r:id="rId14"/>
    <p:sldId id="370" r:id="rId15"/>
    <p:sldId id="302" r:id="rId16"/>
    <p:sldId id="303" r:id="rId17"/>
    <p:sldId id="330" r:id="rId18"/>
    <p:sldId id="352" r:id="rId19"/>
    <p:sldId id="353" r:id="rId20"/>
    <p:sldId id="368" r:id="rId21"/>
    <p:sldId id="354" r:id="rId22"/>
    <p:sldId id="280" r:id="rId23"/>
    <p:sldId id="331" r:id="rId24"/>
    <p:sldId id="332" r:id="rId25"/>
    <p:sldId id="333" r:id="rId26"/>
    <p:sldId id="335" r:id="rId27"/>
    <p:sldId id="334" r:id="rId28"/>
    <p:sldId id="283" r:id="rId29"/>
    <p:sldId id="281" r:id="rId30"/>
    <p:sldId id="284" r:id="rId31"/>
    <p:sldId id="285" r:id="rId32"/>
    <p:sldId id="341" r:id="rId33"/>
    <p:sldId id="343" r:id="rId34"/>
    <p:sldId id="350" r:id="rId35"/>
    <p:sldId id="344" r:id="rId36"/>
    <p:sldId id="373" r:id="rId37"/>
    <p:sldId id="345" r:id="rId38"/>
    <p:sldId id="286" r:id="rId3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FFFFFF"/>
    <a:srgbClr val="005392"/>
    <a:srgbClr val="CC33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594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417D4-CB33-4EF8-9479-D733D84463D0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F95C045-9EEB-47EE-BCAD-A9F29583B017}">
      <dgm:prSet phldrT="[Text]" custT="1"/>
      <dgm:spPr>
        <a:xfrm rot="10800000">
          <a:off x="0" y="42848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99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غارنشینی: 50 هزار سال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E57610AA-05BF-4A37-9A6D-839223E3023A}" type="parTrans" cxnId="{A424FEEB-F8E7-43C5-9AF3-15B657047DF1}">
      <dgm:prSet/>
      <dgm:spPr/>
      <dgm:t>
        <a:bodyPr/>
        <a:lstStyle/>
        <a:p>
          <a:pPr rtl="1"/>
          <a:endParaRPr lang="fa-IR"/>
        </a:p>
      </dgm:t>
    </dgm:pt>
    <dgm:pt modelId="{95F02E35-5B5C-4837-8B3F-463600637032}" type="sibTrans" cxnId="{A424FEEB-F8E7-43C5-9AF3-15B657047DF1}">
      <dgm:prSet/>
      <dgm:spPr/>
      <dgm:t>
        <a:bodyPr/>
        <a:lstStyle/>
        <a:p>
          <a:pPr rtl="1"/>
          <a:endParaRPr lang="fa-IR"/>
        </a:p>
      </dgm:t>
    </dgm:pt>
    <dgm:pt modelId="{FB98BF59-2B58-4730-84DB-084B4D008A72}">
      <dgm:prSet phldrT="[Text]" custT="1"/>
      <dgm:spPr>
        <a:xfrm rot="10800000">
          <a:off x="0" y="707446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99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تمدن کشاورزی: 10 هزار سال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DE3CF9A7-063F-43D1-9748-4477A3F20145}" type="parTrans" cxnId="{F2133719-0A0B-4046-B2FF-5B986A84E5E1}">
      <dgm:prSet/>
      <dgm:spPr/>
      <dgm:t>
        <a:bodyPr/>
        <a:lstStyle/>
        <a:p>
          <a:pPr rtl="1"/>
          <a:endParaRPr lang="fa-IR"/>
        </a:p>
      </dgm:t>
    </dgm:pt>
    <dgm:pt modelId="{BE6389C9-2461-4603-9994-4252392F9D70}" type="sibTrans" cxnId="{F2133719-0A0B-4046-B2FF-5B986A84E5E1}">
      <dgm:prSet/>
      <dgm:spPr/>
      <dgm:t>
        <a:bodyPr/>
        <a:lstStyle/>
        <a:p>
          <a:pPr rtl="1"/>
          <a:endParaRPr lang="fa-IR"/>
        </a:p>
      </dgm:t>
    </dgm:pt>
    <dgm:pt modelId="{A607D1A6-874A-41A3-B691-DE3353EE7C63}">
      <dgm:prSet phldrT="[Text]" custT="1"/>
      <dgm:spPr>
        <a:xfrm rot="10800000">
          <a:off x="0" y="1400172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تمدن صنعتی: 300 سال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1D7C1F7A-495D-4E57-B3D6-9D208EE992C7}" type="parTrans" cxnId="{ED0DC9BF-0212-4880-9D62-B8F21383810D}">
      <dgm:prSet/>
      <dgm:spPr/>
      <dgm:t>
        <a:bodyPr/>
        <a:lstStyle/>
        <a:p>
          <a:pPr rtl="1"/>
          <a:endParaRPr lang="fa-IR"/>
        </a:p>
      </dgm:t>
    </dgm:pt>
    <dgm:pt modelId="{9264202D-EF57-4FCC-842E-82467FF9D4D9}" type="sibTrans" cxnId="{ED0DC9BF-0212-4880-9D62-B8F21383810D}">
      <dgm:prSet/>
      <dgm:spPr/>
      <dgm:t>
        <a:bodyPr/>
        <a:lstStyle/>
        <a:p>
          <a:pPr rtl="1"/>
          <a:endParaRPr lang="fa-IR"/>
        </a:p>
      </dgm:t>
    </dgm:pt>
    <dgm:pt modelId="{5DFA1125-81CC-4D12-BD52-A65C3EBCCB4D}">
      <dgm:prSet custT="1"/>
      <dgm:spPr>
        <a:xfrm rot="10800000">
          <a:off x="0" y="2122054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عصر فراصنعت: پیدایش کامپیوتر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63AEE408-5254-4192-83F6-23E1D1C8693A}" type="parTrans" cxnId="{29E4F847-2665-4B02-B41E-58A4F23508A7}">
      <dgm:prSet/>
      <dgm:spPr/>
      <dgm:t>
        <a:bodyPr/>
        <a:lstStyle/>
        <a:p>
          <a:pPr rtl="1"/>
          <a:endParaRPr lang="fa-IR"/>
        </a:p>
      </dgm:t>
    </dgm:pt>
    <dgm:pt modelId="{698AA902-2585-48BE-A0CB-A7CE378C6065}" type="sibTrans" cxnId="{29E4F847-2665-4B02-B41E-58A4F23508A7}">
      <dgm:prSet/>
      <dgm:spPr/>
      <dgm:t>
        <a:bodyPr/>
        <a:lstStyle/>
        <a:p>
          <a:pPr rtl="1"/>
          <a:endParaRPr lang="fa-IR"/>
        </a:p>
      </dgm:t>
    </dgm:pt>
    <dgm:pt modelId="{BB86CC0C-1451-45AE-B6A6-585BD954FAC0}">
      <dgm:prSet custT="1"/>
      <dgm:spPr>
        <a:xfrm rot="10800000">
          <a:off x="0" y="2828930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عصر دیجیتال: اینترنت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FCD0F016-F298-41EF-B411-1CF90D77FDC5}" type="parTrans" cxnId="{CD1E604A-D7BD-4D88-8C5A-49A5372E0D56}">
      <dgm:prSet/>
      <dgm:spPr/>
      <dgm:t>
        <a:bodyPr/>
        <a:lstStyle/>
        <a:p>
          <a:pPr rtl="1"/>
          <a:endParaRPr lang="fa-IR"/>
        </a:p>
      </dgm:t>
    </dgm:pt>
    <dgm:pt modelId="{AEE6B91D-1C20-4618-9DAE-14AD5A8C8915}" type="sibTrans" cxnId="{CD1E604A-D7BD-4D88-8C5A-49A5372E0D56}">
      <dgm:prSet/>
      <dgm:spPr/>
      <dgm:t>
        <a:bodyPr/>
        <a:lstStyle/>
        <a:p>
          <a:pPr rtl="1"/>
          <a:endParaRPr lang="fa-IR"/>
        </a:p>
      </dgm:t>
    </dgm:pt>
    <dgm:pt modelId="{4F2C7B5F-D620-41F6-BA1B-F037ECD34992}">
      <dgm:prSet custT="1"/>
      <dgm:spPr>
        <a:xfrm>
          <a:off x="0" y="4244109"/>
          <a:ext cx="8610600" cy="464415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solidFill>
            <a:srgbClr val="00206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en-US" sz="2800" b="1" dirty="0" smtClean="0">
              <a:solidFill>
                <a:srgbClr val="002060"/>
              </a:solidFill>
              <a:latin typeface="Perpetua"/>
              <a:ea typeface="+mn-ea"/>
              <a:cs typeface="+mn-cs"/>
            </a:rPr>
            <a:t> :Metaverse</a:t>
          </a:r>
          <a:r>
            <a:rPr lang="fa-IR" sz="2800" b="1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انقلاب هوش</a:t>
          </a:r>
          <a:endParaRPr lang="fa-IR" sz="2800" b="1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gm:t>
    </dgm:pt>
    <dgm:pt modelId="{31A7BB47-E535-454A-9745-39B4A14970F7}" type="parTrans" cxnId="{F8721D9D-8730-42C1-B0B7-39E590E88E54}">
      <dgm:prSet/>
      <dgm:spPr/>
      <dgm:t>
        <a:bodyPr/>
        <a:lstStyle/>
        <a:p>
          <a:pPr rtl="1"/>
          <a:endParaRPr lang="fa-IR"/>
        </a:p>
      </dgm:t>
    </dgm:pt>
    <dgm:pt modelId="{40863C21-B564-4073-9E08-1227DD7CAC20}" type="sibTrans" cxnId="{F8721D9D-8730-42C1-B0B7-39E590E88E54}">
      <dgm:prSet/>
      <dgm:spPr/>
      <dgm:t>
        <a:bodyPr/>
        <a:lstStyle/>
        <a:p>
          <a:pPr rtl="1"/>
          <a:endParaRPr lang="fa-IR"/>
        </a:p>
      </dgm:t>
    </dgm:pt>
    <dgm:pt modelId="{04760080-1446-4617-9C09-97A1A01E85C6}">
      <dgm:prSet custT="1"/>
      <dgm:spPr>
        <a:xfrm rot="10800000">
          <a:off x="0" y="3471871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1"/>
          <a:r>
            <a:rPr lang="fa-IR" sz="2800" b="1" dirty="0" smtClean="0">
              <a:solidFill>
                <a:srgbClr val="C00000"/>
              </a:solidFill>
              <a:latin typeface="Perpetua"/>
              <a:ea typeface="+mn-ea"/>
              <a:cs typeface="B Nazanin" pitchFamily="2" charset="-78"/>
            </a:rPr>
            <a:t>پیدایش جامعه اطلاعاتی – معرفتی –دانش بنیان - مجازی</a:t>
          </a:r>
          <a:endParaRPr lang="fa-IR" sz="2800" b="1" dirty="0">
            <a:solidFill>
              <a:srgbClr val="C00000"/>
            </a:solidFill>
            <a:latin typeface="Perpetua"/>
            <a:ea typeface="+mn-ea"/>
            <a:cs typeface="B Nazanin" pitchFamily="2" charset="-78"/>
          </a:endParaRPr>
        </a:p>
      </dgm:t>
    </dgm:pt>
    <dgm:pt modelId="{9986C092-BECB-4EA1-9DDE-B63B7C8B2061}" type="parTrans" cxnId="{501C8BCA-44C0-4BCC-BB0C-079A6CD71322}">
      <dgm:prSet/>
      <dgm:spPr/>
      <dgm:t>
        <a:bodyPr/>
        <a:lstStyle/>
        <a:p>
          <a:pPr rtl="1"/>
          <a:endParaRPr lang="fa-IR"/>
        </a:p>
      </dgm:t>
    </dgm:pt>
    <dgm:pt modelId="{A0EAB26D-BC7B-4213-B216-B8BD227F6948}" type="sibTrans" cxnId="{501C8BCA-44C0-4BCC-BB0C-079A6CD71322}">
      <dgm:prSet/>
      <dgm:spPr/>
      <dgm:t>
        <a:bodyPr/>
        <a:lstStyle/>
        <a:p>
          <a:pPr rtl="1"/>
          <a:endParaRPr lang="fa-IR"/>
        </a:p>
      </dgm:t>
    </dgm:pt>
    <dgm:pt modelId="{890EFC30-98DE-4DFE-A156-A61D33583C90}" type="pres">
      <dgm:prSet presAssocID="{C0F417D4-CB33-4EF8-9479-D733D84463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5571FEB-8BB2-48F2-A026-58A9D38859C4}" type="pres">
      <dgm:prSet presAssocID="{4F2C7B5F-D620-41F6-BA1B-F037ECD34992}" presName="boxAndChildren" presStyleCnt="0"/>
      <dgm:spPr/>
    </dgm:pt>
    <dgm:pt modelId="{A061027A-8E11-4412-B91C-9249E611C770}" type="pres">
      <dgm:prSet presAssocID="{4F2C7B5F-D620-41F6-BA1B-F037ECD34992}" presName="parentTextBox" presStyleLbl="node1" presStyleIdx="0" presStyleCnt="7" custLinFactNeighborX="-348" custLinFactNeighborY="2955"/>
      <dgm:spPr/>
      <dgm:t>
        <a:bodyPr/>
        <a:lstStyle/>
        <a:p>
          <a:pPr rtl="1"/>
          <a:endParaRPr lang="fa-IR"/>
        </a:p>
      </dgm:t>
    </dgm:pt>
    <dgm:pt modelId="{B57D0A69-3E2D-49F5-AED7-1537C51D7CF7}" type="pres">
      <dgm:prSet presAssocID="{A0EAB26D-BC7B-4213-B216-B8BD227F6948}" presName="sp" presStyleCnt="0"/>
      <dgm:spPr/>
    </dgm:pt>
    <dgm:pt modelId="{DB1A517D-1916-4547-B447-3D15794B58A4}" type="pres">
      <dgm:prSet presAssocID="{04760080-1446-4617-9C09-97A1A01E85C6}" presName="arrowAndChildren" presStyleCnt="0"/>
      <dgm:spPr/>
    </dgm:pt>
    <dgm:pt modelId="{52291E1D-BC58-45BD-A3F4-29E11A1F1272}" type="pres">
      <dgm:prSet presAssocID="{04760080-1446-4617-9C09-97A1A01E85C6}" presName="parentTextArrow" presStyleLbl="node1" presStyleIdx="1" presStyleCnt="7" custLinFactNeighborX="520" custLinFactNeighborY="-9071"/>
      <dgm:spPr/>
      <dgm:t>
        <a:bodyPr/>
        <a:lstStyle/>
        <a:p>
          <a:pPr rtl="1"/>
          <a:endParaRPr lang="fa-IR"/>
        </a:p>
      </dgm:t>
    </dgm:pt>
    <dgm:pt modelId="{8687BC5E-105E-42BB-A59B-D70E0085C1AC}" type="pres">
      <dgm:prSet presAssocID="{AEE6B91D-1C20-4618-9DAE-14AD5A8C8915}" presName="sp" presStyleCnt="0"/>
      <dgm:spPr/>
    </dgm:pt>
    <dgm:pt modelId="{95405E3E-A783-4729-9153-524A6AB95BD9}" type="pres">
      <dgm:prSet presAssocID="{BB86CC0C-1451-45AE-B6A6-585BD954FAC0}" presName="arrowAndChildren" presStyleCnt="0"/>
      <dgm:spPr/>
    </dgm:pt>
    <dgm:pt modelId="{481D91A0-8649-4EF7-8E9B-02DCC96B1EEF}" type="pres">
      <dgm:prSet presAssocID="{BB86CC0C-1451-45AE-B6A6-585BD954FAC0}" presName="parentTextArrow" presStyleLbl="node1" presStyleIdx="2" presStyleCnt="7" custLinFactNeighborX="520" custLinFactNeighborY="-60"/>
      <dgm:spPr/>
      <dgm:t>
        <a:bodyPr/>
        <a:lstStyle/>
        <a:p>
          <a:pPr rtl="1"/>
          <a:endParaRPr lang="fa-IR"/>
        </a:p>
      </dgm:t>
    </dgm:pt>
    <dgm:pt modelId="{CB2641BF-605D-40DE-B3C5-500BFF7AD79D}" type="pres">
      <dgm:prSet presAssocID="{698AA902-2585-48BE-A0CB-A7CE378C6065}" presName="sp" presStyleCnt="0"/>
      <dgm:spPr/>
    </dgm:pt>
    <dgm:pt modelId="{D1D2DA36-007B-4A89-BEEB-798F13813FB0}" type="pres">
      <dgm:prSet presAssocID="{5DFA1125-81CC-4D12-BD52-A65C3EBCCB4D}" presName="arrowAndChildren" presStyleCnt="0"/>
      <dgm:spPr/>
    </dgm:pt>
    <dgm:pt modelId="{49966097-AEB5-4BBC-A8AE-9E97C9AB9BBF}" type="pres">
      <dgm:prSet presAssocID="{5DFA1125-81CC-4D12-BD52-A65C3EBCCB4D}" presName="parentTextArrow" presStyleLbl="node1" presStyleIdx="3" presStyleCnt="7"/>
      <dgm:spPr/>
      <dgm:t>
        <a:bodyPr/>
        <a:lstStyle/>
        <a:p>
          <a:pPr rtl="1"/>
          <a:endParaRPr lang="fa-IR"/>
        </a:p>
      </dgm:t>
    </dgm:pt>
    <dgm:pt modelId="{A7654CDF-C468-4D36-8F00-74BBCBA0B0DF}" type="pres">
      <dgm:prSet presAssocID="{9264202D-EF57-4FCC-842E-82467FF9D4D9}" presName="sp" presStyleCnt="0"/>
      <dgm:spPr/>
    </dgm:pt>
    <dgm:pt modelId="{A3CEED47-8565-4078-B0FB-4D4F20AFD667}" type="pres">
      <dgm:prSet presAssocID="{A607D1A6-874A-41A3-B691-DE3353EE7C63}" presName="arrowAndChildren" presStyleCnt="0"/>
      <dgm:spPr/>
    </dgm:pt>
    <dgm:pt modelId="{FC9DFEE6-E466-4350-94F0-6882D05E6DC9}" type="pres">
      <dgm:prSet presAssocID="{A607D1A6-874A-41A3-B691-DE3353EE7C63}" presName="parentTextArrow" presStyleLbl="node1" presStyleIdx="4" presStyleCnt="7" custLinFactNeighborX="1389" custLinFactNeighborY="-2041"/>
      <dgm:spPr/>
      <dgm:t>
        <a:bodyPr/>
        <a:lstStyle/>
        <a:p>
          <a:pPr rtl="1"/>
          <a:endParaRPr lang="fa-IR"/>
        </a:p>
      </dgm:t>
    </dgm:pt>
    <dgm:pt modelId="{B7FF64CD-D5F4-4D36-9D17-C07E2B55F067}" type="pres">
      <dgm:prSet presAssocID="{BE6389C9-2461-4603-9994-4252392F9D70}" presName="sp" presStyleCnt="0"/>
      <dgm:spPr/>
    </dgm:pt>
    <dgm:pt modelId="{1A9CBB65-06DF-46D1-9874-BA7AE88C9CBB}" type="pres">
      <dgm:prSet presAssocID="{FB98BF59-2B58-4730-84DB-084B4D008A72}" presName="arrowAndChildren" presStyleCnt="0"/>
      <dgm:spPr/>
    </dgm:pt>
    <dgm:pt modelId="{72571530-E401-431A-B88F-91BEE675E2D6}" type="pres">
      <dgm:prSet presAssocID="{FB98BF59-2B58-4730-84DB-084B4D008A72}" presName="parentTextArrow" presStyleLbl="node1" presStyleIdx="5" presStyleCnt="7"/>
      <dgm:spPr/>
      <dgm:t>
        <a:bodyPr/>
        <a:lstStyle/>
        <a:p>
          <a:pPr rtl="1"/>
          <a:endParaRPr lang="fa-IR"/>
        </a:p>
      </dgm:t>
    </dgm:pt>
    <dgm:pt modelId="{0B61B900-912E-4C8A-8515-72301AF8B8BE}" type="pres">
      <dgm:prSet presAssocID="{95F02E35-5B5C-4837-8B3F-463600637032}" presName="sp" presStyleCnt="0"/>
      <dgm:spPr/>
    </dgm:pt>
    <dgm:pt modelId="{0E0EF232-A203-4051-843F-476E872EE31D}" type="pres">
      <dgm:prSet presAssocID="{EF95C045-9EEB-47EE-BCAD-A9F29583B017}" presName="arrowAndChildren" presStyleCnt="0"/>
      <dgm:spPr/>
    </dgm:pt>
    <dgm:pt modelId="{17B63B92-FE5F-4FA6-AAC0-06C5FABBE0EA}" type="pres">
      <dgm:prSet presAssocID="{EF95C045-9EEB-47EE-BCAD-A9F29583B017}" presName="parentTextArrow" presStyleLbl="node1" presStyleIdx="6" presStyleCnt="7" custLinFactNeighborX="520" custLinFactNeighborY="5979"/>
      <dgm:spPr/>
      <dgm:t>
        <a:bodyPr/>
        <a:lstStyle/>
        <a:p>
          <a:pPr rtl="1"/>
          <a:endParaRPr lang="fa-IR"/>
        </a:p>
      </dgm:t>
    </dgm:pt>
  </dgm:ptLst>
  <dgm:cxnLst>
    <dgm:cxn modelId="{79B8A70E-ED22-4610-B152-4C41672F452E}" type="presOf" srcId="{EF95C045-9EEB-47EE-BCAD-A9F29583B017}" destId="{17B63B92-FE5F-4FA6-AAC0-06C5FABBE0EA}" srcOrd="0" destOrd="0" presId="urn:microsoft.com/office/officeart/2005/8/layout/process4"/>
    <dgm:cxn modelId="{ED0DC9BF-0212-4880-9D62-B8F21383810D}" srcId="{C0F417D4-CB33-4EF8-9479-D733D84463D0}" destId="{A607D1A6-874A-41A3-B691-DE3353EE7C63}" srcOrd="2" destOrd="0" parTransId="{1D7C1F7A-495D-4E57-B3D6-9D208EE992C7}" sibTransId="{9264202D-EF57-4FCC-842E-82467FF9D4D9}"/>
    <dgm:cxn modelId="{7D5574D6-C0E8-426E-9208-2A56BC4EAA76}" type="presOf" srcId="{BB86CC0C-1451-45AE-B6A6-585BD954FAC0}" destId="{481D91A0-8649-4EF7-8E9B-02DCC96B1EEF}" srcOrd="0" destOrd="0" presId="urn:microsoft.com/office/officeart/2005/8/layout/process4"/>
    <dgm:cxn modelId="{7E20B890-AD89-4562-A0D5-B0F0ABAF4F9E}" type="presOf" srcId="{A607D1A6-874A-41A3-B691-DE3353EE7C63}" destId="{FC9DFEE6-E466-4350-94F0-6882D05E6DC9}" srcOrd="0" destOrd="0" presId="urn:microsoft.com/office/officeart/2005/8/layout/process4"/>
    <dgm:cxn modelId="{1F3CCA54-ADF1-485A-8D74-0B65B8120178}" type="presOf" srcId="{4F2C7B5F-D620-41F6-BA1B-F037ECD34992}" destId="{A061027A-8E11-4412-B91C-9249E611C770}" srcOrd="0" destOrd="0" presId="urn:microsoft.com/office/officeart/2005/8/layout/process4"/>
    <dgm:cxn modelId="{A424FEEB-F8E7-43C5-9AF3-15B657047DF1}" srcId="{C0F417D4-CB33-4EF8-9479-D733D84463D0}" destId="{EF95C045-9EEB-47EE-BCAD-A9F29583B017}" srcOrd="0" destOrd="0" parTransId="{E57610AA-05BF-4A37-9A6D-839223E3023A}" sibTransId="{95F02E35-5B5C-4837-8B3F-463600637032}"/>
    <dgm:cxn modelId="{E72B63DD-FAA0-4631-B67B-72B43DC18B46}" type="presOf" srcId="{FB98BF59-2B58-4730-84DB-084B4D008A72}" destId="{72571530-E401-431A-B88F-91BEE675E2D6}" srcOrd="0" destOrd="0" presId="urn:microsoft.com/office/officeart/2005/8/layout/process4"/>
    <dgm:cxn modelId="{29E4F847-2665-4B02-B41E-58A4F23508A7}" srcId="{C0F417D4-CB33-4EF8-9479-D733D84463D0}" destId="{5DFA1125-81CC-4D12-BD52-A65C3EBCCB4D}" srcOrd="3" destOrd="0" parTransId="{63AEE408-5254-4192-83F6-23E1D1C8693A}" sibTransId="{698AA902-2585-48BE-A0CB-A7CE378C6065}"/>
    <dgm:cxn modelId="{A004C205-46DA-44B5-B3C6-A4C9103037B1}" type="presOf" srcId="{5DFA1125-81CC-4D12-BD52-A65C3EBCCB4D}" destId="{49966097-AEB5-4BBC-A8AE-9E97C9AB9BBF}" srcOrd="0" destOrd="0" presId="urn:microsoft.com/office/officeart/2005/8/layout/process4"/>
    <dgm:cxn modelId="{F2133719-0A0B-4046-B2FF-5B986A84E5E1}" srcId="{C0F417D4-CB33-4EF8-9479-D733D84463D0}" destId="{FB98BF59-2B58-4730-84DB-084B4D008A72}" srcOrd="1" destOrd="0" parTransId="{DE3CF9A7-063F-43D1-9748-4477A3F20145}" sibTransId="{BE6389C9-2461-4603-9994-4252392F9D70}"/>
    <dgm:cxn modelId="{F8721D9D-8730-42C1-B0B7-39E590E88E54}" srcId="{C0F417D4-CB33-4EF8-9479-D733D84463D0}" destId="{4F2C7B5F-D620-41F6-BA1B-F037ECD34992}" srcOrd="6" destOrd="0" parTransId="{31A7BB47-E535-454A-9745-39B4A14970F7}" sibTransId="{40863C21-B564-4073-9E08-1227DD7CAC20}"/>
    <dgm:cxn modelId="{CD1E604A-D7BD-4D88-8C5A-49A5372E0D56}" srcId="{C0F417D4-CB33-4EF8-9479-D733D84463D0}" destId="{BB86CC0C-1451-45AE-B6A6-585BD954FAC0}" srcOrd="4" destOrd="0" parTransId="{FCD0F016-F298-41EF-B411-1CF90D77FDC5}" sibTransId="{AEE6B91D-1C20-4618-9DAE-14AD5A8C8915}"/>
    <dgm:cxn modelId="{2BE54BB0-2773-44FD-BEB5-BF49D86C2A02}" type="presOf" srcId="{C0F417D4-CB33-4EF8-9479-D733D84463D0}" destId="{890EFC30-98DE-4DFE-A156-A61D33583C90}" srcOrd="0" destOrd="0" presId="urn:microsoft.com/office/officeart/2005/8/layout/process4"/>
    <dgm:cxn modelId="{501C8BCA-44C0-4BCC-BB0C-079A6CD71322}" srcId="{C0F417D4-CB33-4EF8-9479-D733D84463D0}" destId="{04760080-1446-4617-9C09-97A1A01E85C6}" srcOrd="5" destOrd="0" parTransId="{9986C092-BECB-4EA1-9DDE-B63B7C8B2061}" sibTransId="{A0EAB26D-BC7B-4213-B216-B8BD227F6948}"/>
    <dgm:cxn modelId="{59743890-1C00-42DE-9568-5CFE2DA8C11C}" type="presOf" srcId="{04760080-1446-4617-9C09-97A1A01E85C6}" destId="{52291E1D-BC58-45BD-A3F4-29E11A1F1272}" srcOrd="0" destOrd="0" presId="urn:microsoft.com/office/officeart/2005/8/layout/process4"/>
    <dgm:cxn modelId="{DB3BE32B-5550-4145-8488-6016A7F3694E}" type="presParOf" srcId="{890EFC30-98DE-4DFE-A156-A61D33583C90}" destId="{E5571FEB-8BB2-48F2-A026-58A9D38859C4}" srcOrd="0" destOrd="0" presId="urn:microsoft.com/office/officeart/2005/8/layout/process4"/>
    <dgm:cxn modelId="{0F529A73-B532-42E9-8B9A-39ADE6271BB6}" type="presParOf" srcId="{E5571FEB-8BB2-48F2-A026-58A9D38859C4}" destId="{A061027A-8E11-4412-B91C-9249E611C770}" srcOrd="0" destOrd="0" presId="urn:microsoft.com/office/officeart/2005/8/layout/process4"/>
    <dgm:cxn modelId="{7FAAC0C0-1424-4E0A-9CE0-5A6CE51605D4}" type="presParOf" srcId="{890EFC30-98DE-4DFE-A156-A61D33583C90}" destId="{B57D0A69-3E2D-49F5-AED7-1537C51D7CF7}" srcOrd="1" destOrd="0" presId="urn:microsoft.com/office/officeart/2005/8/layout/process4"/>
    <dgm:cxn modelId="{758060D9-8BBF-4679-A340-008B3E50CC11}" type="presParOf" srcId="{890EFC30-98DE-4DFE-A156-A61D33583C90}" destId="{DB1A517D-1916-4547-B447-3D15794B58A4}" srcOrd="2" destOrd="0" presId="urn:microsoft.com/office/officeart/2005/8/layout/process4"/>
    <dgm:cxn modelId="{72CD6A8B-DFE3-47CF-9555-7B9D1FECD752}" type="presParOf" srcId="{DB1A517D-1916-4547-B447-3D15794B58A4}" destId="{52291E1D-BC58-45BD-A3F4-29E11A1F1272}" srcOrd="0" destOrd="0" presId="urn:microsoft.com/office/officeart/2005/8/layout/process4"/>
    <dgm:cxn modelId="{F949EBD0-2051-40AF-9A56-3B165772BE0E}" type="presParOf" srcId="{890EFC30-98DE-4DFE-A156-A61D33583C90}" destId="{8687BC5E-105E-42BB-A59B-D70E0085C1AC}" srcOrd="3" destOrd="0" presId="urn:microsoft.com/office/officeart/2005/8/layout/process4"/>
    <dgm:cxn modelId="{B1442D1F-87F7-46D3-A3C7-3927669A1A5A}" type="presParOf" srcId="{890EFC30-98DE-4DFE-A156-A61D33583C90}" destId="{95405E3E-A783-4729-9153-524A6AB95BD9}" srcOrd="4" destOrd="0" presId="urn:microsoft.com/office/officeart/2005/8/layout/process4"/>
    <dgm:cxn modelId="{2C314566-2EF6-4ECC-9B0E-7DDD53B0712A}" type="presParOf" srcId="{95405E3E-A783-4729-9153-524A6AB95BD9}" destId="{481D91A0-8649-4EF7-8E9B-02DCC96B1EEF}" srcOrd="0" destOrd="0" presId="urn:microsoft.com/office/officeart/2005/8/layout/process4"/>
    <dgm:cxn modelId="{6C335B9F-3381-4496-A610-1456494D55ED}" type="presParOf" srcId="{890EFC30-98DE-4DFE-A156-A61D33583C90}" destId="{CB2641BF-605D-40DE-B3C5-500BFF7AD79D}" srcOrd="5" destOrd="0" presId="urn:microsoft.com/office/officeart/2005/8/layout/process4"/>
    <dgm:cxn modelId="{6B3D6E90-DB11-4D93-A1F5-AF74622F682B}" type="presParOf" srcId="{890EFC30-98DE-4DFE-A156-A61D33583C90}" destId="{D1D2DA36-007B-4A89-BEEB-798F13813FB0}" srcOrd="6" destOrd="0" presId="urn:microsoft.com/office/officeart/2005/8/layout/process4"/>
    <dgm:cxn modelId="{D5AC0ECF-D05F-403C-A321-DF203A445352}" type="presParOf" srcId="{D1D2DA36-007B-4A89-BEEB-798F13813FB0}" destId="{49966097-AEB5-4BBC-A8AE-9E97C9AB9BBF}" srcOrd="0" destOrd="0" presId="urn:microsoft.com/office/officeart/2005/8/layout/process4"/>
    <dgm:cxn modelId="{E7FA9FBE-A933-428B-8B39-CFA0E841592B}" type="presParOf" srcId="{890EFC30-98DE-4DFE-A156-A61D33583C90}" destId="{A7654CDF-C468-4D36-8F00-74BBCBA0B0DF}" srcOrd="7" destOrd="0" presId="urn:microsoft.com/office/officeart/2005/8/layout/process4"/>
    <dgm:cxn modelId="{CA1D7438-4A9E-4064-8866-4B930EA45191}" type="presParOf" srcId="{890EFC30-98DE-4DFE-A156-A61D33583C90}" destId="{A3CEED47-8565-4078-B0FB-4D4F20AFD667}" srcOrd="8" destOrd="0" presId="urn:microsoft.com/office/officeart/2005/8/layout/process4"/>
    <dgm:cxn modelId="{9215D376-B08A-4EFC-95BF-961540A3CC47}" type="presParOf" srcId="{A3CEED47-8565-4078-B0FB-4D4F20AFD667}" destId="{FC9DFEE6-E466-4350-94F0-6882D05E6DC9}" srcOrd="0" destOrd="0" presId="urn:microsoft.com/office/officeart/2005/8/layout/process4"/>
    <dgm:cxn modelId="{50D5E5A8-CD55-418A-9D19-3986DFC258BA}" type="presParOf" srcId="{890EFC30-98DE-4DFE-A156-A61D33583C90}" destId="{B7FF64CD-D5F4-4D36-9D17-C07E2B55F067}" srcOrd="9" destOrd="0" presId="urn:microsoft.com/office/officeart/2005/8/layout/process4"/>
    <dgm:cxn modelId="{235B6275-2354-4BA2-A650-44E05843DFF5}" type="presParOf" srcId="{890EFC30-98DE-4DFE-A156-A61D33583C90}" destId="{1A9CBB65-06DF-46D1-9874-BA7AE88C9CBB}" srcOrd="10" destOrd="0" presId="urn:microsoft.com/office/officeart/2005/8/layout/process4"/>
    <dgm:cxn modelId="{AC341EE4-AD0F-4A3A-9E14-2E1A27230765}" type="presParOf" srcId="{1A9CBB65-06DF-46D1-9874-BA7AE88C9CBB}" destId="{72571530-E401-431A-B88F-91BEE675E2D6}" srcOrd="0" destOrd="0" presId="urn:microsoft.com/office/officeart/2005/8/layout/process4"/>
    <dgm:cxn modelId="{CAB2C962-7F0D-4074-BBEA-122312A6389D}" type="presParOf" srcId="{890EFC30-98DE-4DFE-A156-A61D33583C90}" destId="{0B61B900-912E-4C8A-8515-72301AF8B8BE}" srcOrd="11" destOrd="0" presId="urn:microsoft.com/office/officeart/2005/8/layout/process4"/>
    <dgm:cxn modelId="{0BDD466B-2CCD-4D49-A0B5-6E5BE06A023C}" type="presParOf" srcId="{890EFC30-98DE-4DFE-A156-A61D33583C90}" destId="{0E0EF232-A203-4051-843F-476E872EE31D}" srcOrd="12" destOrd="0" presId="urn:microsoft.com/office/officeart/2005/8/layout/process4"/>
    <dgm:cxn modelId="{BEAD9BBC-6E7B-46D5-80B3-6B7586B3D6DF}" type="presParOf" srcId="{0E0EF232-A203-4051-843F-476E872EE31D}" destId="{17B63B92-FE5F-4FA6-AAC0-06C5FABBE0EA}" srcOrd="0" destOrd="0" presId="urn:microsoft.com/office/officeart/2005/8/layout/process4"/>
  </dgm:cxnLst>
  <dgm:bg>
    <a:solidFill>
      <a:srgbClr val="C00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A231C-001B-40F9-9442-E108DF4C4570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D5490624-CF6E-4468-9F07-BC9F34C44F00}">
      <dgm:prSet phldrT="[Text]" custT="1"/>
      <dgm:spPr/>
      <dgm:t>
        <a:bodyPr/>
        <a:lstStyle/>
        <a:p>
          <a:pPr rtl="1"/>
          <a:r>
            <a:rPr lang="fa-IR" sz="2600" b="1" dirty="0" smtClean="0">
              <a:cs typeface="B Nazanin" pitchFamily="2" charset="-78"/>
            </a:rPr>
            <a:t>برعهده گرفتن کارهای عضلانی </a:t>
          </a:r>
          <a:endParaRPr lang="fa-IR" sz="2600" b="1" dirty="0">
            <a:cs typeface="B Nazanin" pitchFamily="2" charset="-78"/>
          </a:endParaRPr>
        </a:p>
      </dgm:t>
    </dgm:pt>
    <dgm:pt modelId="{980BF38A-073C-4384-B82E-3D02A4E95F81}" type="parTrans" cxnId="{38825EFD-25F9-421D-9083-E07B742DB72C}">
      <dgm:prSet/>
      <dgm:spPr/>
      <dgm:t>
        <a:bodyPr/>
        <a:lstStyle/>
        <a:p>
          <a:pPr rtl="1"/>
          <a:endParaRPr lang="fa-IR"/>
        </a:p>
      </dgm:t>
    </dgm:pt>
    <dgm:pt modelId="{D63FE0CD-8C19-409D-BBF7-B8FB513A98FA}" type="sibTrans" cxnId="{38825EFD-25F9-421D-9083-E07B742DB72C}">
      <dgm:prSet/>
      <dgm:spPr/>
      <dgm:t>
        <a:bodyPr/>
        <a:lstStyle/>
        <a:p>
          <a:pPr rtl="1"/>
          <a:endParaRPr lang="fa-IR"/>
        </a:p>
      </dgm:t>
    </dgm:pt>
    <dgm:pt modelId="{59F8EE19-E4AC-403E-8126-AB326464E56B}">
      <dgm:prSet phldrT="[Text]" custT="1"/>
      <dgm:spPr/>
      <dgm:t>
        <a:bodyPr/>
        <a:lstStyle/>
        <a:p>
          <a:pPr rtl="1"/>
          <a:r>
            <a:rPr lang="fa-IR" sz="2600" b="1" dirty="0" smtClean="0">
              <a:cs typeface="B Nazanin" pitchFamily="2" charset="-78"/>
            </a:rPr>
            <a:t>کارهای فکری ساده</a:t>
          </a:r>
          <a:endParaRPr lang="fa-IR" sz="2600" b="1" dirty="0">
            <a:cs typeface="B Nazanin" pitchFamily="2" charset="-78"/>
          </a:endParaRPr>
        </a:p>
      </dgm:t>
    </dgm:pt>
    <dgm:pt modelId="{563A1743-9F20-4C8C-90C3-C64C87DE233E}" type="parTrans" cxnId="{0B3F97BC-0839-4E4A-B490-981EA31CFE62}">
      <dgm:prSet/>
      <dgm:spPr/>
      <dgm:t>
        <a:bodyPr/>
        <a:lstStyle/>
        <a:p>
          <a:pPr rtl="1"/>
          <a:endParaRPr lang="fa-IR"/>
        </a:p>
      </dgm:t>
    </dgm:pt>
    <dgm:pt modelId="{A2EEF8BD-4EB9-4FCA-8639-4AAC770F9C19}" type="sibTrans" cxnId="{0B3F97BC-0839-4E4A-B490-981EA31CFE62}">
      <dgm:prSet/>
      <dgm:spPr/>
      <dgm:t>
        <a:bodyPr/>
        <a:lstStyle/>
        <a:p>
          <a:pPr rtl="1"/>
          <a:endParaRPr lang="fa-IR"/>
        </a:p>
      </dgm:t>
    </dgm:pt>
    <dgm:pt modelId="{2C58657F-2FAD-4524-B613-77DA21656301}">
      <dgm:prSet phldrT="[Text]" custT="1"/>
      <dgm:spPr/>
      <dgm:t>
        <a:bodyPr/>
        <a:lstStyle/>
        <a:p>
          <a:pPr rtl="1"/>
          <a:r>
            <a:rPr lang="fa-IR" sz="2600" b="1" dirty="0" smtClean="0">
              <a:cs typeface="B Nazanin" pitchFamily="2" charset="-78"/>
            </a:rPr>
            <a:t>خلاقیت و نوآوری</a:t>
          </a:r>
          <a:endParaRPr lang="fa-IR" sz="2600" b="1" dirty="0">
            <a:cs typeface="B Nazanin" pitchFamily="2" charset="-78"/>
          </a:endParaRPr>
        </a:p>
      </dgm:t>
    </dgm:pt>
    <dgm:pt modelId="{831AB7E3-1422-46D4-B03F-EDE19A997C18}" type="parTrans" cxnId="{5EA26F91-CE96-4986-AE07-A371DE5B1E91}">
      <dgm:prSet/>
      <dgm:spPr/>
      <dgm:t>
        <a:bodyPr/>
        <a:lstStyle/>
        <a:p>
          <a:pPr rtl="1"/>
          <a:endParaRPr lang="fa-IR"/>
        </a:p>
      </dgm:t>
    </dgm:pt>
    <dgm:pt modelId="{6378C5E3-C420-4ED2-B9DB-C10C2CDD0E70}" type="sibTrans" cxnId="{5EA26F91-CE96-4986-AE07-A371DE5B1E91}">
      <dgm:prSet/>
      <dgm:spPr/>
      <dgm:t>
        <a:bodyPr/>
        <a:lstStyle/>
        <a:p>
          <a:pPr rtl="1"/>
          <a:endParaRPr lang="fa-IR"/>
        </a:p>
      </dgm:t>
    </dgm:pt>
    <dgm:pt modelId="{3FCB6AE8-D70E-4B18-9642-95EF06FC6E07}">
      <dgm:prSet custT="1"/>
      <dgm:spPr/>
      <dgm:t>
        <a:bodyPr/>
        <a:lstStyle/>
        <a:p>
          <a:pPr rtl="1"/>
          <a:r>
            <a:rPr lang="fa-IR" sz="2600" b="1" dirty="0" smtClean="0">
              <a:cs typeface="B Nazanin" pitchFamily="2" charset="-78"/>
            </a:rPr>
            <a:t>کمک به قرار گرفتن انسان در جایگاه اصلی؟ </a:t>
          </a:r>
          <a:endParaRPr lang="fa-IR" sz="2600" b="1" dirty="0">
            <a:cs typeface="B Nazanin" pitchFamily="2" charset="-78"/>
          </a:endParaRPr>
        </a:p>
      </dgm:t>
    </dgm:pt>
    <dgm:pt modelId="{4758738F-CCB4-4AE4-8A40-078720B9DB36}" type="parTrans" cxnId="{F26A1C90-A2FD-4BB0-A18B-72217AD487DB}">
      <dgm:prSet/>
      <dgm:spPr/>
      <dgm:t>
        <a:bodyPr/>
        <a:lstStyle/>
        <a:p>
          <a:pPr rtl="1"/>
          <a:endParaRPr lang="fa-IR"/>
        </a:p>
      </dgm:t>
    </dgm:pt>
    <dgm:pt modelId="{ECA1223A-DBC9-45A6-B9FF-FE54AF39BD52}" type="sibTrans" cxnId="{F26A1C90-A2FD-4BB0-A18B-72217AD487DB}">
      <dgm:prSet/>
      <dgm:spPr/>
      <dgm:t>
        <a:bodyPr/>
        <a:lstStyle/>
        <a:p>
          <a:pPr rtl="1"/>
          <a:endParaRPr lang="fa-IR"/>
        </a:p>
      </dgm:t>
    </dgm:pt>
    <dgm:pt modelId="{D8126815-27CB-4D79-8CDC-3DE695060BFD}">
      <dgm:prSet custT="1"/>
      <dgm:spPr/>
      <dgm:t>
        <a:bodyPr/>
        <a:lstStyle/>
        <a:p>
          <a:pPr rtl="1"/>
          <a:r>
            <a:rPr lang="fa-IR" sz="2600" b="1" dirty="0" smtClean="0">
              <a:cs typeface="B Nazanin" pitchFamily="2" charset="-78"/>
            </a:rPr>
            <a:t>کارهای فکری پیچیده</a:t>
          </a:r>
          <a:endParaRPr lang="fa-IR" sz="2600" b="1" dirty="0">
            <a:cs typeface="B Nazanin" pitchFamily="2" charset="-78"/>
          </a:endParaRPr>
        </a:p>
      </dgm:t>
    </dgm:pt>
    <dgm:pt modelId="{C6DF7AE7-E1C1-4A46-AEDD-B14BDE047E5C}" type="parTrans" cxnId="{83B6EBFE-A54D-44B6-8610-4CC1A47C4086}">
      <dgm:prSet/>
      <dgm:spPr/>
      <dgm:t>
        <a:bodyPr/>
        <a:lstStyle/>
        <a:p>
          <a:pPr rtl="1"/>
          <a:endParaRPr lang="fa-IR"/>
        </a:p>
      </dgm:t>
    </dgm:pt>
    <dgm:pt modelId="{1B6157A2-290A-4C69-A36A-E59904D00ADF}" type="sibTrans" cxnId="{83B6EBFE-A54D-44B6-8610-4CC1A47C4086}">
      <dgm:prSet/>
      <dgm:spPr/>
      <dgm:t>
        <a:bodyPr/>
        <a:lstStyle/>
        <a:p>
          <a:pPr rtl="1"/>
          <a:endParaRPr lang="fa-IR"/>
        </a:p>
      </dgm:t>
    </dgm:pt>
    <dgm:pt modelId="{BFC943A9-074B-4012-895C-7513C4323EF2}" type="pres">
      <dgm:prSet presAssocID="{CB5A231C-001B-40F9-9442-E108DF4C45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2EEF486-452D-468A-8F57-CB8B643519F5}" type="pres">
      <dgm:prSet presAssocID="{3FCB6AE8-D70E-4B18-9642-95EF06FC6E07}" presName="boxAndChildren" presStyleCnt="0"/>
      <dgm:spPr/>
      <dgm:t>
        <a:bodyPr/>
        <a:lstStyle/>
        <a:p>
          <a:endParaRPr lang="en-US"/>
        </a:p>
      </dgm:t>
    </dgm:pt>
    <dgm:pt modelId="{44A3284F-5FA1-4AB1-B8CD-63098886BA2E}" type="pres">
      <dgm:prSet presAssocID="{3FCB6AE8-D70E-4B18-9642-95EF06FC6E07}" presName="parentTextBox" presStyleLbl="node1" presStyleIdx="0" presStyleCnt="5"/>
      <dgm:spPr/>
      <dgm:t>
        <a:bodyPr/>
        <a:lstStyle/>
        <a:p>
          <a:pPr rtl="1"/>
          <a:endParaRPr lang="fa-IR"/>
        </a:p>
      </dgm:t>
    </dgm:pt>
    <dgm:pt modelId="{F87E45BE-5AB0-4EBB-A1C3-394051CD557A}" type="pres">
      <dgm:prSet presAssocID="{6378C5E3-C420-4ED2-B9DB-C10C2CDD0E70}" presName="sp" presStyleCnt="0"/>
      <dgm:spPr/>
      <dgm:t>
        <a:bodyPr/>
        <a:lstStyle/>
        <a:p>
          <a:endParaRPr lang="en-US"/>
        </a:p>
      </dgm:t>
    </dgm:pt>
    <dgm:pt modelId="{E1852841-81CD-42F2-BAED-74E354270AC6}" type="pres">
      <dgm:prSet presAssocID="{2C58657F-2FAD-4524-B613-77DA21656301}" presName="arrowAndChildren" presStyleCnt="0"/>
      <dgm:spPr/>
      <dgm:t>
        <a:bodyPr/>
        <a:lstStyle/>
        <a:p>
          <a:endParaRPr lang="en-US"/>
        </a:p>
      </dgm:t>
    </dgm:pt>
    <dgm:pt modelId="{7ABF6B21-FA64-40A2-B52B-4A45AD17A308}" type="pres">
      <dgm:prSet presAssocID="{2C58657F-2FAD-4524-B613-77DA21656301}" presName="parentTextArrow" presStyleLbl="node1" presStyleIdx="1" presStyleCnt="5"/>
      <dgm:spPr/>
      <dgm:t>
        <a:bodyPr/>
        <a:lstStyle/>
        <a:p>
          <a:pPr rtl="1"/>
          <a:endParaRPr lang="fa-IR"/>
        </a:p>
      </dgm:t>
    </dgm:pt>
    <dgm:pt modelId="{27430EF1-2E44-4735-8BF6-421155DDF978}" type="pres">
      <dgm:prSet presAssocID="{1B6157A2-290A-4C69-A36A-E59904D00ADF}" presName="sp" presStyleCnt="0"/>
      <dgm:spPr/>
      <dgm:t>
        <a:bodyPr/>
        <a:lstStyle/>
        <a:p>
          <a:endParaRPr lang="en-US"/>
        </a:p>
      </dgm:t>
    </dgm:pt>
    <dgm:pt modelId="{873918DA-34D3-4515-9A60-78E251ACA5C0}" type="pres">
      <dgm:prSet presAssocID="{D8126815-27CB-4D79-8CDC-3DE695060BFD}" presName="arrowAndChildren" presStyleCnt="0"/>
      <dgm:spPr/>
      <dgm:t>
        <a:bodyPr/>
        <a:lstStyle/>
        <a:p>
          <a:endParaRPr lang="en-US"/>
        </a:p>
      </dgm:t>
    </dgm:pt>
    <dgm:pt modelId="{7864C21E-8605-4234-8C9B-C1775705E6E3}" type="pres">
      <dgm:prSet presAssocID="{D8126815-27CB-4D79-8CDC-3DE695060BFD}" presName="parentTextArrow" presStyleLbl="node1" presStyleIdx="2" presStyleCnt="5"/>
      <dgm:spPr/>
      <dgm:t>
        <a:bodyPr/>
        <a:lstStyle/>
        <a:p>
          <a:pPr rtl="1"/>
          <a:endParaRPr lang="fa-IR"/>
        </a:p>
      </dgm:t>
    </dgm:pt>
    <dgm:pt modelId="{E2DCC5FC-4C63-416C-B582-8CDCF3588734}" type="pres">
      <dgm:prSet presAssocID="{A2EEF8BD-4EB9-4FCA-8639-4AAC770F9C19}" presName="sp" presStyleCnt="0"/>
      <dgm:spPr/>
      <dgm:t>
        <a:bodyPr/>
        <a:lstStyle/>
        <a:p>
          <a:endParaRPr lang="en-US"/>
        </a:p>
      </dgm:t>
    </dgm:pt>
    <dgm:pt modelId="{815E38F4-3F8D-4B86-9E00-95001481A725}" type="pres">
      <dgm:prSet presAssocID="{59F8EE19-E4AC-403E-8126-AB326464E56B}" presName="arrowAndChildren" presStyleCnt="0"/>
      <dgm:spPr/>
      <dgm:t>
        <a:bodyPr/>
        <a:lstStyle/>
        <a:p>
          <a:endParaRPr lang="en-US"/>
        </a:p>
      </dgm:t>
    </dgm:pt>
    <dgm:pt modelId="{0EA338A7-5483-40BE-9B8A-7F7DA4E37D36}" type="pres">
      <dgm:prSet presAssocID="{59F8EE19-E4AC-403E-8126-AB326464E56B}" presName="parentTextArrow" presStyleLbl="node1" presStyleIdx="3" presStyleCnt="5" custLinFactNeighborX="-391" custLinFactNeighborY="-779"/>
      <dgm:spPr/>
      <dgm:t>
        <a:bodyPr/>
        <a:lstStyle/>
        <a:p>
          <a:pPr rtl="1"/>
          <a:endParaRPr lang="fa-IR"/>
        </a:p>
      </dgm:t>
    </dgm:pt>
    <dgm:pt modelId="{B3604D60-FEA7-4ECC-8974-EA5AA7518954}" type="pres">
      <dgm:prSet presAssocID="{D63FE0CD-8C19-409D-BBF7-B8FB513A98FA}" presName="sp" presStyleCnt="0"/>
      <dgm:spPr/>
      <dgm:t>
        <a:bodyPr/>
        <a:lstStyle/>
        <a:p>
          <a:endParaRPr lang="en-US"/>
        </a:p>
      </dgm:t>
    </dgm:pt>
    <dgm:pt modelId="{1F27E97C-3A20-4A48-BAD4-C0A282033BEC}" type="pres">
      <dgm:prSet presAssocID="{D5490624-CF6E-4468-9F07-BC9F34C44F00}" presName="arrowAndChildren" presStyleCnt="0"/>
      <dgm:spPr/>
      <dgm:t>
        <a:bodyPr/>
        <a:lstStyle/>
        <a:p>
          <a:endParaRPr lang="en-US"/>
        </a:p>
      </dgm:t>
    </dgm:pt>
    <dgm:pt modelId="{9D27530B-5799-4ED2-BB8A-5FE752E4A1E1}" type="pres">
      <dgm:prSet presAssocID="{D5490624-CF6E-4468-9F07-BC9F34C44F00}" presName="parentTextArrow" presStyleLbl="node1" presStyleIdx="4" presStyleCnt="5"/>
      <dgm:spPr/>
      <dgm:t>
        <a:bodyPr/>
        <a:lstStyle/>
        <a:p>
          <a:pPr rtl="1"/>
          <a:endParaRPr lang="fa-IR"/>
        </a:p>
      </dgm:t>
    </dgm:pt>
  </dgm:ptLst>
  <dgm:cxnLst>
    <dgm:cxn modelId="{711F97BA-F1A5-47AC-96C7-FF7EC295A684}" type="presOf" srcId="{D5490624-CF6E-4468-9F07-BC9F34C44F00}" destId="{9D27530B-5799-4ED2-BB8A-5FE752E4A1E1}" srcOrd="0" destOrd="0" presId="urn:microsoft.com/office/officeart/2005/8/layout/process4"/>
    <dgm:cxn modelId="{0B3F97BC-0839-4E4A-B490-981EA31CFE62}" srcId="{CB5A231C-001B-40F9-9442-E108DF4C4570}" destId="{59F8EE19-E4AC-403E-8126-AB326464E56B}" srcOrd="1" destOrd="0" parTransId="{563A1743-9F20-4C8C-90C3-C64C87DE233E}" sibTransId="{A2EEF8BD-4EB9-4FCA-8639-4AAC770F9C19}"/>
    <dgm:cxn modelId="{38825EFD-25F9-421D-9083-E07B742DB72C}" srcId="{CB5A231C-001B-40F9-9442-E108DF4C4570}" destId="{D5490624-CF6E-4468-9F07-BC9F34C44F00}" srcOrd="0" destOrd="0" parTransId="{980BF38A-073C-4384-B82E-3D02A4E95F81}" sibTransId="{D63FE0CD-8C19-409D-BBF7-B8FB513A98FA}"/>
    <dgm:cxn modelId="{74C79B21-A4A4-4DFF-8F24-6360F1E164EC}" type="presOf" srcId="{3FCB6AE8-D70E-4B18-9642-95EF06FC6E07}" destId="{44A3284F-5FA1-4AB1-B8CD-63098886BA2E}" srcOrd="0" destOrd="0" presId="urn:microsoft.com/office/officeart/2005/8/layout/process4"/>
    <dgm:cxn modelId="{83B6EBFE-A54D-44B6-8610-4CC1A47C4086}" srcId="{CB5A231C-001B-40F9-9442-E108DF4C4570}" destId="{D8126815-27CB-4D79-8CDC-3DE695060BFD}" srcOrd="2" destOrd="0" parTransId="{C6DF7AE7-E1C1-4A46-AEDD-B14BDE047E5C}" sibTransId="{1B6157A2-290A-4C69-A36A-E59904D00ADF}"/>
    <dgm:cxn modelId="{577E2E88-7506-4044-8EC4-E408F97DC6B4}" type="presOf" srcId="{59F8EE19-E4AC-403E-8126-AB326464E56B}" destId="{0EA338A7-5483-40BE-9B8A-7F7DA4E37D36}" srcOrd="0" destOrd="0" presId="urn:microsoft.com/office/officeart/2005/8/layout/process4"/>
    <dgm:cxn modelId="{A5B776A5-6030-441D-9927-820BC001E7FC}" type="presOf" srcId="{2C58657F-2FAD-4524-B613-77DA21656301}" destId="{7ABF6B21-FA64-40A2-B52B-4A45AD17A308}" srcOrd="0" destOrd="0" presId="urn:microsoft.com/office/officeart/2005/8/layout/process4"/>
    <dgm:cxn modelId="{5EA26F91-CE96-4986-AE07-A371DE5B1E91}" srcId="{CB5A231C-001B-40F9-9442-E108DF4C4570}" destId="{2C58657F-2FAD-4524-B613-77DA21656301}" srcOrd="3" destOrd="0" parTransId="{831AB7E3-1422-46D4-B03F-EDE19A997C18}" sibTransId="{6378C5E3-C420-4ED2-B9DB-C10C2CDD0E70}"/>
    <dgm:cxn modelId="{F26A1C90-A2FD-4BB0-A18B-72217AD487DB}" srcId="{CB5A231C-001B-40F9-9442-E108DF4C4570}" destId="{3FCB6AE8-D70E-4B18-9642-95EF06FC6E07}" srcOrd="4" destOrd="0" parTransId="{4758738F-CCB4-4AE4-8A40-078720B9DB36}" sibTransId="{ECA1223A-DBC9-45A6-B9FF-FE54AF39BD52}"/>
    <dgm:cxn modelId="{20A53D65-0DD9-4819-8CCE-236F7D63BC76}" type="presOf" srcId="{D8126815-27CB-4D79-8CDC-3DE695060BFD}" destId="{7864C21E-8605-4234-8C9B-C1775705E6E3}" srcOrd="0" destOrd="0" presId="urn:microsoft.com/office/officeart/2005/8/layout/process4"/>
    <dgm:cxn modelId="{D531BC4A-64EB-4DFF-B18D-E34DB39E1CF5}" type="presOf" srcId="{CB5A231C-001B-40F9-9442-E108DF4C4570}" destId="{BFC943A9-074B-4012-895C-7513C4323EF2}" srcOrd="0" destOrd="0" presId="urn:microsoft.com/office/officeart/2005/8/layout/process4"/>
    <dgm:cxn modelId="{24CD7757-7D18-491A-88B4-B224246C69EB}" type="presParOf" srcId="{BFC943A9-074B-4012-895C-7513C4323EF2}" destId="{B2EEF486-452D-468A-8F57-CB8B643519F5}" srcOrd="0" destOrd="0" presId="urn:microsoft.com/office/officeart/2005/8/layout/process4"/>
    <dgm:cxn modelId="{D18B1FB4-A5BD-43E0-A162-6FBE6B769F8D}" type="presParOf" srcId="{B2EEF486-452D-468A-8F57-CB8B643519F5}" destId="{44A3284F-5FA1-4AB1-B8CD-63098886BA2E}" srcOrd="0" destOrd="0" presId="urn:microsoft.com/office/officeart/2005/8/layout/process4"/>
    <dgm:cxn modelId="{237CC89A-45CA-4057-A405-F84E6ED9F505}" type="presParOf" srcId="{BFC943A9-074B-4012-895C-7513C4323EF2}" destId="{F87E45BE-5AB0-4EBB-A1C3-394051CD557A}" srcOrd="1" destOrd="0" presId="urn:microsoft.com/office/officeart/2005/8/layout/process4"/>
    <dgm:cxn modelId="{73E25B4D-AE20-4178-82E8-E56EB3D4494B}" type="presParOf" srcId="{BFC943A9-074B-4012-895C-7513C4323EF2}" destId="{E1852841-81CD-42F2-BAED-74E354270AC6}" srcOrd="2" destOrd="0" presId="urn:microsoft.com/office/officeart/2005/8/layout/process4"/>
    <dgm:cxn modelId="{2FD8FD42-41D8-4A19-AD31-FFFF12C496B5}" type="presParOf" srcId="{E1852841-81CD-42F2-BAED-74E354270AC6}" destId="{7ABF6B21-FA64-40A2-B52B-4A45AD17A308}" srcOrd="0" destOrd="0" presId="urn:microsoft.com/office/officeart/2005/8/layout/process4"/>
    <dgm:cxn modelId="{314BF453-5AB8-48D1-A017-FDCC8C7575C9}" type="presParOf" srcId="{BFC943A9-074B-4012-895C-7513C4323EF2}" destId="{27430EF1-2E44-4735-8BF6-421155DDF978}" srcOrd="3" destOrd="0" presId="urn:microsoft.com/office/officeart/2005/8/layout/process4"/>
    <dgm:cxn modelId="{AE9A8EC9-A39B-4E8B-8F9A-94386C0B4D6D}" type="presParOf" srcId="{BFC943A9-074B-4012-895C-7513C4323EF2}" destId="{873918DA-34D3-4515-9A60-78E251ACA5C0}" srcOrd="4" destOrd="0" presId="urn:microsoft.com/office/officeart/2005/8/layout/process4"/>
    <dgm:cxn modelId="{B890C487-81F0-4A2F-B17F-74EB01B84A5C}" type="presParOf" srcId="{873918DA-34D3-4515-9A60-78E251ACA5C0}" destId="{7864C21E-8605-4234-8C9B-C1775705E6E3}" srcOrd="0" destOrd="0" presId="urn:microsoft.com/office/officeart/2005/8/layout/process4"/>
    <dgm:cxn modelId="{6A09E69E-7F13-41D4-BDA6-BEB5EB8B5221}" type="presParOf" srcId="{BFC943A9-074B-4012-895C-7513C4323EF2}" destId="{E2DCC5FC-4C63-416C-B582-8CDCF3588734}" srcOrd="5" destOrd="0" presId="urn:microsoft.com/office/officeart/2005/8/layout/process4"/>
    <dgm:cxn modelId="{EB58E9D6-4730-42F4-9B22-F39BF1FA9D9B}" type="presParOf" srcId="{BFC943A9-074B-4012-895C-7513C4323EF2}" destId="{815E38F4-3F8D-4B86-9E00-95001481A725}" srcOrd="6" destOrd="0" presId="urn:microsoft.com/office/officeart/2005/8/layout/process4"/>
    <dgm:cxn modelId="{48A4C5B5-9BCA-43AA-952C-AF1FFE410BB0}" type="presParOf" srcId="{815E38F4-3F8D-4B86-9E00-95001481A725}" destId="{0EA338A7-5483-40BE-9B8A-7F7DA4E37D36}" srcOrd="0" destOrd="0" presId="urn:microsoft.com/office/officeart/2005/8/layout/process4"/>
    <dgm:cxn modelId="{B7EE49D5-823D-496E-9423-01B4FD2CD016}" type="presParOf" srcId="{BFC943A9-074B-4012-895C-7513C4323EF2}" destId="{B3604D60-FEA7-4ECC-8974-EA5AA7518954}" srcOrd="7" destOrd="0" presId="urn:microsoft.com/office/officeart/2005/8/layout/process4"/>
    <dgm:cxn modelId="{A7334E4F-345A-4059-9D25-032504D7C8DC}" type="presParOf" srcId="{BFC943A9-074B-4012-895C-7513C4323EF2}" destId="{1F27E97C-3A20-4A48-BAD4-C0A282033BEC}" srcOrd="8" destOrd="0" presId="urn:microsoft.com/office/officeart/2005/8/layout/process4"/>
    <dgm:cxn modelId="{3407A227-8600-49BD-A2E9-641EBA714A0F}" type="presParOf" srcId="{1F27E97C-3A20-4A48-BAD4-C0A282033BEC}" destId="{9D27530B-5799-4ED2-BB8A-5FE752E4A1E1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1027A-8E11-4412-B91C-9249E611C770}">
      <dsp:nvSpPr>
        <dsp:cNvPr id="0" name=""/>
        <dsp:cNvSpPr/>
      </dsp:nvSpPr>
      <dsp:spPr>
        <a:xfrm>
          <a:off x="0" y="4244109"/>
          <a:ext cx="8610600" cy="464415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solidFill>
            <a:srgbClr val="00206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2060"/>
              </a:solidFill>
              <a:latin typeface="Perpetua"/>
              <a:ea typeface="+mn-ea"/>
              <a:cs typeface="+mn-cs"/>
            </a:rPr>
            <a:t> :Metaverse</a:t>
          </a: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انقلاب هوش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>
        <a:off x="0" y="4244109"/>
        <a:ext cx="8610600" cy="464415"/>
      </dsp:txXfrm>
    </dsp:sp>
    <dsp:sp modelId="{52291E1D-BC58-45BD-A3F4-29E11A1F1272}">
      <dsp:nvSpPr>
        <dsp:cNvPr id="0" name=""/>
        <dsp:cNvSpPr/>
      </dsp:nvSpPr>
      <dsp:spPr>
        <a:xfrm rot="10800000">
          <a:off x="0" y="3471871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C00000"/>
              </a:solidFill>
              <a:latin typeface="Perpetua"/>
              <a:ea typeface="+mn-ea"/>
              <a:cs typeface="B Nazanin" pitchFamily="2" charset="-78"/>
            </a:rPr>
            <a:t>پیدایش جامعه اطلاعاتی – معرفتی –دانش بنیان - مجازی</a:t>
          </a:r>
          <a:endParaRPr lang="fa-IR" sz="2800" b="1" kern="1200" dirty="0">
            <a:solidFill>
              <a:srgbClr val="C0000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3471871"/>
        <a:ext cx="8610600" cy="464111"/>
      </dsp:txXfrm>
    </dsp:sp>
    <dsp:sp modelId="{481D91A0-8649-4EF7-8E9B-02DCC96B1EEF}">
      <dsp:nvSpPr>
        <dsp:cNvPr id="0" name=""/>
        <dsp:cNvSpPr/>
      </dsp:nvSpPr>
      <dsp:spPr>
        <a:xfrm rot="10800000">
          <a:off x="0" y="2828930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عصر دیجیتال: اینترنت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2828930"/>
        <a:ext cx="8610600" cy="464111"/>
      </dsp:txXfrm>
    </dsp:sp>
    <dsp:sp modelId="{49966097-AEB5-4BBC-A8AE-9E97C9AB9BBF}">
      <dsp:nvSpPr>
        <dsp:cNvPr id="0" name=""/>
        <dsp:cNvSpPr/>
      </dsp:nvSpPr>
      <dsp:spPr>
        <a:xfrm rot="10800000">
          <a:off x="0" y="2122054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عصر فراصنعت: پیدایش کامپیوتر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2122054"/>
        <a:ext cx="8610600" cy="464111"/>
      </dsp:txXfrm>
    </dsp:sp>
    <dsp:sp modelId="{FC9DFEE6-E466-4350-94F0-6882D05E6DC9}">
      <dsp:nvSpPr>
        <dsp:cNvPr id="0" name=""/>
        <dsp:cNvSpPr/>
      </dsp:nvSpPr>
      <dsp:spPr>
        <a:xfrm rot="10800000">
          <a:off x="0" y="1400172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00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تمدن صنعتی: 300 سال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1400172"/>
        <a:ext cx="8610600" cy="464111"/>
      </dsp:txXfrm>
    </dsp:sp>
    <dsp:sp modelId="{72571530-E401-431A-B88F-91BEE675E2D6}">
      <dsp:nvSpPr>
        <dsp:cNvPr id="0" name=""/>
        <dsp:cNvSpPr/>
      </dsp:nvSpPr>
      <dsp:spPr>
        <a:xfrm rot="10800000">
          <a:off x="0" y="707446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99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تمدن کشاورزی: 10 هزار سال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707446"/>
        <a:ext cx="8610600" cy="464111"/>
      </dsp:txXfrm>
    </dsp:sp>
    <dsp:sp modelId="{17B63B92-FE5F-4FA6-AAC0-06C5FABBE0EA}">
      <dsp:nvSpPr>
        <dsp:cNvPr id="0" name=""/>
        <dsp:cNvSpPr/>
      </dsp:nvSpPr>
      <dsp:spPr>
        <a:xfrm rot="10800000">
          <a:off x="0" y="42848"/>
          <a:ext cx="8610600" cy="714270"/>
        </a:xfrm>
        <a:prstGeom prst="upArrowCallout">
          <a:avLst/>
        </a:prstGeom>
        <a:solidFill>
          <a:sysClr val="window" lastClr="FFFFFF">
            <a:lumMod val="95000"/>
          </a:sysClr>
        </a:solidFill>
        <a:ln>
          <a:solidFill>
            <a:srgbClr val="FFFF99"/>
          </a:solidFill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2060"/>
              </a:solidFill>
              <a:latin typeface="Perpetua"/>
              <a:ea typeface="+mn-ea"/>
              <a:cs typeface="B Nazanin" pitchFamily="2" charset="-78"/>
            </a:rPr>
            <a:t>غارنشینی: 50 هزار سال</a:t>
          </a:r>
          <a:endParaRPr lang="fa-IR" sz="2800" b="1" kern="1200" dirty="0">
            <a:solidFill>
              <a:srgbClr val="002060"/>
            </a:solidFill>
            <a:latin typeface="Perpetua"/>
            <a:ea typeface="+mn-ea"/>
            <a:cs typeface="B Nazanin" pitchFamily="2" charset="-78"/>
          </a:endParaRPr>
        </a:p>
      </dsp:txBody>
      <dsp:txXfrm rot="10800000">
        <a:off x="0" y="42848"/>
        <a:ext cx="8610600" cy="464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3284F-5FA1-4AB1-B8CD-63098886BA2E}">
      <dsp:nvSpPr>
        <dsp:cNvPr id="0" name=""/>
        <dsp:cNvSpPr/>
      </dsp:nvSpPr>
      <dsp:spPr>
        <a:xfrm>
          <a:off x="0" y="3957111"/>
          <a:ext cx="7776864" cy="6491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Nazanin" pitchFamily="2" charset="-78"/>
            </a:rPr>
            <a:t>کمک به قرار گرفتن انسان در جایگاه اصلی؟ </a:t>
          </a:r>
          <a:endParaRPr lang="fa-IR" sz="2600" b="1" kern="1200" dirty="0">
            <a:cs typeface="B Nazanin" pitchFamily="2" charset="-78"/>
          </a:endParaRPr>
        </a:p>
      </dsp:txBody>
      <dsp:txXfrm>
        <a:off x="0" y="3957111"/>
        <a:ext cx="7776864" cy="649197"/>
      </dsp:txXfrm>
    </dsp:sp>
    <dsp:sp modelId="{7ABF6B21-FA64-40A2-B52B-4A45AD17A308}">
      <dsp:nvSpPr>
        <dsp:cNvPr id="0" name=""/>
        <dsp:cNvSpPr/>
      </dsp:nvSpPr>
      <dsp:spPr>
        <a:xfrm rot="10800000">
          <a:off x="0" y="2968384"/>
          <a:ext cx="7776864" cy="998465"/>
        </a:xfrm>
        <a:prstGeom prst="upArrowCallout">
          <a:avLst/>
        </a:prstGeom>
        <a:gradFill rotWithShape="0">
          <a:gsLst>
            <a:gs pos="0">
              <a:schemeClr val="accent2">
                <a:hueOff val="-40798"/>
                <a:satOff val="-2358"/>
                <a:lumOff val="3235"/>
                <a:alphaOff val="0"/>
                <a:tint val="30000"/>
                <a:satMod val="250000"/>
              </a:schemeClr>
            </a:gs>
            <a:gs pos="72000">
              <a:schemeClr val="accent2">
                <a:hueOff val="-40798"/>
                <a:satOff val="-2358"/>
                <a:lumOff val="3235"/>
                <a:alphaOff val="0"/>
                <a:tint val="75000"/>
                <a:satMod val="210000"/>
              </a:schemeClr>
            </a:gs>
            <a:gs pos="100000">
              <a:schemeClr val="accent2">
                <a:hueOff val="-40798"/>
                <a:satOff val="-2358"/>
                <a:lumOff val="3235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Nazanin" pitchFamily="2" charset="-78"/>
            </a:rPr>
            <a:t>خلاقیت و نوآوری</a:t>
          </a:r>
          <a:endParaRPr lang="fa-IR" sz="2600" b="1" kern="1200" dirty="0">
            <a:cs typeface="B Nazanin" pitchFamily="2" charset="-78"/>
          </a:endParaRPr>
        </a:p>
      </dsp:txBody>
      <dsp:txXfrm rot="10800000">
        <a:off x="0" y="2968384"/>
        <a:ext cx="7776864" cy="648773"/>
      </dsp:txXfrm>
    </dsp:sp>
    <dsp:sp modelId="{7864C21E-8605-4234-8C9B-C1775705E6E3}">
      <dsp:nvSpPr>
        <dsp:cNvPr id="0" name=""/>
        <dsp:cNvSpPr/>
      </dsp:nvSpPr>
      <dsp:spPr>
        <a:xfrm rot="10800000">
          <a:off x="0" y="1979657"/>
          <a:ext cx="7776864" cy="998465"/>
        </a:xfrm>
        <a:prstGeom prst="upArrowCallout">
          <a:avLst/>
        </a:prstGeom>
        <a:gradFill rotWithShape="0">
          <a:gsLst>
            <a:gs pos="0">
              <a:schemeClr val="accent2">
                <a:hueOff val="-81596"/>
                <a:satOff val="-4716"/>
                <a:lumOff val="6471"/>
                <a:alphaOff val="0"/>
                <a:tint val="30000"/>
                <a:satMod val="250000"/>
              </a:schemeClr>
            </a:gs>
            <a:gs pos="72000">
              <a:schemeClr val="accent2">
                <a:hueOff val="-81596"/>
                <a:satOff val="-4716"/>
                <a:lumOff val="6471"/>
                <a:alphaOff val="0"/>
                <a:tint val="75000"/>
                <a:satMod val="210000"/>
              </a:schemeClr>
            </a:gs>
            <a:gs pos="100000">
              <a:schemeClr val="accent2">
                <a:hueOff val="-81596"/>
                <a:satOff val="-4716"/>
                <a:lumOff val="647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Nazanin" pitchFamily="2" charset="-78"/>
            </a:rPr>
            <a:t>کارهای فکری پیچیده</a:t>
          </a:r>
          <a:endParaRPr lang="fa-IR" sz="2600" b="1" kern="1200" dirty="0">
            <a:cs typeface="B Nazanin" pitchFamily="2" charset="-78"/>
          </a:endParaRPr>
        </a:p>
      </dsp:txBody>
      <dsp:txXfrm rot="10800000">
        <a:off x="0" y="1979657"/>
        <a:ext cx="7776864" cy="648773"/>
      </dsp:txXfrm>
    </dsp:sp>
    <dsp:sp modelId="{0EA338A7-5483-40BE-9B8A-7F7DA4E37D36}">
      <dsp:nvSpPr>
        <dsp:cNvPr id="0" name=""/>
        <dsp:cNvSpPr/>
      </dsp:nvSpPr>
      <dsp:spPr>
        <a:xfrm rot="10800000">
          <a:off x="0" y="983152"/>
          <a:ext cx="7776864" cy="998465"/>
        </a:xfrm>
        <a:prstGeom prst="upArrowCallout">
          <a:avLst/>
        </a:prstGeom>
        <a:gradFill rotWithShape="0">
          <a:gsLst>
            <a:gs pos="0">
              <a:schemeClr val="accent2">
                <a:hueOff val="-122393"/>
                <a:satOff val="-7074"/>
                <a:lumOff val="9706"/>
                <a:alphaOff val="0"/>
                <a:tint val="30000"/>
                <a:satMod val="250000"/>
              </a:schemeClr>
            </a:gs>
            <a:gs pos="72000">
              <a:schemeClr val="accent2">
                <a:hueOff val="-122393"/>
                <a:satOff val="-7074"/>
                <a:lumOff val="9706"/>
                <a:alphaOff val="0"/>
                <a:tint val="75000"/>
                <a:satMod val="210000"/>
              </a:schemeClr>
            </a:gs>
            <a:gs pos="100000">
              <a:schemeClr val="accent2">
                <a:hueOff val="-122393"/>
                <a:satOff val="-7074"/>
                <a:lumOff val="9706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Nazanin" pitchFamily="2" charset="-78"/>
            </a:rPr>
            <a:t>کارهای فکری ساده</a:t>
          </a:r>
          <a:endParaRPr lang="fa-IR" sz="2600" b="1" kern="1200" dirty="0">
            <a:cs typeface="B Nazanin" pitchFamily="2" charset="-78"/>
          </a:endParaRPr>
        </a:p>
      </dsp:txBody>
      <dsp:txXfrm rot="10800000">
        <a:off x="0" y="983152"/>
        <a:ext cx="7776864" cy="648773"/>
      </dsp:txXfrm>
    </dsp:sp>
    <dsp:sp modelId="{9D27530B-5799-4ED2-BB8A-5FE752E4A1E1}">
      <dsp:nvSpPr>
        <dsp:cNvPr id="0" name=""/>
        <dsp:cNvSpPr/>
      </dsp:nvSpPr>
      <dsp:spPr>
        <a:xfrm rot="10800000">
          <a:off x="0" y="2202"/>
          <a:ext cx="7776864" cy="998465"/>
        </a:xfrm>
        <a:prstGeom prst="upArrowCallout">
          <a:avLst/>
        </a:prstGeom>
        <a:gradFill rotWithShape="0">
          <a:gsLst>
            <a:gs pos="0">
              <a:schemeClr val="accent2">
                <a:hueOff val="-163191"/>
                <a:satOff val="-9432"/>
                <a:lumOff val="12941"/>
                <a:alphaOff val="0"/>
                <a:tint val="30000"/>
                <a:satMod val="250000"/>
              </a:schemeClr>
            </a:gs>
            <a:gs pos="72000">
              <a:schemeClr val="accent2">
                <a:hueOff val="-163191"/>
                <a:satOff val="-9432"/>
                <a:lumOff val="12941"/>
                <a:alphaOff val="0"/>
                <a:tint val="75000"/>
                <a:satMod val="210000"/>
              </a:schemeClr>
            </a:gs>
            <a:gs pos="100000">
              <a:schemeClr val="accent2">
                <a:hueOff val="-163191"/>
                <a:satOff val="-9432"/>
                <a:lumOff val="1294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Nazanin" pitchFamily="2" charset="-78"/>
            </a:rPr>
            <a:t>برعهده گرفتن کارهای عضلانی </a:t>
          </a:r>
          <a:endParaRPr lang="fa-IR" sz="2600" b="1" kern="1200" dirty="0">
            <a:cs typeface="B Nazanin" pitchFamily="2" charset="-78"/>
          </a:endParaRPr>
        </a:p>
      </dsp:txBody>
      <dsp:txXfrm rot="10800000">
        <a:off x="0" y="2202"/>
        <a:ext cx="7776864" cy="648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9EEF3B-6AC8-4BD3-8B86-A84DD04A8445}" type="datetimeFigureOut">
              <a:rPr lang="fa-IR" smtClean="0"/>
              <a:pPr/>
              <a:t>1434/11/28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F12E8FB-723D-4536-98C0-C0E65FBC5D6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16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Video clip 3-invisible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F6715-5377-4589-8E7E-1460AFEE9FE9}" type="slidenum">
              <a:rPr lang="ar-SA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rtl="1"/>
            <a:endParaRPr kumimoji="0" lang="en-US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 algn="r" rtl="1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458200" cy="914400"/>
          </a:xfrm>
        </p:spPr>
        <p:txBody>
          <a:bodyPr anchor="b"/>
          <a:lstStyle>
            <a:lvl1pPr marL="0" indent="0" algn="r" rtl="1">
              <a:buNone/>
              <a:defRPr sz="24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fld id="{643D6EFB-2173-46E0-AAC1-104490E40D1C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 rtl="1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5B49-5757-4992-BD32-B72D45F8A1F2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51F-7601-4767-81AC-581EAE8A0C53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Nazanin" panose="00000400000000000000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>
            <a:lvl1pPr algn="r">
              <a:defRPr>
                <a:cs typeface="B Nazanin" panose="00000400000000000000" pitchFamily="2" charset="-78"/>
              </a:defRPr>
            </a:lvl1pPr>
            <a:lvl2pPr algn="r">
              <a:defRPr>
                <a:cs typeface="B Nazanin" panose="00000400000000000000" pitchFamily="2" charset="-78"/>
              </a:defRPr>
            </a:lvl2pPr>
            <a:lvl3pPr algn="r">
              <a:defRPr>
                <a:cs typeface="B Nazanin" panose="00000400000000000000" pitchFamily="2" charset="-78"/>
              </a:defRPr>
            </a:lvl3pPr>
            <a:lvl4pPr algn="r">
              <a:defRPr>
                <a:cs typeface="B Nazanin" panose="00000400000000000000" pitchFamily="2" charset="-78"/>
              </a:defRPr>
            </a:lvl4pPr>
            <a:lvl5pPr algn="r">
              <a:defRPr>
                <a:cs typeface="B Nazanin" panose="00000400000000000000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395536" y="6381328"/>
            <a:ext cx="2514600" cy="288925"/>
          </a:xfrm>
        </p:spPr>
        <p:txBody>
          <a:bodyPr/>
          <a:lstStyle>
            <a:lvl1pPr algn="r">
              <a:defRPr>
                <a:cs typeface="B Nazanin" panose="00000400000000000000" pitchFamily="2" charset="-78"/>
              </a:defRPr>
            </a:lvl1pPr>
          </a:lstStyle>
          <a:p>
            <a:fld id="{4DD5BCDC-44BD-49C2-81CF-F96DEB57CC43}" type="datetime1">
              <a:rPr lang="en-US" smtClean="0"/>
              <a:pPr/>
              <a:t>10/2/2013</a:t>
            </a:fld>
            <a:endParaRPr lang="fa-I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491880" y="6309320"/>
            <a:ext cx="2895600" cy="288925"/>
          </a:xfrm>
        </p:spPr>
        <p:txBody>
          <a:bodyPr/>
          <a:lstStyle>
            <a:lvl1pPr algn="r">
              <a:defRPr>
                <a:cs typeface="B Nazanin" panose="00000400000000000000" pitchFamily="2" charset="-78"/>
              </a:defRPr>
            </a:lvl1pPr>
          </a:lstStyle>
          <a:p>
            <a:r>
              <a:rPr lang="en-US" dirty="0" smtClean="0"/>
              <a:t>Shahindokht </a:t>
            </a:r>
            <a:r>
              <a:rPr lang="en-US" dirty="0" err="1" smtClean="0"/>
              <a:t>Kharazmi</a:t>
            </a:r>
            <a:endParaRPr lang="fa-I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 algn="r">
              <a:defRPr>
                <a:cs typeface="B Nazanin" panose="00000400000000000000" pitchFamily="2" charset="-78"/>
              </a:defRPr>
            </a:lvl1pPr>
          </a:lstStyle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FFFF-15B5-4E47-B9C3-C5C468BADAE1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DBD45-89EE-4BC9-95D7-C97A05D05166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6B81-64B9-4375-AC19-6CC91884FF30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A622-8E20-4A55-AC8D-F57C5AD3565C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7724-4955-475B-B1EC-B699674E08F1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83C5-2AE3-430D-BDAA-0B94C18CFCF0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941-DE57-4B86-9211-CBFE7F2FF43A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rtl="1"/>
            <a:endParaRPr kumimoji="0" lang="en-US" b="1">
              <a:cs typeface="B Nazanin" panose="00000400000000000000" pitchFamily="2" charset="-7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2189" y="6381328"/>
            <a:ext cx="2559496" cy="328464"/>
          </a:xfrm>
          <a:prstGeom prst="rect">
            <a:avLst/>
          </a:prstGeom>
        </p:spPr>
        <p:txBody>
          <a:bodyPr vert="horz"/>
          <a:lstStyle>
            <a:lvl1pPr algn="l" rtl="1" eaLnBrk="1" latinLnBrk="0" hangingPunct="1">
              <a:defRPr kumimoji="0" sz="1200" b="1">
                <a:solidFill>
                  <a:schemeClr val="accent1">
                    <a:shade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fld id="{68C313DE-D060-48D3-9A15-50D50835ECAF}" type="datetime1">
              <a:rPr lang="en-US" smtClean="0"/>
              <a:pPr/>
              <a:t>10/2/2013</a:t>
            </a:fld>
            <a:endParaRPr lang="fa-IR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635896" y="6381328"/>
            <a:ext cx="3352800" cy="288925"/>
          </a:xfrm>
          <a:prstGeom prst="rect">
            <a:avLst/>
          </a:prstGeom>
        </p:spPr>
        <p:txBody>
          <a:bodyPr vert="horz"/>
          <a:lstStyle>
            <a:lvl1pPr algn="r" rtl="1" eaLnBrk="1" latinLnBrk="0" hangingPunct="1">
              <a:defRPr kumimoji="0" sz="1200" b="1">
                <a:solidFill>
                  <a:schemeClr val="accent1">
                    <a:shade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rtl="1" eaLnBrk="1" latinLnBrk="0" hangingPunct="1">
              <a:defRPr kumimoji="0" sz="1200" b="1">
                <a:solidFill>
                  <a:schemeClr val="accent1">
                    <a:shade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fld id="{3484BAA2-0789-4CDE-A52B-BCF1E1E095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rtl="1"/>
            <a:endParaRPr kumimoji="0" lang="en-US" b="1">
              <a:cs typeface="B Nazanin" panose="00000400000000000000" pitchFamily="2" charset="-7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rtl="1"/>
            <a:endParaRPr kumimoji="0" lang="en-US" b="1">
              <a:cs typeface="B Nazanin" panose="000004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r" rtl="1" eaLnBrk="1" latinLnBrk="0" hangingPunct="1">
        <a:spcBef>
          <a:spcPct val="0"/>
        </a:spcBef>
        <a:buNone/>
        <a:defRPr kumimoji="0" sz="3600" b="1" kern="1200" cap="none" spc="0" baseline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B Nazanin" panose="00000400000000000000" pitchFamily="2" charset="-78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b="1" kern="1200">
          <a:solidFill>
            <a:schemeClr val="tx2"/>
          </a:solidFill>
          <a:latin typeface="+mn-lt"/>
          <a:ea typeface="+mn-ea"/>
          <a:cs typeface="B Nazanin" panose="00000400000000000000" pitchFamily="2" charset="-78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b="1" kern="1200">
          <a:solidFill>
            <a:schemeClr val="tx2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b="1" kern="1200">
          <a:solidFill>
            <a:schemeClr val="tx2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b="1" kern="1200">
          <a:solidFill>
            <a:schemeClr val="tx2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b="1" kern="1200">
          <a:solidFill>
            <a:schemeClr val="tx2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 فضای مجازی و جایگاه انسان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8964488" cy="1152128"/>
          </a:xfrm>
        </p:spPr>
        <p:txBody>
          <a:bodyPr>
            <a:normAutofit fontScale="40000" lnSpcReduction="20000"/>
          </a:bodyPr>
          <a:lstStyle/>
          <a:p>
            <a:endParaRPr lang="fa-IR" dirty="0" smtClean="0"/>
          </a:p>
          <a:p>
            <a:r>
              <a:rPr lang="en-US" sz="3600" dirty="0" smtClean="0"/>
              <a:t> </a:t>
            </a:r>
            <a:r>
              <a:rPr lang="fa-IR" sz="3600" dirty="0" smtClean="0"/>
              <a:t>همایش زنان و روابط عمومی</a:t>
            </a:r>
          </a:p>
          <a:p>
            <a:r>
              <a:rPr lang="fa-IR" sz="3600" dirty="0" smtClean="0"/>
              <a:t>تهران – مهرماه 1392 </a:t>
            </a:r>
          </a:p>
          <a:p>
            <a:endParaRPr lang="fa-IR" sz="3600" dirty="0" smtClean="0"/>
          </a:p>
          <a:p>
            <a:r>
              <a:rPr lang="fa-IR" sz="3600" dirty="0" smtClean="0"/>
              <a:t>شهیندخت خوارزمی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6E31-732F-4DF8-BC10-0E9C751EA863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pPr algn="ctr" rtl="0"/>
            <a:r>
              <a:rPr lang="en-US" sz="4000" dirty="0" smtClean="0"/>
              <a:t>Intelligence Revolution?</a:t>
            </a:r>
            <a:endParaRPr lang="fa-IR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B5C2-1299-4F01-9700-EA8F21E1E385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7085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fa-I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002060"/>
                </a:solidFill>
              </a:rPr>
              <a:t>بزودی این تکنولوژی ها،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C00000"/>
                </a:solidFill>
              </a:rPr>
              <a:t>هوشمند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، </a:t>
            </a:r>
            <a:r>
              <a:rPr lang="fa-IR" dirty="0" smtClean="0">
                <a:solidFill>
                  <a:srgbClr val="C00000"/>
                </a:solidFill>
              </a:rPr>
              <a:t>خودآگاه</a:t>
            </a:r>
            <a:r>
              <a:rPr lang="fa-IR" dirty="0" smtClean="0">
                <a:solidFill>
                  <a:srgbClr val="002060"/>
                </a:solidFill>
              </a:rPr>
              <a:t> و </a:t>
            </a:r>
            <a:r>
              <a:rPr lang="fa-IR" dirty="0" smtClean="0">
                <a:solidFill>
                  <a:srgbClr val="C00000"/>
                </a:solidFill>
              </a:rPr>
              <a:t>خوداصلاح گر </a:t>
            </a:r>
            <a:r>
              <a:rPr lang="fa-IR" dirty="0" smtClean="0">
                <a:solidFill>
                  <a:srgbClr val="002060"/>
                </a:solidFill>
              </a:rPr>
              <a:t>خواهند شد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002060"/>
                </a:solidFill>
              </a:rPr>
              <a:t>با فرصت ها و تهدیدهای تازه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002060"/>
                </a:solidFill>
              </a:rPr>
              <a:t>بنیان همه این تکنولوژی ها نرم افزار است: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fa-IR" dirty="0" smtClean="0">
                <a:solidFill>
                  <a:srgbClr val="002060"/>
                </a:solidFill>
              </a:rPr>
              <a:t> </a:t>
            </a:r>
            <a:r>
              <a:rPr lang="fa-IR" dirty="0" smtClean="0">
                <a:solidFill>
                  <a:srgbClr val="C00000"/>
                </a:solidFill>
              </a:rPr>
              <a:t>ساخته انسان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C00000"/>
                </a:solidFill>
              </a:rPr>
              <a:t>در آینده</a:t>
            </a:r>
            <a:r>
              <a:rPr lang="fa-IR" dirty="0" smtClean="0"/>
              <a:t>،</a:t>
            </a:r>
            <a:r>
              <a:rPr lang="fa-IR" dirty="0" smtClean="0">
                <a:solidFill>
                  <a:srgbClr val="C00000"/>
                </a:solidFill>
              </a:rPr>
              <a:t> تولید نرم افزار دست که خواهد بود؟</a:t>
            </a:r>
          </a:p>
          <a:p>
            <a:pPr algn="ctr">
              <a:buNone/>
            </a:pPr>
            <a:r>
              <a:rPr lang="fa-IR" sz="2800" dirty="0" smtClean="0">
                <a:solidFill>
                  <a:srgbClr val="C00000"/>
                </a:solidFill>
              </a:rPr>
              <a:t>الزام راهبری جهانی این پدیده ها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29D3C-6958-47F5-8BE2-2C49B5CCB40C}" type="datetime1">
              <a:rPr lang="en-US" smtClean="0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F57F9-CAEF-46C0-9F98-C6857D33722D}" type="slidenum">
              <a:rPr lang="ar-SA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7829550" cy="32147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fa-IR" dirty="0" smtClean="0"/>
          </a:p>
          <a:p>
            <a:pPr algn="ctr" eaLnBrk="1" hangingPunct="1">
              <a:buFont typeface="Wingdings 2" pitchFamily="18" charset="2"/>
              <a:buNone/>
            </a:pPr>
            <a:endParaRPr lang="fa-I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a-IR" dirty="0" smtClean="0">
                <a:solidFill>
                  <a:srgbClr val="000E2A"/>
                </a:solidFill>
              </a:rPr>
              <a:t>پیدایش </a:t>
            </a:r>
            <a:r>
              <a:rPr lang="en-US" sz="2800" dirty="0" smtClean="0">
                <a:solidFill>
                  <a:srgbClr val="C00000"/>
                </a:solidFill>
              </a:rPr>
              <a:t>Metaverse </a:t>
            </a:r>
            <a:r>
              <a:rPr lang="fa-IR" dirty="0" smtClean="0">
                <a:solidFill>
                  <a:srgbClr val="000E2A"/>
                </a:solidFill>
              </a:rPr>
              <a:t>  در اثر هوشمند شدن این تکنولوژی ها</a:t>
            </a:r>
            <a:endParaRPr lang="fa-IR" dirty="0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fa-IR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07DA-842E-4778-8A52-007BBA05286A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+mj-cs"/>
              </a:rPr>
              <a:t>  </a:t>
            </a:r>
            <a:r>
              <a:rPr lang="fa-IR" dirty="0" smtClean="0"/>
              <a:t>مفهوم</a:t>
            </a:r>
            <a:r>
              <a:rPr lang="fa-IR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Metaverse</a:t>
            </a:r>
            <a:endParaRPr lang="fa-IR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3328988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fa-I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002060"/>
                </a:solidFill>
              </a:rPr>
              <a:t>تعامل تازه انسان – ماشین: اندیشه  </a:t>
            </a:r>
            <a:r>
              <a:rPr lang="en-US" dirty="0" smtClean="0">
                <a:solidFill>
                  <a:srgbClr val="C00000"/>
                </a:solidFill>
              </a:rPr>
              <a:t>Metaverse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l" rtl="0"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(Jamais Casio, </a:t>
            </a:r>
            <a:r>
              <a:rPr lang="en-US" sz="2000" i="1" dirty="0" smtClean="0">
                <a:solidFill>
                  <a:srgbClr val="002060"/>
                </a:solidFill>
              </a:rPr>
              <a:t>The futurist</a:t>
            </a:r>
            <a:r>
              <a:rPr lang="en-US" sz="2000" dirty="0" smtClean="0">
                <a:solidFill>
                  <a:srgbClr val="002060"/>
                </a:solidFill>
              </a:rPr>
              <a:t>, Nov-Dec.2008)</a:t>
            </a:r>
            <a:endParaRPr lang="fa-IR" sz="2000" dirty="0" smtClean="0">
              <a:solidFill>
                <a:srgbClr val="00206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sz="2400" dirty="0" smtClean="0">
                <a:solidFill>
                  <a:srgbClr val="002060"/>
                </a:solidFill>
              </a:rPr>
              <a:t>برگرفته از رمان </a:t>
            </a:r>
            <a:r>
              <a:rPr lang="en-US" sz="2400" dirty="0" smtClean="0">
                <a:solidFill>
                  <a:srgbClr val="002060"/>
                </a:solidFill>
              </a:rPr>
              <a:t>Neal Stephenson</a:t>
            </a:r>
            <a:endParaRPr lang="fa-IR" sz="2400" dirty="0" smtClean="0">
              <a:solidFill>
                <a:srgbClr val="00206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sz="2400" dirty="0" smtClean="0">
                <a:solidFill>
                  <a:srgbClr val="002060"/>
                </a:solidFill>
              </a:rPr>
              <a:t> و به معنای فضای مجازی که در آن </a:t>
            </a:r>
            <a:r>
              <a:rPr lang="fa-IR" sz="2400" dirty="0" smtClean="0">
                <a:solidFill>
                  <a:srgbClr val="C00000"/>
                </a:solidFill>
              </a:rPr>
              <a:t>انسان</a:t>
            </a:r>
            <a:r>
              <a:rPr lang="fa-IR" sz="2400" dirty="0" smtClean="0">
                <a:solidFill>
                  <a:srgbClr val="002060"/>
                </a:solidFill>
              </a:rPr>
              <a:t> و </a:t>
            </a:r>
            <a:r>
              <a:rPr lang="fa-IR" sz="2400" dirty="0" smtClean="0">
                <a:solidFill>
                  <a:srgbClr val="C00000"/>
                </a:solidFill>
              </a:rPr>
              <a:t>آواتارها</a:t>
            </a:r>
            <a:r>
              <a:rPr lang="fa-IR" sz="2400" dirty="0" smtClean="0">
                <a:solidFill>
                  <a:srgbClr val="002060"/>
                </a:solidFill>
              </a:rPr>
              <a:t> </a:t>
            </a:r>
            <a:r>
              <a:rPr lang="fa-IR" sz="2400" dirty="0" smtClean="0">
                <a:solidFill>
                  <a:srgbClr val="002060"/>
                </a:solidFill>
              </a:rPr>
              <a:t>و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software agents</a:t>
            </a:r>
            <a:r>
              <a:rPr lang="fa-IR" sz="2400" dirty="0" smtClean="0">
                <a:solidFill>
                  <a:srgbClr val="C00000"/>
                </a:solidFill>
              </a:rPr>
              <a:t> </a:t>
            </a:r>
            <a:r>
              <a:rPr lang="fa-IR" sz="2400" dirty="0" smtClean="0">
                <a:solidFill>
                  <a:srgbClr val="002060"/>
                </a:solidFill>
              </a:rPr>
              <a:t>در کنار هم</a:t>
            </a:r>
            <a:r>
              <a:rPr lang="fa-IR" sz="2400" dirty="0" smtClean="0">
                <a:solidFill>
                  <a:srgbClr val="C00000"/>
                </a:solidFill>
              </a:rPr>
              <a:t> تعامل </a:t>
            </a:r>
            <a:r>
              <a:rPr lang="fa-IR" sz="2400" dirty="0" smtClean="0">
                <a:solidFill>
                  <a:srgbClr val="002060"/>
                </a:solidFill>
              </a:rPr>
              <a:t>دارند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a-I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2AFA5-95EE-4D9F-BE57-08ED8B597260}" type="datetime1">
              <a:rPr lang="en-US" smtClean="0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EAF3-41D2-435F-A478-409A0F3721DA}" type="slidenum">
              <a:rPr lang="ar-SA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sz="2400" dirty="0" smtClean="0">
              <a:solidFill>
                <a:srgbClr val="002060"/>
              </a:solidFill>
            </a:endParaRPr>
          </a:p>
          <a:p>
            <a:endParaRPr lang="fa-IR" sz="2400" dirty="0" smtClean="0">
              <a:solidFill>
                <a:srgbClr val="002060"/>
              </a:solidFill>
            </a:endParaRPr>
          </a:p>
          <a:p>
            <a:pPr algn="ctr"/>
            <a:r>
              <a:rPr lang="fa-IR" sz="3600" dirty="0" smtClean="0"/>
              <a:t>ورود به عصر </a:t>
            </a:r>
            <a:r>
              <a:rPr lang="en-US" sz="3600" dirty="0" smtClean="0">
                <a:solidFill>
                  <a:srgbClr val="C00000"/>
                </a:solidFill>
              </a:rPr>
              <a:t>singularity</a:t>
            </a:r>
            <a:endParaRPr lang="fa-IR" sz="3600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4BC8-2DD8-4B39-A38B-93CC309CBC6A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Singularity?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928802"/>
            <a:ext cx="6115050" cy="4237038"/>
          </a:xfrm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C00000"/>
                </a:solidFill>
              </a:rPr>
              <a:t>معنای </a:t>
            </a:r>
            <a:r>
              <a:rPr lang="en-US" dirty="0" smtClean="0">
                <a:solidFill>
                  <a:srgbClr val="C00000"/>
                </a:solidFill>
              </a:rPr>
              <a:t>singularity </a:t>
            </a:r>
            <a:r>
              <a:rPr lang="fa-IR" dirty="0" smtClean="0">
                <a:solidFill>
                  <a:srgbClr val="C00000"/>
                </a:solidFill>
              </a:rPr>
              <a:t>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توسط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Ray Kurzweil</a:t>
            </a: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در کتاب </a:t>
            </a:r>
          </a:p>
          <a:p>
            <a:pPr marL="548640" indent="-411480"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Singularity is near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  <a:endParaRPr lang="fa-I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C00000"/>
                </a:solidFill>
              </a:rPr>
              <a:t>بر گرفته از محافل فیزیک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C00000"/>
                </a:solidFill>
              </a:rPr>
              <a:t>نقطه قبل از انفجار بزرگ </a:t>
            </a:r>
            <a:r>
              <a:rPr lang="en-US" dirty="0" smtClean="0">
                <a:solidFill>
                  <a:srgbClr val="C00000"/>
                </a:solidFill>
              </a:rPr>
              <a:t>Big Bang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Infinite gravity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/>
              <a:t>کشف سیاهچال ها</a:t>
            </a:r>
            <a:endParaRPr lang="fa-IR" dirty="0" smtClean="0">
              <a:solidFill>
                <a:srgbClr val="C0000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/>
              <a:t>افق فراسوی کشف سیاهچال ها،  قابل تصور نیست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fa-IR" dirty="0" smtClean="0">
                <a:solidFill>
                  <a:srgbClr val="C00000"/>
                </a:solidFill>
              </a:rPr>
              <a:t>با هوش طبیعی و محدود انسان امروز، فراسوی </a:t>
            </a:r>
            <a:r>
              <a:rPr lang="en-US" dirty="0" smtClean="0">
                <a:solidFill>
                  <a:srgbClr val="C00000"/>
                </a:solidFill>
              </a:rPr>
              <a:t>singularity</a:t>
            </a:r>
            <a:r>
              <a:rPr lang="fa-IR" dirty="0" smtClean="0">
                <a:solidFill>
                  <a:srgbClr val="C00000"/>
                </a:solidFill>
              </a:rPr>
              <a:t> را نمی توان تصور کرد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01562-2AD1-4DD6-ADF8-85B21D31B5C5}" type="datetime1">
              <a:rPr lang="en-US" smtClean="0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BFF36-9AF9-47F3-98A4-4653F4E8CF55}" type="slidenum">
              <a:rPr lang="ar-SA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E04E3-D043-42BE-AAC9-C63770D2D716}" type="datetime1">
              <a:rPr lang="en-US" smtClean="0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A9475-8B9C-464B-A031-8F4F6BDA3A08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8820472" cy="5159152"/>
          </a:xfrm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002060"/>
                </a:solidFill>
              </a:rPr>
              <a:t>پیش بینی تحقق: 2045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002060"/>
                </a:solidFill>
              </a:rPr>
              <a:t>تا 2025، ساخت هوش مصنوعی در حد قابلیت هوش انسان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002060"/>
                </a:solidFill>
              </a:rPr>
              <a:t>پس از آن پیشی گرفتن بر هوش انسان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002060"/>
                </a:solidFill>
              </a:rPr>
              <a:t>نصب </a:t>
            </a:r>
            <a:r>
              <a:rPr lang="en-US" sz="2800" dirty="0" smtClean="0">
                <a:solidFill>
                  <a:srgbClr val="C00000"/>
                </a:solidFill>
              </a:rPr>
              <a:t>nano robot</a:t>
            </a:r>
            <a:r>
              <a:rPr lang="fa-IR" sz="2800" dirty="0" smtClean="0">
                <a:solidFill>
                  <a:srgbClr val="C00000"/>
                </a:solidFill>
              </a:rPr>
              <a:t> </a:t>
            </a:r>
            <a:r>
              <a:rPr lang="fa-IR" sz="2800" dirty="0" smtClean="0">
                <a:solidFill>
                  <a:srgbClr val="002060"/>
                </a:solidFill>
              </a:rPr>
              <a:t>های هوشمند در بدن و در مغز و در سیستم ها و در محیط زندگی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002060"/>
                </a:solidFill>
              </a:rPr>
              <a:t>از بین رفتن مرز انسان-تکنولوژی: درونی شدن تکنولوژی؟ 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وحدت انسان – تکنولوژی؟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Singularity</a:t>
            </a:r>
            <a:r>
              <a:rPr lang="fa-I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a-IR" sz="2800" dirty="0" smtClean="0">
                <a:solidFill>
                  <a:srgbClr val="002060"/>
                </a:solidFill>
              </a:rPr>
              <a:t>مرحله ای است که هوش غیر بیولوژیک از طریق </a:t>
            </a:r>
            <a:r>
              <a:rPr lang="fa-IR" sz="2800" dirty="0" smtClean="0">
                <a:solidFill>
                  <a:srgbClr val="C00000"/>
                </a:solidFill>
              </a:rPr>
              <a:t>چرخه های مستمر بازطراحی خود</a:t>
            </a:r>
            <a:r>
              <a:rPr lang="fa-IR" sz="2800" dirty="0" smtClean="0">
                <a:solidFill>
                  <a:srgbClr val="002060"/>
                </a:solidFill>
              </a:rPr>
              <a:t>،  چنان بر هوش بیولوژیک پیشی می گیرد که  هوش طبیعی انسان  قادر به همگامی با آن نخواهد بود.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fa-IR" dirty="0" smtClean="0">
              <a:solidFill>
                <a:srgbClr val="002060"/>
              </a:solidFill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global brain</a:t>
            </a:r>
            <a:endParaRPr lang="fa-IR" sz="3600" dirty="0" smtClean="0">
              <a:solidFill>
                <a:srgbClr val="C00000"/>
              </a:solidFill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a-IR" sz="3600" dirty="0" smtClean="0">
                <a:solidFill>
                  <a:srgbClr val="C00000"/>
                </a:solidFill>
              </a:rPr>
              <a:t>با قابلیت هوشمندی در تفکر و عمل و خلاقیت: 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a-IR" sz="3600" dirty="0" smtClean="0">
                <a:solidFill>
                  <a:srgbClr val="C00000"/>
                </a:solidFill>
              </a:rPr>
              <a:t>تریلیون برابر انسان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a-IR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>
              <a:buNone/>
            </a:pPr>
            <a:r>
              <a:rPr lang="fa-IR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جایگاه انسان؟</a:t>
            </a:r>
            <a:endParaRPr lang="fa-IR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CA83-ED1A-4D01-A914-206C9209EA95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01004" cy="725470"/>
          </a:xfrm>
        </p:spPr>
        <p:txBody>
          <a:bodyPr>
            <a:normAutofit/>
          </a:bodyPr>
          <a:lstStyle/>
          <a:p>
            <a:r>
              <a:rPr lang="fa-IR" dirty="0" smtClean="0"/>
              <a:t>فرایند نفوذ و جایگزینی  </a:t>
            </a:r>
            <a:r>
              <a:rPr lang="en-US" dirty="0" smtClean="0"/>
              <a:t>ICT</a:t>
            </a:r>
            <a:r>
              <a:rPr lang="fa-IR" dirty="0" smtClean="0"/>
              <a:t> در زندگی انسان</a:t>
            </a:r>
            <a:endParaRPr lang="fa-I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C35C-1D11-4636-934A-C9C338360635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18</a:t>
            </a:fld>
            <a:endParaRPr lang="fa-I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72460503"/>
              </p:ext>
            </p:extLst>
          </p:nvPr>
        </p:nvGraphicFramePr>
        <p:xfrm>
          <a:off x="899592" y="1412776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27530B-5799-4ED2-BB8A-5FE752E4A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9D27530B-5799-4ED2-BB8A-5FE752E4A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A338A7-5483-40BE-9B8A-7F7DA4E37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0EA338A7-5483-40BE-9B8A-7F7DA4E37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64C21E-8605-4234-8C9B-C1775705E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7864C21E-8605-4234-8C9B-C1775705E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BF6B21-FA64-40A2-B52B-4A45AD17A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7ABF6B21-FA64-40A2-B52B-4A45AD17A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A3284F-5FA1-4AB1-B8CD-63098886B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44A3284F-5FA1-4AB1-B8CD-63098886B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جایگاه اصلی انسان؟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fa-IR" dirty="0" smtClean="0">
                <a:solidFill>
                  <a:srgbClr val="002060"/>
                </a:solidFill>
              </a:rPr>
              <a:t>زندگی در </a:t>
            </a:r>
            <a:r>
              <a:rPr lang="fa-IR" dirty="0" smtClean="0">
                <a:solidFill>
                  <a:srgbClr val="C00000"/>
                </a:solidFill>
              </a:rPr>
              <a:t>وضعیتی</a:t>
            </a:r>
            <a:r>
              <a:rPr lang="fa-IR" dirty="0" smtClean="0">
                <a:solidFill>
                  <a:srgbClr val="002060"/>
                </a:solidFill>
              </a:rPr>
              <a:t> که در آن بی حرمتی های موجود  به شأن انسان از بین رفته باشد: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کدام وضعیت </a:t>
            </a:r>
            <a:r>
              <a:rPr lang="fa-IR" dirty="0" smtClean="0">
                <a:solidFill>
                  <a:srgbClr val="C00000"/>
                </a:solidFill>
              </a:rPr>
              <a:t>بی حرمتی به انسان </a:t>
            </a:r>
            <a:r>
              <a:rPr lang="fa-IR" dirty="0" smtClean="0">
                <a:solidFill>
                  <a:srgbClr val="002060"/>
                </a:solidFill>
              </a:rPr>
              <a:t>است؟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فقر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جهل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نابرابری های گوناگون از جمله </a:t>
            </a:r>
            <a:r>
              <a:rPr lang="fa-IR" dirty="0" smtClean="0">
                <a:solidFill>
                  <a:srgbClr val="C00000"/>
                </a:solidFill>
              </a:rPr>
              <a:t>نابرابری دیجیتال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عدم دسترسی بخش مهمی از مردم جهان  به فرصت های </a:t>
            </a:r>
            <a:r>
              <a:rPr lang="en-US" dirty="0" smtClean="0">
                <a:solidFill>
                  <a:srgbClr val="002060"/>
                </a:solidFill>
              </a:rPr>
              <a:t>ICT</a:t>
            </a:r>
            <a:r>
              <a:rPr lang="fa-IR" dirty="0" smtClean="0">
                <a:solidFill>
                  <a:srgbClr val="002060"/>
                </a:solidFill>
              </a:rPr>
              <a:t> برای شکوفایی استعدادها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فساد و ناکارآمدی حکومت ها و دولت ها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حکومت های استبدادی سرکوبگر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FD0D-67C0-4F25-BEEC-564E79742606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هدف؟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dirty="0" smtClean="0"/>
          </a:p>
          <a:p>
            <a:pPr algn="ctr"/>
            <a:r>
              <a:rPr lang="fa-IR" dirty="0" smtClean="0"/>
              <a:t> ایجاد فضایی فکری برای اندیشیدن درباره مسئله بنیادین انسان و البته زنان – در هر حرفه ای – از جمله روابط عمومی به </a:t>
            </a:r>
            <a:r>
              <a:rPr lang="fa-IR" dirty="0" smtClean="0">
                <a:solidFill>
                  <a:srgbClr val="FF0000"/>
                </a:solidFill>
              </a:rPr>
              <a:t>جایگاه واقعی انسان </a:t>
            </a:r>
            <a:r>
              <a:rPr lang="fa-IR" dirty="0" smtClean="0"/>
              <a:t>در دنیای تکنولوژیک کنونی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BCDC-44BD-49C2-81CF-F96DEB57CC43}" type="datetime1">
              <a:rPr lang="en-US" smtClean="0"/>
              <a:pPr/>
              <a:t>10/6/2013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13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556793"/>
            <a:ext cx="8568952" cy="3960440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dirty="0" smtClean="0">
                <a:solidFill>
                  <a:srgbClr val="002060"/>
                </a:solidFill>
              </a:rPr>
              <a:t>محرومیت مردمان زیادی از آزادی های فردی و اجتماعی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محرومیت از حقوق انسانی</a:t>
            </a:r>
            <a:r>
              <a:rPr lang="fa-IR" dirty="0" smtClean="0">
                <a:solidFill>
                  <a:srgbClr val="002060"/>
                </a:solidFill>
              </a:rPr>
              <a:t>: حق دانستن؛ حق ارتباط؛ </a:t>
            </a:r>
          </a:p>
          <a:p>
            <a:pPr marL="400050" lvl="1" indent="0">
              <a:buNone/>
            </a:pPr>
            <a:r>
              <a:rPr lang="fa-IR" sz="3000" dirty="0" smtClean="0">
                <a:solidFill>
                  <a:srgbClr val="002060"/>
                </a:solidFill>
              </a:rPr>
              <a:t>حق بهره مند شدن از مواهب تکنولوژی پیشرفته؛ حق توسعه و پیشرفت؛ حق آزادی بیان؛ حق انتخاب الگوی </a:t>
            </a:r>
            <a:r>
              <a:rPr lang="fa-IR" sz="3000" dirty="0" smtClean="0">
                <a:solidFill>
                  <a:srgbClr val="002060"/>
                </a:solidFill>
              </a:rPr>
              <a:t>زندگی</a:t>
            </a:r>
          </a:p>
          <a:p>
            <a:pPr marL="457200" indent="-457200"/>
            <a:r>
              <a:rPr lang="fa-IR" sz="3400" dirty="0" smtClean="0">
                <a:solidFill>
                  <a:srgbClr val="002060"/>
                </a:solidFill>
              </a:rPr>
              <a:t>حقوق شهروندی</a:t>
            </a:r>
            <a:endParaRPr lang="fa-IR" sz="3400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رنج بیهوده جنگ های مدرن و تعارض های بین المللی فرساینده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محیط زیست تخریب شده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1DCD-3AA2-44E3-9622-7688ACFFD45F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وظیفه اصلی انسان معاصر؟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556793"/>
            <a:ext cx="8568952" cy="3816423"/>
          </a:xfrm>
        </p:spPr>
        <p:txBody>
          <a:bodyPr>
            <a:normAutofit lnSpcReduction="10000"/>
          </a:bodyPr>
          <a:lstStyle/>
          <a:p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انجام کارهایی که از عهده هیچ سیستم تکنولوژیک بر نمی آید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راهبری</a:t>
            </a:r>
            <a:r>
              <a:rPr lang="fa-IR" dirty="0" smtClean="0">
                <a:solidFill>
                  <a:srgbClr val="002060"/>
                </a:solidFill>
              </a:rPr>
              <a:t> فرایند تحول پرشتاب </a:t>
            </a:r>
            <a:r>
              <a:rPr lang="en-US" dirty="0" smtClean="0">
                <a:solidFill>
                  <a:srgbClr val="002060"/>
                </a:solidFill>
              </a:rPr>
              <a:t>ICT</a:t>
            </a:r>
            <a:r>
              <a:rPr lang="fa-IR" dirty="0" smtClean="0">
                <a:solidFill>
                  <a:srgbClr val="002060"/>
                </a:solidFill>
              </a:rPr>
              <a:t> را تا زمانی که هنوز تولید نرم افزار در دست انسان است</a:t>
            </a:r>
          </a:p>
          <a:p>
            <a:r>
              <a:rPr lang="fa-IR" sz="3000" dirty="0">
                <a:solidFill>
                  <a:srgbClr val="002060"/>
                </a:solidFill>
              </a:rPr>
              <a:t>استفاده </a:t>
            </a:r>
            <a:r>
              <a:rPr lang="fa-IR" sz="3000" dirty="0">
                <a:solidFill>
                  <a:srgbClr val="C00000"/>
                </a:solidFill>
              </a:rPr>
              <a:t>خردمندانه </a:t>
            </a:r>
            <a:r>
              <a:rPr lang="fa-IR" sz="3000" dirty="0">
                <a:solidFill>
                  <a:srgbClr val="002060"/>
                </a:solidFill>
              </a:rPr>
              <a:t>و</a:t>
            </a:r>
            <a:r>
              <a:rPr lang="fa-IR" sz="3000" dirty="0">
                <a:solidFill>
                  <a:srgbClr val="C00000"/>
                </a:solidFill>
              </a:rPr>
              <a:t> حکیمانه </a:t>
            </a:r>
            <a:r>
              <a:rPr lang="fa-IR" dirty="0" smtClean="0">
                <a:solidFill>
                  <a:srgbClr val="002060"/>
                </a:solidFill>
              </a:rPr>
              <a:t>از فرصت های </a:t>
            </a:r>
            <a:r>
              <a:rPr lang="en-US" dirty="0" smtClean="0">
                <a:solidFill>
                  <a:srgbClr val="002060"/>
                </a:solidFill>
              </a:rPr>
              <a:t>ICT</a:t>
            </a:r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خرد و حکمت،  به معنای ترکیب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C00000"/>
                </a:solidFill>
              </a:rPr>
              <a:t>عقلانیت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با </a:t>
            </a:r>
            <a:r>
              <a:rPr lang="fa-IR" dirty="0" smtClean="0">
                <a:solidFill>
                  <a:srgbClr val="C00000"/>
                </a:solidFill>
              </a:rPr>
              <a:t>انسانیت</a:t>
            </a:r>
          </a:p>
          <a:p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F12C-E021-4E72-817E-616C92D1FFE3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فرصت های </a:t>
            </a:r>
            <a:r>
              <a:rPr lang="en-US" dirty="0" smtClean="0"/>
              <a:t>ICT</a:t>
            </a:r>
            <a:r>
              <a:rPr lang="fa-IR" dirty="0" smtClean="0"/>
              <a:t> برای زندگی انسان؟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ICT</a:t>
            </a:r>
            <a:r>
              <a:rPr lang="fa-IR" dirty="0" smtClean="0">
                <a:solidFill>
                  <a:srgbClr val="002060"/>
                </a:solidFill>
              </a:rPr>
              <a:t> ، اهرم </a:t>
            </a:r>
            <a:r>
              <a:rPr lang="fa-IR" dirty="0" smtClean="0">
                <a:solidFill>
                  <a:srgbClr val="C00000"/>
                </a:solidFill>
              </a:rPr>
              <a:t>توسعه اقتصادی </a:t>
            </a:r>
            <a:r>
              <a:rPr lang="fa-IR" dirty="0" smtClean="0">
                <a:solidFill>
                  <a:srgbClr val="002060"/>
                </a:solidFill>
              </a:rPr>
              <a:t>است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اهرم </a:t>
            </a:r>
            <a:r>
              <a:rPr lang="fa-IR" dirty="0" smtClean="0">
                <a:solidFill>
                  <a:srgbClr val="C00000"/>
                </a:solidFill>
              </a:rPr>
              <a:t>توسعه سیاسی </a:t>
            </a:r>
            <a:r>
              <a:rPr lang="fa-IR" dirty="0" smtClean="0">
                <a:solidFill>
                  <a:srgbClr val="002060"/>
                </a:solidFill>
              </a:rPr>
              <a:t>است.  در نظام های غیر دموکراتیک اهرم تسهیل و تسریع دو فرایند دموکراتیزه کردن و لیبرالیزه کردن ساختارهای سیاسی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کمک به تأمین </a:t>
            </a:r>
            <a:r>
              <a:rPr lang="fa-IR" dirty="0" smtClean="0">
                <a:solidFill>
                  <a:srgbClr val="C00000"/>
                </a:solidFill>
              </a:rPr>
              <a:t>حقوق</a:t>
            </a:r>
            <a:r>
              <a:rPr lang="fa-IR" dirty="0" smtClean="0">
                <a:solidFill>
                  <a:srgbClr val="002060"/>
                </a:solidFill>
              </a:rPr>
              <a:t> و </a:t>
            </a:r>
            <a:r>
              <a:rPr lang="fa-IR" dirty="0" smtClean="0">
                <a:solidFill>
                  <a:srgbClr val="C00000"/>
                </a:solidFill>
              </a:rPr>
              <a:t>منافع</a:t>
            </a:r>
            <a:r>
              <a:rPr lang="fa-IR" dirty="0" smtClean="0">
                <a:solidFill>
                  <a:srgbClr val="002060"/>
                </a:solidFill>
              </a:rPr>
              <a:t> عمومی و فردی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اهرم </a:t>
            </a:r>
            <a:r>
              <a:rPr lang="fa-IR" dirty="0" smtClean="0">
                <a:solidFill>
                  <a:srgbClr val="C00000"/>
                </a:solidFill>
              </a:rPr>
              <a:t>توسعه فرهنگی </a:t>
            </a:r>
            <a:r>
              <a:rPr lang="fa-IR" dirty="0" smtClean="0">
                <a:solidFill>
                  <a:srgbClr val="002060"/>
                </a:solidFill>
              </a:rPr>
              <a:t>است:  گشودن عرصه های تازه ای برای شکوفایی خلاقیت های علمی و هنری و اعتلای فرهنگی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اهرم </a:t>
            </a:r>
            <a:r>
              <a:rPr lang="fa-IR" dirty="0" smtClean="0">
                <a:solidFill>
                  <a:srgbClr val="C00000"/>
                </a:solidFill>
              </a:rPr>
              <a:t>توسعه فردی </a:t>
            </a:r>
            <a:r>
              <a:rPr lang="fa-IR" dirty="0" smtClean="0">
                <a:solidFill>
                  <a:srgbClr val="002060"/>
                </a:solidFill>
              </a:rPr>
              <a:t>است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ABC1-AB45-48B5-999E-BB205EF420EF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/>
              <a:t>در عرصه توسعه فردی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928802"/>
            <a:ext cx="7643866" cy="392909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fa-IR" b="1" dirty="0" smtClean="0">
                <a:latin typeface="Arial" pitchFamily="34" charset="0"/>
              </a:rPr>
              <a:t>فراهم آوردن فرصت هایی شگفت انگیز برای 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توسعه قابلیت  های ذهنی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یادگیری مستمر: فرصت های بی شمار برای هر نوع یادگیری رسمی و غیررسمی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  <a:latin typeface="Arial" pitchFamily="34" charset="0"/>
              </a:rPr>
              <a:t>و برای شکوفایی خلاقیت ها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ارضای نیاز پایان ناپذیر انسان به کنجکاوی و شناخت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  <a:latin typeface="Arial" pitchFamily="34" charset="0"/>
              </a:rPr>
              <a:t>کسب مهارت های اجتماعی </a:t>
            </a:r>
            <a:endParaRPr lang="fa-IR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شبکه سازی: همکاری و شراکت و ارتباط در فضای جهانی و فرامرزی و فراقاره ای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شکستن حصارهای بازدارنده ملی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rgbClr val="002060"/>
                </a:solidFill>
                <a:latin typeface="Arial" pitchFamily="34" charset="0"/>
              </a:rPr>
              <a:t>بهبود کیفیت زندگی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fa-IR" dirty="0" smtClean="0">
                <a:latin typeface="Arial" pitchFamily="34" charset="0"/>
              </a:rPr>
              <a:t>از همه مهم تر: </a:t>
            </a:r>
            <a:r>
              <a:rPr lang="fa-IR" dirty="0" smtClean="0">
                <a:solidFill>
                  <a:srgbClr val="C00000"/>
                </a:solidFill>
                <a:latin typeface="Arial" pitchFamily="34" charset="0"/>
              </a:rPr>
              <a:t>کسب حکمت و فرزانگی</a:t>
            </a:r>
            <a:endParaRPr lang="en-US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DC0918-45FD-474D-B68B-6E3310A977DC}" type="datetime1">
              <a:rPr lang="en-US" smtClean="0">
                <a:cs typeface="Nazanin" pitchFamily="2" charset="-78"/>
              </a:rPr>
              <a:pPr>
                <a:defRPr/>
              </a:pPr>
              <a:t>10/2/2013</a:t>
            </a:fld>
            <a:endParaRPr lang="en-US">
              <a:cs typeface="Nazanin" pitchFamily="2" charset="-78"/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cs typeface="Nazanin" pitchFamily="2" charset="-78"/>
              </a:rPr>
              <a:t>Shahindokht Kharazmi</a:t>
            </a:r>
            <a:endParaRPr lang="en-US">
              <a:cs typeface="Nazanin" pitchFamily="2" charset="-7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fld id="{6AB641F0-F121-4E8C-93E2-E526FC3162AC}" type="slidenum">
              <a:rPr lang="ar-SA">
                <a:cs typeface="Nazanin" pitchFamily="2" charset="-78"/>
              </a:rPr>
              <a:pPr>
                <a:defRPr/>
              </a:pPr>
              <a:t>23</a:t>
            </a:fld>
            <a:endParaRPr lang="en-US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/>
              <a:t>مهم ترين </a:t>
            </a:r>
            <a:r>
              <a:rPr lang="fa-IR" dirty="0" smtClean="0"/>
              <a:t>تأثير </a:t>
            </a:r>
            <a:r>
              <a:rPr lang="en-US" dirty="0" smtClean="0"/>
              <a:t>ICT</a:t>
            </a:r>
            <a:r>
              <a:rPr lang="fa-IR" dirty="0" smtClean="0"/>
              <a:t>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000240"/>
            <a:ext cx="7786742" cy="315695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fa-IR" dirty="0" smtClean="0">
                <a:solidFill>
                  <a:srgbClr val="002060"/>
                </a:solidFill>
              </a:rPr>
              <a:t>بر عرصه معرفت و شناخت:</a:t>
            </a:r>
          </a:p>
          <a:p>
            <a:pPr eaLnBrk="1" hangingPunct="1"/>
            <a:r>
              <a:rPr lang="fa-IR" dirty="0" smtClean="0">
                <a:solidFill>
                  <a:srgbClr val="C00000"/>
                </a:solidFill>
              </a:rPr>
              <a:t>قابليت هزار تريليون محاسبه در ثانيه </a:t>
            </a:r>
            <a:r>
              <a:rPr lang="fa-IR" dirty="0" smtClean="0"/>
              <a:t>+ </a:t>
            </a:r>
            <a:r>
              <a:rPr lang="fa-IR" dirty="0" smtClean="0">
                <a:solidFill>
                  <a:srgbClr val="C00000"/>
                </a:solidFill>
              </a:rPr>
              <a:t>دستاوردهاي شگفت انگيز عكاسي و فيلمبرداري</a:t>
            </a:r>
            <a:r>
              <a:rPr lang="fa-IR" dirty="0" smtClean="0"/>
              <a:t> + </a:t>
            </a:r>
            <a:r>
              <a:rPr lang="fa-IR" dirty="0" smtClean="0">
                <a:solidFill>
                  <a:srgbClr val="000066"/>
                </a:solidFill>
              </a:rPr>
              <a:t>انواع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fa-IR" dirty="0" smtClean="0">
                <a:solidFill>
                  <a:srgbClr val="000066"/>
                </a:solidFill>
              </a:rPr>
              <a:t>تكنولوژي ها و  نرم افزارهاي پرتوان</a:t>
            </a:r>
          </a:p>
          <a:p>
            <a:pPr algn="ctr" eaLnBrk="1" hangingPunct="1"/>
            <a:r>
              <a:rPr lang="fa-IR" dirty="0" smtClean="0">
                <a:solidFill>
                  <a:srgbClr val="002060"/>
                </a:solidFill>
              </a:rPr>
              <a:t>درخدمت فهم و شناخت بشر از آنچه در حوزه جهل قرار </a:t>
            </a:r>
            <a:r>
              <a:rPr lang="fa-IR" dirty="0" smtClean="0">
                <a:solidFill>
                  <a:srgbClr val="002060"/>
                </a:solidFill>
              </a:rPr>
              <a:t>داشت</a:t>
            </a:r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fa-IR" dirty="0" smtClean="0">
                <a:solidFill>
                  <a:srgbClr val="002060"/>
                </a:solidFill>
              </a:rPr>
              <a:t>هر کشف و شناخت جدیدی، سؤال تازه ای مطرح می کند</a:t>
            </a:r>
          </a:p>
          <a:p>
            <a:pPr algn="ctr" eaLnBrk="1" hangingPunct="1"/>
            <a:r>
              <a:rPr lang="fa-IR" dirty="0" smtClean="0">
                <a:solidFill>
                  <a:srgbClr val="002060"/>
                </a:solidFill>
              </a:rPr>
              <a:t>آشکار کردن حوزه تازه ای از نادانسته ها</a:t>
            </a:r>
            <a:endParaRPr lang="fa-IR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endParaRPr lang="fa-I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92789-10C1-4F39-8908-C71D7271C730}" type="datetime1">
              <a:rPr lang="en-US" smtClean="0"/>
              <a:pPr>
                <a:defRPr/>
              </a:pPr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31D24-8B0A-4219-8EB1-02E049CCED08}" type="slidenum">
              <a:rPr lang="fa-IR"/>
              <a:pPr>
                <a:defRPr/>
              </a:pPr>
              <a:t>24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/>
              <a:t>تغییر معرفت انسان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None/>
            </a:pPr>
            <a:r>
              <a:rPr lang="fa-IR" sz="3000" dirty="0" smtClean="0">
                <a:solidFill>
                  <a:srgbClr val="C00000"/>
                </a:solidFill>
              </a:rPr>
              <a:t>درباره كيهان:</a:t>
            </a:r>
          </a:p>
          <a:p>
            <a:r>
              <a:rPr lang="fa-IR" dirty="0" smtClean="0">
                <a:solidFill>
                  <a:srgbClr val="002060"/>
                </a:solidFill>
                <a:latin typeface="Arial" charset="0"/>
              </a:rPr>
              <a:t>تصوير سه بعدي كيهان: </a:t>
            </a:r>
          </a:p>
          <a:p>
            <a:pPr algn="ctr">
              <a:buNone/>
            </a:pPr>
            <a:r>
              <a:rPr lang="fa-IR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fa-IR" dirty="0" smtClean="0">
                <a:solidFill>
                  <a:srgbClr val="C00000"/>
                </a:solidFill>
                <a:latin typeface="Arial" charset="0"/>
              </a:rPr>
              <a:t>با 80 میلیارد كهكشان - سه هزار آن </a:t>
            </a:r>
            <a:r>
              <a:rPr lang="fa-IR" dirty="0" smtClean="0">
                <a:solidFill>
                  <a:srgbClr val="000066"/>
                </a:solidFill>
                <a:latin typeface="Arial" charset="0"/>
              </a:rPr>
              <a:t>دیده شده- </a:t>
            </a:r>
            <a:r>
              <a:rPr lang="fa-IR" dirty="0" smtClean="0">
                <a:solidFill>
                  <a:srgbClr val="C00000"/>
                </a:solidFill>
                <a:latin typeface="Arial" charset="0"/>
              </a:rPr>
              <a:t>(با کوچکترین کهکشان  مرکب از 10 میلیون ستاره تا بزرگترین با  10 بتوان 12 میلیون ستاره و راه شیری با 200 تا 400 میلیارد ستاره) </a:t>
            </a:r>
          </a:p>
          <a:p>
            <a:pPr eaLnBrk="1" hangingPunct="1"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تصویر زیبای كره زمين </a:t>
            </a:r>
          </a:p>
          <a:p>
            <a:pPr>
              <a:buFont typeface="Courier New" pitchFamily="49" charset="0"/>
              <a:buChar char="o"/>
            </a:pPr>
            <a:r>
              <a:rPr lang="fa-IR" dirty="0" smtClean="0">
                <a:solidFill>
                  <a:srgbClr val="002060"/>
                </a:solidFill>
              </a:rPr>
              <a:t>منظومه شمسي</a:t>
            </a:r>
          </a:p>
          <a:p>
            <a:pPr>
              <a:buFont typeface="Courier New" pitchFamily="49" charset="0"/>
              <a:buChar char="o"/>
            </a:pPr>
            <a:r>
              <a:rPr lang="fa-IR" dirty="0" smtClean="0">
                <a:solidFill>
                  <a:srgbClr val="002060"/>
                </a:solidFill>
              </a:rPr>
              <a:t>تصویر تولد كهكشان های جدید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2060"/>
                </a:solidFill>
              </a:rPr>
              <a:t>Dark matter, Dark energy</a:t>
            </a:r>
            <a:endParaRPr lang="fa-IR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a-IR" dirty="0" smtClean="0">
                <a:solidFill>
                  <a:srgbClr val="002060"/>
                </a:solidFill>
              </a:rPr>
              <a:t>سياهچال ها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</a:rPr>
              <a:t>multiverse</a:t>
            </a:r>
            <a:endParaRPr lang="fa-IR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fa-I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81320-9F26-45B9-82C6-2C58F66FE68B}" type="datetime1">
              <a:rPr lang="en-US" smtClean="0"/>
              <a:pPr>
                <a:defRPr/>
              </a:pPr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E7D83-10B4-4480-B054-ADCCCC274AB8}" type="slidenum">
              <a:rPr lang="fa-IR"/>
              <a:pPr>
                <a:defRPr/>
              </a:pPr>
              <a:t>25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00100" y="3143248"/>
            <a:ext cx="7729566" cy="1909762"/>
          </a:xfrm>
        </p:spPr>
        <p:txBody>
          <a:bodyPr/>
          <a:lstStyle/>
          <a:p>
            <a:pPr algn="ctr" eaLnBrk="1" hangingPunct="1">
              <a:buNone/>
            </a:pPr>
            <a:r>
              <a:rPr lang="fa-IR" dirty="0" smtClean="0">
                <a:solidFill>
                  <a:srgbClr val="002060"/>
                </a:solidFill>
              </a:rPr>
              <a:t>شناخت جهان خرد:</a:t>
            </a:r>
          </a:p>
          <a:p>
            <a:pPr lvl="1" algn="ctr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C00000"/>
                </a:solidFill>
              </a:rPr>
              <a:t>در سطح اتم  و در سطح</a:t>
            </a:r>
          </a:p>
          <a:p>
            <a:pPr lvl="1" algn="ctr"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Sub atomic</a:t>
            </a:r>
            <a:r>
              <a:rPr lang="fa-IR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fa-IR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B14FA-DD53-4B25-BEA4-F29CC8F3DEDD}" type="datetime1">
              <a:rPr lang="en-US" smtClean="0"/>
              <a:pPr>
                <a:defRPr/>
              </a:pPr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E36F7-BB3C-43CF-880B-888069E1BF3C}" type="slidenum">
              <a:rPr lang="fa-IR"/>
              <a:pPr>
                <a:defRPr/>
              </a:pPr>
              <a:t>26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632848" cy="431079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None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بدن و كاركردهايش</a:t>
            </a:r>
          </a:p>
          <a:p>
            <a:pPr eaLnBrk="1" hangingPunct="1">
              <a:buNone/>
            </a:pPr>
            <a:endParaRPr lang="fa-IR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solidFill>
                  <a:srgbClr val="C00000"/>
                </a:solidFill>
                <a:latin typeface="Arial" charset="0"/>
              </a:rPr>
              <a:t>مشاهده</a:t>
            </a:r>
            <a:r>
              <a:rPr lang="fa-IR" dirty="0" smtClean="0">
                <a:solidFill>
                  <a:srgbClr val="002060"/>
                </a:solidFill>
                <a:latin typeface="Arial" charset="0"/>
              </a:rPr>
              <a:t>  50 تريليون سلول هر يك با ابعادي معادل يك دهم قطر موي انسان</a:t>
            </a: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  <a:latin typeface="Arial" charset="0"/>
              </a:rPr>
              <a:t>فیلمبرداری از مراحل تشکیل جنین و سیر تکامل </a:t>
            </a:r>
            <a:r>
              <a:rPr lang="fa-IR" dirty="0" smtClean="0">
                <a:solidFill>
                  <a:srgbClr val="002060"/>
                </a:solidFill>
                <a:latin typeface="Arial" charset="0"/>
              </a:rPr>
              <a:t>آن در رحم مادر</a:t>
            </a:r>
            <a:endParaRPr lang="fa-IR" dirty="0" smtClean="0">
              <a:solidFill>
                <a:srgbClr val="002060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</a:rPr>
              <a:t>فیلمبرداری از مغز و </a:t>
            </a:r>
            <a:r>
              <a:rPr lang="fa-IR" dirty="0" smtClean="0">
                <a:solidFill>
                  <a:srgbClr val="002060"/>
                </a:solidFill>
              </a:rPr>
              <a:t>کارکردهایش هنگام فعالیت (با </a:t>
            </a:r>
            <a:r>
              <a:rPr lang="en-US" dirty="0" smtClean="0">
                <a:solidFill>
                  <a:srgbClr val="002060"/>
                </a:solidFill>
              </a:rPr>
              <a:t>FMRI </a:t>
            </a:r>
            <a:r>
              <a:rPr lang="fa-IR" dirty="0" smtClean="0">
                <a:solidFill>
                  <a:srgbClr val="002060"/>
                </a:solidFill>
              </a:rPr>
              <a:t>): </a:t>
            </a:r>
            <a:r>
              <a:rPr lang="fa-IR" dirty="0" smtClean="0">
                <a:solidFill>
                  <a:srgbClr val="002060"/>
                </a:solidFill>
              </a:rPr>
              <a:t>شناخت قوانین فیزیکی و شیمیایی حاکم بر مغز هنگام تفکر، خشم، عشق، نفرت و</a:t>
            </a:r>
            <a:r>
              <a:rPr lang="fa-IR" dirty="0" smtClean="0">
                <a:solidFill>
                  <a:srgbClr val="002060"/>
                </a:solidFill>
              </a:rPr>
              <a:t>..... و تعیین محل دقیق آن ها در مغز</a:t>
            </a:r>
            <a:endParaRPr lang="fa-IR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</a:rPr>
              <a:t>آغازکشف رمز و راز شگفت انگیز </a:t>
            </a:r>
            <a:r>
              <a:rPr lang="fa-IR" dirty="0" smtClean="0">
                <a:solidFill>
                  <a:srgbClr val="C00000"/>
                </a:solidFill>
              </a:rPr>
              <a:t>ذهن و </a:t>
            </a:r>
            <a:r>
              <a:rPr lang="fa-IR" dirty="0" smtClean="0">
                <a:solidFill>
                  <a:srgbClr val="C00000"/>
                </a:solidFill>
              </a:rPr>
              <a:t>آگاهي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C00000"/>
                </a:solidFill>
              </a:rPr>
              <a:t>و قدرت سحرآمیز ذهن حتی در تغییر ساختار بیولوژیک مغز</a:t>
            </a:r>
            <a:endParaRPr lang="fa-IR" dirty="0" smtClean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002060"/>
                </a:solidFill>
              </a:rPr>
              <a:t>انقلاب ژنوم و </a:t>
            </a:r>
            <a:r>
              <a:rPr lang="fa-IR" dirty="0" smtClean="0">
                <a:solidFill>
                  <a:srgbClr val="C00000"/>
                </a:solidFill>
              </a:rPr>
              <a:t>انقلاب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DNA</a:t>
            </a:r>
            <a:endParaRPr lang="fa-IR" dirty="0" smtClean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000066"/>
                </a:solidFill>
              </a:rPr>
              <a:t>با وعده دستیابی به دو آرزوی بشر</a:t>
            </a:r>
          </a:p>
          <a:p>
            <a:pPr lvl="1" algn="ctr" eaLnBrk="1" hangingPunct="1">
              <a:buFont typeface="Wingdings" pitchFamily="2" charset="2"/>
              <a:buChar char="§"/>
            </a:pPr>
            <a:r>
              <a:rPr lang="fa-IR" dirty="0" smtClean="0">
                <a:solidFill>
                  <a:srgbClr val="C00000"/>
                </a:solidFill>
              </a:rPr>
              <a:t>کمال و جاودانگی</a:t>
            </a:r>
            <a:endParaRPr lang="fa-IR" dirty="0" smtClean="0">
              <a:solidFill>
                <a:srgbClr val="C00000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fa-IR" dirty="0" smtClean="0"/>
          </a:p>
          <a:p>
            <a:pPr eaLnBrk="1" hangingPunct="1"/>
            <a:endParaRPr lang="fa-I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E5E681-3944-456C-8632-826DCED2178F}" type="datetime1">
              <a:rPr lang="en-US" smtClean="0"/>
              <a:pPr>
                <a:defRPr/>
              </a:pPr>
              <a:t>10/2/2013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1A8A2-0663-4C12-90E0-B5C9C472B667}" type="slidenum">
              <a:rPr lang="fa-IR"/>
              <a:pPr>
                <a:defRPr/>
              </a:pPr>
              <a:t>27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00174"/>
            <a:ext cx="8229600" cy="4709160"/>
          </a:xfrm>
        </p:spPr>
        <p:txBody>
          <a:bodyPr>
            <a:normAutofit/>
          </a:bodyPr>
          <a:lstStyle/>
          <a:p>
            <a:pPr marL="411480">
              <a:buClr>
                <a:schemeClr val="accent3"/>
              </a:buClr>
              <a:defRPr/>
            </a:pPr>
            <a:endParaRPr lang="fa-IR" b="1" dirty="0" smtClean="0">
              <a:latin typeface="Arial" charset="0"/>
            </a:endParaRPr>
          </a:p>
          <a:p>
            <a:pPr marL="411480" algn="ctr">
              <a:buClr>
                <a:schemeClr val="accent3"/>
              </a:buClr>
              <a:defRPr/>
            </a:pPr>
            <a:endParaRPr lang="fa-IR" b="1" dirty="0" smtClean="0">
              <a:latin typeface="Arial" charset="0"/>
            </a:endParaRPr>
          </a:p>
          <a:p>
            <a:pPr marL="411480" algn="ctr">
              <a:buClr>
                <a:schemeClr val="accent3"/>
              </a:buClr>
              <a:defRPr/>
            </a:pPr>
            <a:endParaRPr lang="fa-IR" dirty="0" smtClean="0">
              <a:latin typeface="Arial" charset="0"/>
            </a:endParaRPr>
          </a:p>
          <a:p>
            <a:pPr marL="411480" algn="ctr">
              <a:buClr>
                <a:schemeClr val="accent3"/>
              </a:buClr>
              <a:defRPr/>
            </a:pPr>
            <a:r>
              <a:rPr lang="fa-IR" b="1" dirty="0" smtClean="0">
                <a:solidFill>
                  <a:srgbClr val="C00000"/>
                </a:solidFill>
                <a:latin typeface="Arial" charset="0"/>
              </a:rPr>
              <a:t>مجهز </a:t>
            </a:r>
            <a:r>
              <a:rPr lang="fa-IR" dirty="0" smtClean="0">
                <a:solidFill>
                  <a:srgbClr val="C00000"/>
                </a:solidFill>
                <a:latin typeface="Arial" charset="0"/>
              </a:rPr>
              <a:t>کر</a:t>
            </a:r>
            <a:r>
              <a:rPr lang="fa-IR" b="1" dirty="0" smtClean="0">
                <a:solidFill>
                  <a:srgbClr val="C00000"/>
                </a:solidFill>
                <a:latin typeface="Arial" charset="0"/>
              </a:rPr>
              <a:t>دن انسان به چشم سوم </a:t>
            </a:r>
            <a:r>
              <a:rPr lang="fa-IR" b="1" dirty="0" smtClean="0">
                <a:latin typeface="Arial" charset="0"/>
              </a:rPr>
              <a:t>:</a:t>
            </a:r>
            <a:r>
              <a:rPr lang="en-US" b="1" dirty="0" smtClean="0">
                <a:solidFill>
                  <a:srgbClr val="002060"/>
                </a:solidFill>
                <a:latin typeface="Arial" charset="0"/>
              </a:rPr>
              <a:t>Knowledge Eye</a:t>
            </a:r>
            <a:endParaRPr lang="fa-IR" b="1" dirty="0" smtClean="0">
              <a:latin typeface="Arial" charset="0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B818D8-6515-43E1-AAFC-03EEF70A1A5E}" type="datetime1">
              <a:rPr lang="en-US" smtClean="0">
                <a:cs typeface="Nazanin" pitchFamily="2" charset="-78"/>
              </a:rPr>
              <a:pPr>
                <a:defRPr/>
              </a:pPr>
              <a:t>10/2/2013</a:t>
            </a:fld>
            <a:endParaRPr lang="en-US">
              <a:cs typeface="Nazanin" pitchFamily="2" charset="-78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cs typeface="Nazanin" pitchFamily="2" charset="-78"/>
              </a:rPr>
              <a:t>Shahindokht Kharazmi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847C374-14A1-49E9-AF89-3DA84E51CFBB}" type="slidenum">
              <a:rPr lang="ar-SA">
                <a:cs typeface="Nazanin" pitchFamily="2" charset="-78"/>
              </a:rPr>
              <a:pPr>
                <a:defRPr/>
              </a:pPr>
              <a:t>28</a:t>
            </a:fld>
            <a:endParaRPr lang="en-US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39200" cy="66754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مهم ترین کارکرد </a:t>
            </a:r>
            <a:r>
              <a:rPr lang="en-US" dirty="0" smtClean="0"/>
              <a:t>knowledge eye</a:t>
            </a:r>
            <a:r>
              <a:rPr lang="fa-IR" dirty="0" smtClean="0"/>
              <a:t>؟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a-IR" dirty="0" smtClean="0"/>
          </a:p>
          <a:p>
            <a:r>
              <a:rPr lang="fa-IR" dirty="0" smtClean="0">
                <a:solidFill>
                  <a:srgbClr val="C00000"/>
                </a:solidFill>
              </a:rPr>
              <a:t>دیدن</a:t>
            </a:r>
            <a:r>
              <a:rPr lang="fa-IR" dirty="0" smtClean="0"/>
              <a:t> و </a:t>
            </a:r>
            <a:r>
              <a:rPr lang="fa-IR" dirty="0" smtClean="0">
                <a:solidFill>
                  <a:srgbClr val="C00000"/>
                </a:solidFill>
              </a:rPr>
              <a:t>فهم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پدیده هایی  که قبلأ </a:t>
            </a:r>
            <a:r>
              <a:rPr lang="fa-IR" dirty="0" smtClean="0">
                <a:solidFill>
                  <a:srgbClr val="C00000"/>
                </a:solidFill>
              </a:rPr>
              <a:t>نامریی</a:t>
            </a:r>
            <a:r>
              <a:rPr lang="fa-IR" dirty="0" smtClean="0">
                <a:solidFill>
                  <a:srgbClr val="002060"/>
                </a:solidFill>
              </a:rPr>
              <a:t> بود، در دو عالم </a:t>
            </a:r>
            <a:r>
              <a:rPr lang="fa-IR" dirty="0" smtClean="0">
                <a:solidFill>
                  <a:srgbClr val="C00000"/>
                </a:solidFill>
              </a:rPr>
              <a:t>خرد</a:t>
            </a:r>
            <a:r>
              <a:rPr lang="fa-IR" dirty="0" smtClean="0">
                <a:solidFill>
                  <a:srgbClr val="002060"/>
                </a:solidFill>
              </a:rPr>
              <a:t> و </a:t>
            </a:r>
            <a:r>
              <a:rPr lang="fa-IR" dirty="0" smtClean="0">
                <a:solidFill>
                  <a:srgbClr val="C00000"/>
                </a:solidFill>
              </a:rPr>
              <a:t>کلان</a:t>
            </a:r>
            <a:r>
              <a:rPr lang="fa-IR" dirty="0" smtClean="0">
                <a:solidFill>
                  <a:srgbClr val="002060"/>
                </a:solidFill>
              </a:rPr>
              <a:t> که در فهم نمی گنجند: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Micro cosmos</a:t>
            </a:r>
            <a:r>
              <a:rPr lang="fa-IR" dirty="0" smtClean="0">
                <a:solidFill>
                  <a:srgbClr val="C00000"/>
                </a:solidFill>
              </a:rPr>
              <a:t>: </a:t>
            </a:r>
            <a:r>
              <a:rPr lang="fa-IR" dirty="0" smtClean="0">
                <a:solidFill>
                  <a:srgbClr val="002060"/>
                </a:solidFill>
              </a:rPr>
              <a:t>کشف و شناخت پدیده هایی در ابعاد</a:t>
            </a:r>
            <a:r>
              <a:rPr lang="fa-IR" dirty="0" smtClean="0">
                <a:solidFill>
                  <a:srgbClr val="C00000"/>
                </a:solidFill>
              </a:rPr>
              <a:t> 10 به توان منهای 16 - </a:t>
            </a:r>
            <a:r>
              <a:rPr lang="fa-IR" dirty="0" smtClean="0">
                <a:solidFill>
                  <a:srgbClr val="002060"/>
                </a:solidFill>
              </a:rPr>
              <a:t>کوارک ها- سطح زیرین پروتون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Macro cosmos</a:t>
            </a:r>
            <a:r>
              <a:rPr lang="fa-IR" dirty="0" smtClean="0">
                <a:solidFill>
                  <a:srgbClr val="C00000"/>
                </a:solidFill>
              </a:rPr>
              <a:t>: </a:t>
            </a:r>
            <a:r>
              <a:rPr lang="fa-IR" dirty="0" smtClean="0">
                <a:solidFill>
                  <a:srgbClr val="002060"/>
                </a:solidFill>
              </a:rPr>
              <a:t>کشف و شناخت پدیده هایی با فاصله </a:t>
            </a:r>
            <a:r>
              <a:rPr lang="fa-IR" dirty="0" smtClean="0">
                <a:solidFill>
                  <a:srgbClr val="C00000"/>
                </a:solidFill>
              </a:rPr>
              <a:t>10 بتوان 23 </a:t>
            </a:r>
            <a:r>
              <a:rPr lang="fa-IR" dirty="0" smtClean="0">
                <a:solidFill>
                  <a:srgbClr val="000066"/>
                </a:solidFill>
              </a:rPr>
              <a:t>کیلومتر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از زمین (10 میلیون سال نوری )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کشف </a:t>
            </a:r>
            <a:r>
              <a:rPr lang="fa-IR" dirty="0" smtClean="0">
                <a:solidFill>
                  <a:srgbClr val="C00000"/>
                </a:solidFill>
              </a:rPr>
              <a:t>قوانین حاکم </a:t>
            </a:r>
            <a:r>
              <a:rPr lang="fa-IR" dirty="0" smtClean="0">
                <a:solidFill>
                  <a:srgbClr val="002060"/>
                </a:solidFill>
              </a:rPr>
              <a:t>بر این دو عالم خرد و کلان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پی بردن به شباهت ها و</a:t>
            </a:r>
            <a:r>
              <a:rPr lang="fa-IR" dirty="0" smtClean="0">
                <a:solidFill>
                  <a:srgbClr val="C00000"/>
                </a:solidFill>
              </a:rPr>
              <a:t> همسانی های </a:t>
            </a:r>
            <a:r>
              <a:rPr lang="fa-IR" dirty="0" smtClean="0">
                <a:solidFill>
                  <a:srgbClr val="002060"/>
                </a:solidFill>
              </a:rPr>
              <a:t>شگفت انگیز قوانین این دو عالم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کشف</a:t>
            </a:r>
            <a:r>
              <a:rPr lang="fa-IR" dirty="0" smtClean="0">
                <a:solidFill>
                  <a:srgbClr val="C00000"/>
                </a:solidFill>
              </a:rPr>
              <a:t> وحدتی </a:t>
            </a:r>
            <a:r>
              <a:rPr lang="fa-IR" dirty="0" smtClean="0">
                <a:solidFill>
                  <a:srgbClr val="002060"/>
                </a:solidFill>
              </a:rPr>
              <a:t>حیرت انگیز در </a:t>
            </a:r>
            <a:r>
              <a:rPr lang="fa-IR" dirty="0" smtClean="0">
                <a:solidFill>
                  <a:srgbClr val="C00000"/>
                </a:solidFill>
              </a:rPr>
              <a:t>کل هستی  </a:t>
            </a:r>
            <a:r>
              <a:rPr lang="fa-IR" dirty="0" smtClean="0">
                <a:solidFill>
                  <a:srgbClr val="002060"/>
                </a:solidFill>
              </a:rPr>
              <a:t>و در دو عالم خرد و کلان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این بار  نه از طریق </a:t>
            </a:r>
            <a:r>
              <a:rPr lang="fa-IR" dirty="0" smtClean="0">
                <a:solidFill>
                  <a:srgbClr val="C00000"/>
                </a:solidFill>
              </a:rPr>
              <a:t>تجربه های عرفانی</a:t>
            </a:r>
            <a:r>
              <a:rPr lang="fa-IR" dirty="0" smtClean="0">
                <a:solidFill>
                  <a:srgbClr val="002060"/>
                </a:solidFill>
              </a:rPr>
              <a:t>، بلکه از راه </a:t>
            </a:r>
            <a:r>
              <a:rPr lang="fa-IR" dirty="0" smtClean="0">
                <a:solidFill>
                  <a:srgbClr val="C00000"/>
                </a:solidFill>
              </a:rPr>
              <a:t>کشف  علمی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به نظر می رسد </a:t>
            </a:r>
            <a:r>
              <a:rPr lang="fa-IR" dirty="0" smtClean="0">
                <a:solidFill>
                  <a:srgbClr val="C00000"/>
                </a:solidFill>
              </a:rPr>
              <a:t>علم و عرفان </a:t>
            </a:r>
            <a:r>
              <a:rPr lang="fa-IR" dirty="0" smtClean="0">
                <a:solidFill>
                  <a:srgbClr val="002060"/>
                </a:solidFill>
              </a:rPr>
              <a:t>در این نقطه از تاریخ بشر،  دارند به هم نزدیک می شوند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8C2D-5382-452F-9BC3-D348379C4C5C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5" y="332656"/>
            <a:ext cx="8686800" cy="838200"/>
          </a:xfrm>
        </p:spPr>
        <p:txBody>
          <a:bodyPr/>
          <a:lstStyle/>
          <a:p>
            <a:r>
              <a:rPr lang="fa-IR" dirty="0" smtClean="0"/>
              <a:t>محتوای بحث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29566" cy="3695712"/>
          </a:xfrm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r>
              <a:rPr lang="fa-IR" dirty="0" smtClean="0"/>
              <a:t>چند پیش فرض</a:t>
            </a:r>
          </a:p>
          <a:p>
            <a:r>
              <a:rPr lang="fa-IR" dirty="0" smtClean="0"/>
              <a:t>فضای مجازی و سیر تکامل آن</a:t>
            </a:r>
          </a:p>
          <a:p>
            <a:r>
              <a:rPr lang="fa-IR" dirty="0" smtClean="0"/>
              <a:t>آثار </a:t>
            </a:r>
            <a:r>
              <a:rPr lang="en-US" sz="2800" dirty="0" smtClean="0"/>
              <a:t>ICT</a:t>
            </a:r>
            <a:r>
              <a:rPr lang="fa-IR" sz="2800" dirty="0" smtClean="0"/>
              <a:t> </a:t>
            </a:r>
            <a:r>
              <a:rPr lang="fa-IR" dirty="0" smtClean="0"/>
              <a:t>بر زندگی بشر </a:t>
            </a:r>
          </a:p>
          <a:p>
            <a:r>
              <a:rPr lang="fa-IR" dirty="0" smtClean="0"/>
              <a:t>آینده </a:t>
            </a:r>
            <a:r>
              <a:rPr lang="en-US" sz="2800" dirty="0" smtClean="0"/>
              <a:t>ICT</a:t>
            </a:r>
          </a:p>
          <a:p>
            <a:r>
              <a:rPr lang="fa-IR" dirty="0" smtClean="0"/>
              <a:t>جایگاه انسان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AAB-ABC3-4E7E-9576-2E16548AB528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Shahindokht </a:t>
            </a:r>
            <a:r>
              <a:rPr lang="en-US" dirty="0" err="1" smtClean="0"/>
              <a:t>Kharazmi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886003"/>
          </a:xfrm>
        </p:spPr>
        <p:txBody>
          <a:bodyPr>
            <a:normAutofit fontScale="70000" lnSpcReduction="20000"/>
          </a:bodyPr>
          <a:lstStyle/>
          <a:p>
            <a:endParaRPr lang="fa-IR" dirty="0" smtClean="0"/>
          </a:p>
          <a:p>
            <a:pPr marL="0" indent="0">
              <a:buNone/>
            </a:pPr>
            <a:r>
              <a:rPr lang="fa-IR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طرح پرسشی حیاتی:</a:t>
            </a:r>
          </a:p>
          <a:p>
            <a:pPr marL="0" indent="0">
              <a:buNone/>
            </a:pPr>
            <a:endParaRPr lang="fa-IR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من، </a:t>
            </a:r>
            <a:r>
              <a:rPr lang="fa-IR" dirty="0" smtClean="0">
                <a:solidFill>
                  <a:srgbClr val="C00000"/>
                </a:solidFill>
              </a:rPr>
              <a:t>انسان</a:t>
            </a:r>
            <a:r>
              <a:rPr lang="fa-IR" dirty="0" smtClean="0">
                <a:solidFill>
                  <a:srgbClr val="002060"/>
                </a:solidFill>
              </a:rPr>
              <a:t>، در کجای این دو عالم –  عالم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C00000"/>
                </a:solidFill>
              </a:rPr>
              <a:t>کهکشانی </a:t>
            </a:r>
            <a:r>
              <a:rPr lang="fa-IR" dirty="0" smtClean="0">
                <a:solidFill>
                  <a:srgbClr val="002060"/>
                </a:solidFill>
              </a:rPr>
              <a:t>و عالم </a:t>
            </a:r>
            <a:r>
              <a:rPr lang="fa-IR" dirty="0" smtClean="0">
                <a:solidFill>
                  <a:srgbClr val="C00000"/>
                </a:solidFill>
              </a:rPr>
              <a:t>پروتونی </a:t>
            </a:r>
            <a:r>
              <a:rPr lang="fa-IR" dirty="0" smtClean="0">
                <a:solidFill>
                  <a:srgbClr val="002060"/>
                </a:solidFill>
              </a:rPr>
              <a:t>- ایستاده ام؟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جایگاه من در این </a:t>
            </a:r>
            <a:r>
              <a:rPr lang="fa-IR" dirty="0" smtClean="0">
                <a:solidFill>
                  <a:srgbClr val="C00000"/>
                </a:solidFill>
              </a:rPr>
              <a:t>میانه</a:t>
            </a:r>
            <a:r>
              <a:rPr lang="fa-IR" dirty="0" smtClean="0">
                <a:solidFill>
                  <a:srgbClr val="002060"/>
                </a:solidFill>
              </a:rPr>
              <a:t> کجاست؟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 فهم واقعیتی شگفت انگیز: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انسان، خود جزئی لاینفک از این دو عالم است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هر دو عالم را در خود دارد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انسان، نه در میانه این دو عالم، بلکه در</a:t>
            </a:r>
            <a:r>
              <a:rPr lang="fa-IR" dirty="0" smtClean="0">
                <a:solidFill>
                  <a:srgbClr val="C00000"/>
                </a:solidFill>
              </a:rPr>
              <a:t> بطن </a:t>
            </a:r>
            <a:r>
              <a:rPr lang="fa-IR" dirty="0" smtClean="0">
                <a:solidFill>
                  <a:srgbClr val="002060"/>
                </a:solidFill>
              </a:rPr>
              <a:t>این دو جریان هستی خرد و کلان حضور دارد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هولوگرامی</a:t>
            </a:r>
            <a:r>
              <a:rPr lang="fa-IR" dirty="0" smtClean="0">
                <a:solidFill>
                  <a:srgbClr val="002060"/>
                </a:solidFill>
              </a:rPr>
              <a:t> است از کل هستی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شاید این همان حقیقتی باشد که در شعر شاعر حکیم و فرزانه، بیان شده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جنگ هفتاد و دو ملت همه را عذر بنه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چون ندیدند </a:t>
            </a:r>
            <a:r>
              <a:rPr lang="fa-IR" dirty="0" smtClean="0">
                <a:solidFill>
                  <a:srgbClr val="C00000"/>
                </a:solidFill>
              </a:rPr>
              <a:t>حقیقت</a:t>
            </a:r>
            <a:r>
              <a:rPr lang="fa-IR" dirty="0" smtClean="0">
                <a:solidFill>
                  <a:srgbClr val="002060"/>
                </a:solidFill>
              </a:rPr>
              <a:t>، ره افسانه زدند</a:t>
            </a:r>
          </a:p>
          <a:p>
            <a:pPr algn="ctr"/>
            <a:endParaRPr lang="fa-IR" dirty="0" smtClean="0"/>
          </a:p>
          <a:p>
            <a:pPr algn="ctr"/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2D9B-E610-4DB1-A693-A639F254F6B6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58180" cy="725470"/>
          </a:xfrm>
        </p:spPr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58" y="2000240"/>
            <a:ext cx="8358246" cy="3214734"/>
          </a:xfrm>
        </p:spPr>
        <p:txBody>
          <a:bodyPr>
            <a:noAutofit/>
          </a:bodyPr>
          <a:lstStyle/>
          <a:p>
            <a:endParaRPr lang="fa-IR" sz="2000" dirty="0" smtClean="0">
              <a:solidFill>
                <a:srgbClr val="002060"/>
              </a:solidFill>
            </a:endParaRPr>
          </a:p>
          <a:p>
            <a:r>
              <a:rPr lang="fa-IR" sz="2800" dirty="0" smtClean="0">
                <a:solidFill>
                  <a:srgbClr val="002060"/>
                </a:solidFill>
              </a:rPr>
              <a:t>با رسیدن به </a:t>
            </a:r>
            <a:r>
              <a:rPr lang="fa-IR" sz="2800" dirty="0" smtClean="0">
                <a:solidFill>
                  <a:srgbClr val="002060"/>
                </a:solidFill>
              </a:rPr>
              <a:t>چنین </a:t>
            </a:r>
            <a:r>
              <a:rPr lang="fa-IR" sz="2800" dirty="0" smtClean="0">
                <a:solidFill>
                  <a:srgbClr val="002060"/>
                </a:solidFill>
              </a:rPr>
              <a:t>حقیقتی است که </a:t>
            </a:r>
            <a:r>
              <a:rPr lang="fa-IR" sz="2800" dirty="0" smtClean="0">
                <a:solidFill>
                  <a:srgbClr val="C00000"/>
                </a:solidFill>
              </a:rPr>
              <a:t>جنگ ها </a:t>
            </a:r>
            <a:r>
              <a:rPr lang="fa-IR" sz="2800" dirty="0" smtClean="0">
                <a:solidFill>
                  <a:srgbClr val="002060"/>
                </a:solidFill>
              </a:rPr>
              <a:t>و</a:t>
            </a:r>
            <a:r>
              <a:rPr lang="fa-IR" sz="2800" dirty="0" smtClean="0">
                <a:solidFill>
                  <a:srgbClr val="C00000"/>
                </a:solidFill>
              </a:rPr>
              <a:t> زد و خوردها </a:t>
            </a:r>
            <a:r>
              <a:rPr lang="fa-IR" sz="2800" dirty="0" smtClean="0">
                <a:solidFill>
                  <a:srgbClr val="002060"/>
                </a:solidFill>
              </a:rPr>
              <a:t>و </a:t>
            </a:r>
            <a:r>
              <a:rPr lang="fa-IR" sz="2800" dirty="0" smtClean="0">
                <a:solidFill>
                  <a:srgbClr val="C00000"/>
                </a:solidFill>
              </a:rPr>
              <a:t>رنج ها </a:t>
            </a:r>
            <a:r>
              <a:rPr lang="fa-IR" sz="2800" dirty="0" smtClean="0">
                <a:solidFill>
                  <a:srgbClr val="002060"/>
                </a:solidFill>
              </a:rPr>
              <a:t>و </a:t>
            </a:r>
            <a:r>
              <a:rPr lang="fa-IR" sz="2800" dirty="0" smtClean="0">
                <a:solidFill>
                  <a:srgbClr val="C00000"/>
                </a:solidFill>
              </a:rPr>
              <a:t>سرکوبگری ها </a:t>
            </a:r>
            <a:r>
              <a:rPr lang="fa-IR" sz="2800" dirty="0" smtClean="0">
                <a:solidFill>
                  <a:srgbClr val="002060"/>
                </a:solidFill>
              </a:rPr>
              <a:t>و </a:t>
            </a:r>
            <a:r>
              <a:rPr lang="fa-IR" sz="2800" dirty="0" smtClean="0">
                <a:solidFill>
                  <a:srgbClr val="C00000"/>
                </a:solidFill>
              </a:rPr>
              <a:t>مخاصمه های بشری </a:t>
            </a:r>
            <a:r>
              <a:rPr lang="fa-IR" sz="2800" dirty="0" smtClean="0">
                <a:solidFill>
                  <a:srgbClr val="002060"/>
                </a:solidFill>
              </a:rPr>
              <a:t>در همه سطوح،  رنگ </a:t>
            </a:r>
            <a:r>
              <a:rPr lang="fa-IR" sz="2800" dirty="0" smtClean="0">
                <a:solidFill>
                  <a:srgbClr val="002060"/>
                </a:solidFill>
              </a:rPr>
              <a:t>می </a:t>
            </a:r>
            <a:r>
              <a:rPr lang="fa-IR" sz="2800" dirty="0" smtClean="0">
                <a:solidFill>
                  <a:srgbClr val="002060"/>
                </a:solidFill>
              </a:rPr>
              <a:t>بازند</a:t>
            </a:r>
          </a:p>
          <a:p>
            <a:pPr algn="ctr"/>
            <a:r>
              <a:rPr lang="fa-IR" sz="2800" dirty="0" smtClean="0">
                <a:solidFill>
                  <a:srgbClr val="002060"/>
                </a:solidFill>
              </a:rPr>
              <a:t>و </a:t>
            </a:r>
            <a:r>
              <a:rPr lang="fa-IR" sz="2800" dirty="0" smtClean="0">
                <a:solidFill>
                  <a:srgbClr val="C00000"/>
                </a:solidFill>
              </a:rPr>
              <a:t>جایگاه واقعی انسان</a:t>
            </a:r>
            <a:r>
              <a:rPr lang="fa-IR" sz="2800" dirty="0" smtClean="0">
                <a:solidFill>
                  <a:srgbClr val="002060"/>
                </a:solidFill>
              </a:rPr>
              <a:t>، خود را نمایان می سازد</a:t>
            </a:r>
          </a:p>
          <a:p>
            <a:endParaRPr lang="fa-IR" sz="2800" dirty="0" smtClean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85259-9A1B-4908-BCF1-A93C0617BA0C}" type="datetime1">
              <a:rPr lang="en-US" smtClean="0"/>
              <a:pPr/>
              <a:t>10/2/2013</a:t>
            </a:fld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dirty="0" smtClean="0">
                <a:solidFill>
                  <a:srgbClr val="002060"/>
                </a:solidFill>
              </a:rPr>
              <a:t>این انسان است –</a:t>
            </a:r>
            <a:r>
              <a:rPr lang="fa-IR" dirty="0" smtClean="0">
                <a:solidFill>
                  <a:srgbClr val="C00000"/>
                </a:solidFill>
              </a:rPr>
              <a:t>تنها موجودی در خلقت </a:t>
            </a:r>
            <a:r>
              <a:rPr lang="fa-IR" dirty="0" smtClean="0">
                <a:solidFill>
                  <a:srgbClr val="002060"/>
                </a:solidFill>
              </a:rPr>
              <a:t>- که بدان جا رسیده که به کمک مهم ترین مصنوعش –</a:t>
            </a:r>
            <a:r>
              <a:rPr lang="fa-IR" sz="3000" dirty="0" smtClean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ICT</a:t>
            </a:r>
            <a:r>
              <a:rPr lang="fa-IR" sz="3000" dirty="0" smtClean="0">
                <a:solidFill>
                  <a:srgbClr val="002060"/>
                </a:solidFill>
              </a:rPr>
              <a:t> </a:t>
            </a:r>
            <a:r>
              <a:rPr lang="fa-IR" dirty="0" smtClean="0">
                <a:solidFill>
                  <a:srgbClr val="002060"/>
                </a:solidFill>
              </a:rPr>
              <a:t>- نه تنها پدیده های </a:t>
            </a:r>
            <a:r>
              <a:rPr lang="en-US" dirty="0" smtClean="0">
                <a:solidFill>
                  <a:srgbClr val="002060"/>
                </a:solidFill>
              </a:rPr>
              <a:t> subatomic</a:t>
            </a:r>
            <a:r>
              <a:rPr lang="fa-IR" dirty="0" smtClean="0">
                <a:solidFill>
                  <a:srgbClr val="002060"/>
                </a:solidFill>
              </a:rPr>
              <a:t> و  </a:t>
            </a:r>
            <a:r>
              <a:rPr lang="en-US" dirty="0" smtClean="0">
                <a:solidFill>
                  <a:srgbClr val="002060"/>
                </a:solidFill>
              </a:rPr>
              <a:t>cosmic </a:t>
            </a:r>
            <a:r>
              <a:rPr lang="fa-IR" dirty="0" smtClean="0">
                <a:solidFill>
                  <a:srgbClr val="002060"/>
                </a:solidFill>
              </a:rPr>
              <a:t> را بفهمد و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 لحظه پیدایش عظمت کیهانی را در 14 میلیارد سال قبل کشف کند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حتی بتواند ذات خود – یعنی </a:t>
            </a:r>
            <a:r>
              <a:rPr lang="en-US" dirty="0" smtClean="0">
                <a:solidFill>
                  <a:srgbClr val="C00000"/>
                </a:solidFill>
              </a:rPr>
              <a:t>Homosapien</a:t>
            </a:r>
            <a:r>
              <a:rPr lang="fa-IR" dirty="0" smtClean="0">
                <a:solidFill>
                  <a:srgbClr val="C00000"/>
                </a:solidFill>
              </a:rPr>
              <a:t> – را تغییر دهد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5252-F309-447C-86EB-085CEE8B4BD7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a-IR" dirty="0" smtClean="0"/>
          </a:p>
          <a:p>
            <a:r>
              <a:rPr lang="fa-IR" dirty="0" smtClean="0">
                <a:solidFill>
                  <a:srgbClr val="002060"/>
                </a:solidFill>
              </a:rPr>
              <a:t>با عبور از </a:t>
            </a:r>
            <a:r>
              <a:rPr lang="fa-IR" dirty="0" smtClean="0">
                <a:solidFill>
                  <a:srgbClr val="C00000"/>
                </a:solidFill>
              </a:rPr>
              <a:t>سیاهچال در کیهان</a:t>
            </a:r>
            <a:r>
              <a:rPr lang="fa-IR" dirty="0" smtClean="0">
                <a:solidFill>
                  <a:srgbClr val="002060"/>
                </a:solidFill>
              </a:rPr>
              <a:t>، از یک سوی </a:t>
            </a:r>
            <a:r>
              <a:rPr lang="en-US" dirty="0" smtClean="0">
                <a:solidFill>
                  <a:srgbClr val="002060"/>
                </a:solidFill>
              </a:rPr>
              <a:t>universe</a:t>
            </a:r>
            <a:r>
              <a:rPr lang="fa-IR" dirty="0" smtClean="0">
                <a:solidFill>
                  <a:srgbClr val="002060"/>
                </a:solidFill>
              </a:rPr>
              <a:t> به سوی دیگر آن رود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آسانسور فضایی </a:t>
            </a:r>
            <a:r>
              <a:rPr lang="fa-IR" dirty="0" smtClean="0">
                <a:solidFill>
                  <a:srgbClr val="002060"/>
                </a:solidFill>
              </a:rPr>
              <a:t>بسازد برای سفری راحت در کیهان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و هزاران اختراع و کشف مهم دیگر</a:t>
            </a:r>
          </a:p>
          <a:p>
            <a:pPr algn="ctr">
              <a:buNone/>
            </a:pPr>
            <a:r>
              <a:rPr lang="fa-IR" dirty="0" smtClean="0">
                <a:solidFill>
                  <a:srgbClr val="002060"/>
                </a:solidFill>
              </a:rPr>
              <a:t>در بسیاری از قلمروها به رغم مخالفت دولت ها، روند خلق و پژوهش ادامه خواهد یافت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کنجکاوی ذاتی ارضانشدنی پژوهشگران و دانشمندان، آن را پیش خواهد برد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بر روند تکامل علم و تکنولوژی، جبر حاکم است</a:t>
            </a:r>
          </a:p>
          <a:p>
            <a:pPr>
              <a:buNone/>
            </a:pPr>
            <a:r>
              <a:rPr lang="fa-IR" dirty="0" smtClean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EA89-A1A7-40BF-B6B9-F41661E17170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7801004" cy="4124340"/>
          </a:xfrm>
        </p:spPr>
        <p:txBody>
          <a:bodyPr>
            <a:normAutofit fontScale="85000" lnSpcReduction="20000"/>
          </a:bodyPr>
          <a:lstStyle/>
          <a:p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چنین انسانی، به زمین و به خودش و به هستی، نگاهی دیگر خواهد داشت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ICT</a:t>
            </a:r>
            <a:r>
              <a:rPr lang="fa-IR" sz="2600" dirty="0" smtClean="0">
                <a:solidFill>
                  <a:srgbClr val="002060"/>
                </a:solidFill>
              </a:rPr>
              <a:t> </a:t>
            </a:r>
            <a:r>
              <a:rPr lang="fa-IR" dirty="0" smtClean="0">
                <a:solidFill>
                  <a:srgbClr val="002060"/>
                </a:solidFill>
              </a:rPr>
              <a:t>فرصت داده، </a:t>
            </a:r>
            <a:r>
              <a:rPr lang="fa-IR" dirty="0" smtClean="0">
                <a:solidFill>
                  <a:srgbClr val="C00000"/>
                </a:solidFill>
              </a:rPr>
              <a:t>انسان بازیگر </a:t>
            </a:r>
            <a:r>
              <a:rPr lang="fa-IR" dirty="0" smtClean="0">
                <a:solidFill>
                  <a:srgbClr val="002060"/>
                </a:solidFill>
              </a:rPr>
              <a:t>و </a:t>
            </a:r>
            <a:r>
              <a:rPr lang="fa-IR" dirty="0" smtClean="0">
                <a:solidFill>
                  <a:srgbClr val="C00000"/>
                </a:solidFill>
              </a:rPr>
              <a:t>انسان کاوشگر</a:t>
            </a:r>
            <a:r>
              <a:rPr lang="fa-IR" dirty="0" smtClean="0">
                <a:solidFill>
                  <a:srgbClr val="002060"/>
                </a:solidFill>
              </a:rPr>
              <a:t>، پرتوان تر شوند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از آن مهم تر، با هوشمند شدن </a:t>
            </a:r>
            <a:r>
              <a:rPr lang="en-US" sz="2400" dirty="0" smtClean="0">
                <a:solidFill>
                  <a:srgbClr val="002060"/>
                </a:solidFill>
              </a:rPr>
              <a:t>ICT</a:t>
            </a:r>
            <a:r>
              <a:rPr lang="fa-IR" sz="2400" dirty="0" smtClean="0">
                <a:solidFill>
                  <a:srgbClr val="002060"/>
                </a:solidFill>
              </a:rPr>
              <a:t> </a:t>
            </a:r>
            <a:r>
              <a:rPr lang="fa-IR" dirty="0" smtClean="0">
                <a:solidFill>
                  <a:srgbClr val="002060"/>
                </a:solidFill>
              </a:rPr>
              <a:t>، بار بخش مهمی از بازیگری  و کاوشگری، از دوش انسان برداشته خواهد شد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صحنه برای حضور واقعی </a:t>
            </a:r>
            <a:r>
              <a:rPr lang="fa-IR" dirty="0" smtClean="0">
                <a:solidFill>
                  <a:srgbClr val="C00000"/>
                </a:solidFill>
              </a:rPr>
              <a:t>انسان تماشاگر </a:t>
            </a:r>
            <a:r>
              <a:rPr lang="fa-IR" dirty="0" smtClean="0">
                <a:solidFill>
                  <a:srgbClr val="002060"/>
                </a:solidFill>
              </a:rPr>
              <a:t>آماده می شود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که به تماشای عظمت خود و هستی بنشیند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جایگاه واقعی خود را در کیهان بازشناسد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انسانیت</a:t>
            </a:r>
            <a:r>
              <a:rPr lang="fa-IR" dirty="0" smtClean="0">
                <a:solidFill>
                  <a:srgbClr val="002060"/>
                </a:solidFill>
              </a:rPr>
              <a:t> خود را از نوتعریف کند</a:t>
            </a:r>
          </a:p>
          <a:p>
            <a:endParaRPr lang="fa-I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086F-F1E4-4C88-B361-D1369C0956BA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انسانیت انسان در چیست؟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در </a:t>
            </a:r>
            <a:r>
              <a:rPr lang="fa-IR" dirty="0" smtClean="0">
                <a:solidFill>
                  <a:srgbClr val="002060"/>
                </a:solidFill>
              </a:rPr>
              <a:t>خلق و نوآوری؟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 در محاسبه؟ در یادگیری؟ 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داشتن حق انتخاب؟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یا درآن چه که شاید قابل انتقال به سیستم های هوشمند نباشد؟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آن چه به</a:t>
            </a:r>
            <a:r>
              <a:rPr lang="fa-IR" dirty="0" smtClean="0">
                <a:solidFill>
                  <a:srgbClr val="C00000"/>
                </a:solidFill>
              </a:rPr>
              <a:t> دل </a:t>
            </a:r>
            <a:r>
              <a:rPr lang="fa-IR" dirty="0" smtClean="0"/>
              <a:t>و</a:t>
            </a:r>
            <a:r>
              <a:rPr lang="fa-IR" dirty="0" smtClean="0">
                <a:solidFill>
                  <a:srgbClr val="C00000"/>
                </a:solidFill>
              </a:rPr>
              <a:t> جان آدمی </a:t>
            </a:r>
            <a:r>
              <a:rPr lang="fa-IR" dirty="0" smtClean="0">
                <a:solidFill>
                  <a:srgbClr val="002060"/>
                </a:solidFill>
              </a:rPr>
              <a:t>تعلق دارد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توانایی برقراری رابطه با هستی و اجزای آن از عمق وجود و با جان و دل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رابطه ای برخاسته از </a:t>
            </a:r>
            <a:r>
              <a:rPr lang="fa-IR" dirty="0" smtClean="0">
                <a:solidFill>
                  <a:srgbClr val="C00000"/>
                </a:solidFill>
              </a:rPr>
              <a:t>همدلی متعالی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عشق نسبت به هر ذره ای از هستی و هر جلوه ای از هستی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که جایی برای </a:t>
            </a:r>
            <a:r>
              <a:rPr lang="fa-IR" dirty="0" smtClean="0">
                <a:solidFill>
                  <a:srgbClr val="C00000"/>
                </a:solidFill>
              </a:rPr>
              <a:t>جداسازی</a:t>
            </a:r>
            <a:r>
              <a:rPr lang="fa-IR" dirty="0" smtClean="0">
                <a:solidFill>
                  <a:srgbClr val="002060"/>
                </a:solidFill>
              </a:rPr>
              <a:t> </a:t>
            </a:r>
            <a:r>
              <a:rPr lang="fa-IR" dirty="0" smtClean="0">
                <a:solidFill>
                  <a:srgbClr val="002060"/>
                </a:solidFill>
              </a:rPr>
              <a:t>و </a:t>
            </a:r>
            <a:r>
              <a:rPr lang="fa-IR" dirty="0" smtClean="0">
                <a:solidFill>
                  <a:srgbClr val="C00000"/>
                </a:solidFill>
              </a:rPr>
              <a:t>تجزیه</a:t>
            </a:r>
            <a:r>
              <a:rPr lang="fa-IR" dirty="0" smtClean="0">
                <a:solidFill>
                  <a:srgbClr val="002060"/>
                </a:solidFill>
              </a:rPr>
              <a:t> و</a:t>
            </a:r>
            <a:r>
              <a:rPr lang="fa-IR" dirty="0" smtClean="0">
                <a:solidFill>
                  <a:srgbClr val="C00000"/>
                </a:solidFill>
              </a:rPr>
              <a:t> حذف </a:t>
            </a:r>
            <a:r>
              <a:rPr lang="fa-IR" dirty="0" smtClean="0">
                <a:solidFill>
                  <a:srgbClr val="002060"/>
                </a:solidFill>
              </a:rPr>
              <a:t>باقی نمی گذارد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با چنین عشقی است که وجود </a:t>
            </a:r>
            <a:r>
              <a:rPr lang="fa-IR" dirty="0" smtClean="0">
                <a:solidFill>
                  <a:srgbClr val="C00000"/>
                </a:solidFill>
              </a:rPr>
              <a:t>یکپارچگی</a:t>
            </a:r>
            <a:r>
              <a:rPr lang="fa-IR" dirty="0" smtClean="0">
                <a:solidFill>
                  <a:srgbClr val="002060"/>
                </a:solidFill>
              </a:rPr>
              <a:t> و </a:t>
            </a:r>
            <a:r>
              <a:rPr lang="fa-IR" dirty="0" smtClean="0">
                <a:solidFill>
                  <a:srgbClr val="C00000"/>
                </a:solidFill>
              </a:rPr>
              <a:t>وحدت کیهانی </a:t>
            </a:r>
            <a:r>
              <a:rPr lang="fa-IR" dirty="0" smtClean="0">
                <a:solidFill>
                  <a:srgbClr val="002060"/>
                </a:solidFill>
              </a:rPr>
              <a:t>فهم و تجربه می شود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و جداسازی دیگریِ متفاوت بی معنا می </a:t>
            </a:r>
            <a:r>
              <a:rPr lang="fa-IR" dirty="0" smtClean="0">
                <a:solidFill>
                  <a:srgbClr val="002060"/>
                </a:solidFill>
              </a:rPr>
              <a:t>گردد</a:t>
            </a:r>
            <a:endParaRPr lang="fa-IR" dirty="0" smtClean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303C-521C-40A4-9392-55A236557B4E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سطح طبیعت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A22E"/>
              </a:buClr>
            </a:pPr>
            <a:endParaRPr lang="fa-IR" sz="2200" dirty="0" smtClean="0">
              <a:solidFill>
                <a:srgbClr val="002060"/>
              </a:solidFill>
            </a:endParaRPr>
          </a:p>
          <a:p>
            <a:pPr lvl="0" algn="ctr">
              <a:buClr>
                <a:srgbClr val="F0A22E"/>
              </a:buClr>
            </a:pPr>
            <a:endParaRPr lang="fa-IR" sz="2200" dirty="0">
              <a:solidFill>
                <a:srgbClr val="002060"/>
              </a:solidFill>
            </a:endParaRPr>
          </a:p>
          <a:p>
            <a:pPr lvl="0" algn="ctr">
              <a:buClr>
                <a:srgbClr val="F0A22E"/>
              </a:buClr>
            </a:pPr>
            <a:endParaRPr lang="fa-IR" sz="2200" dirty="0" smtClean="0">
              <a:solidFill>
                <a:srgbClr val="002060"/>
              </a:solidFill>
            </a:endParaRPr>
          </a:p>
          <a:p>
            <a:pPr lvl="0" algn="ctr">
              <a:buClr>
                <a:srgbClr val="F0A22E"/>
              </a:buClr>
            </a:pPr>
            <a:r>
              <a:rPr lang="fa-IR" sz="2200" dirty="0" smtClean="0">
                <a:solidFill>
                  <a:srgbClr val="002060"/>
                </a:solidFill>
              </a:rPr>
              <a:t>جماد </a:t>
            </a:r>
            <a:r>
              <a:rPr lang="fa-IR" sz="2200" dirty="0">
                <a:solidFill>
                  <a:srgbClr val="002060"/>
                </a:solidFill>
              </a:rPr>
              <a:t>– جاندار – حیوان –  انسان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BCDC-44BD-49C2-81CF-F96DEB57CC43}" type="datetime1">
              <a:rPr lang="en-US" smtClean="0"/>
              <a:pPr/>
              <a:t>10/6/2013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12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a-IR" dirty="0" smtClean="0">
                <a:solidFill>
                  <a:srgbClr val="C00000"/>
                </a:solidFill>
              </a:rPr>
              <a:t>در سطح جهان: 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انسان </a:t>
            </a:r>
            <a:r>
              <a:rPr lang="fa-IR" dirty="0" smtClean="0">
                <a:solidFill>
                  <a:srgbClr val="002060"/>
                </a:solidFill>
              </a:rPr>
              <a:t>سفید – سیاه – زرد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انسان اروپایی – افریقایی – آسیایی – امریکایی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در سطح ملی: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ایرانی – غیرایرانی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ترک – بلوچ – کرد – لر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مسلمان – نامسلمان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خودی – غیرخودی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عشق، چون طوفانی پر خروش، ابرهای تفرقه و جدایی را از وجود انسان پاک می کند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و حس غریب وحدت و یکپارچگی با کل عظیم تری چون </a:t>
            </a:r>
            <a:r>
              <a:rPr lang="fa-IR" dirty="0" smtClean="0">
                <a:solidFill>
                  <a:srgbClr val="C00000"/>
                </a:solidFill>
              </a:rPr>
              <a:t>هستی</a:t>
            </a:r>
            <a:r>
              <a:rPr lang="fa-IR" dirty="0" smtClean="0">
                <a:solidFill>
                  <a:srgbClr val="002060"/>
                </a:solidFill>
              </a:rPr>
              <a:t> را حاکم می سازد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 این گونه است که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C00000"/>
                </a:solidFill>
              </a:rPr>
              <a:t>جان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002060"/>
                </a:solidFill>
              </a:rPr>
              <a:t>شکل می گیرد</a:t>
            </a:r>
          </a:p>
          <a:p>
            <a:pPr algn="ctr"/>
            <a:r>
              <a:rPr lang="fa-IR" dirty="0" smtClean="0">
                <a:solidFill>
                  <a:srgbClr val="C00000"/>
                </a:solidFill>
              </a:rPr>
              <a:t>چنین انسانی، همه را دوست دارد</a:t>
            </a:r>
          </a:p>
          <a:p>
            <a:pPr algn="ctr"/>
            <a:r>
              <a:rPr lang="fa-IR" dirty="0" smtClean="0">
                <a:solidFill>
                  <a:srgbClr val="002060"/>
                </a:solidFill>
              </a:rPr>
              <a:t>سرکوب و خشونت و کشتار، این گونه بی معنا می شود</a:t>
            </a:r>
          </a:p>
          <a:p>
            <a:pPr>
              <a:buNone/>
            </a:pP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792D-7310-44A1-B303-1FFB60100CA8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>
                <a:solidFill>
                  <a:srgbClr val="002060"/>
                </a:solidFill>
              </a:rPr>
              <a:t>کافی است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C00000"/>
                </a:solidFill>
              </a:rPr>
              <a:t>انسانِ تماشاگر، </a:t>
            </a:r>
            <a:r>
              <a:rPr lang="fa-IR" dirty="0" smtClean="0">
                <a:solidFill>
                  <a:srgbClr val="002060"/>
                </a:solidFill>
              </a:rPr>
              <a:t>قدری از خود فاصله بگیرد و با فاصله به خود بنگرد </a:t>
            </a:r>
            <a:endParaRPr lang="fa-I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و انرژی خلاق خویش را، دمی از اسارت آن چه معرف</a:t>
            </a:r>
            <a:r>
              <a:rPr lang="fa-IR" dirty="0" smtClean="0">
                <a:solidFill>
                  <a:srgbClr val="C00000"/>
                </a:solidFill>
              </a:rPr>
              <a:t> بیهودگی  </a:t>
            </a:r>
            <a:r>
              <a:rPr lang="fa-IR" dirty="0" smtClean="0">
                <a:solidFill>
                  <a:srgbClr val="002060"/>
                </a:solidFill>
              </a:rPr>
              <a:t>و </a:t>
            </a:r>
            <a:r>
              <a:rPr lang="fa-IR" dirty="0" smtClean="0">
                <a:solidFill>
                  <a:srgbClr val="C00000"/>
                </a:solidFill>
              </a:rPr>
              <a:t>کژراهی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است، آزاد سازد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درباره وضعیتی که در اثر </a:t>
            </a:r>
            <a:r>
              <a:rPr lang="fa-IR" dirty="0" smtClean="0">
                <a:solidFill>
                  <a:srgbClr val="C00000"/>
                </a:solidFill>
              </a:rPr>
              <a:t>بیخردی</a:t>
            </a:r>
            <a:r>
              <a:rPr lang="fa-IR" dirty="0" smtClean="0">
                <a:solidFill>
                  <a:srgbClr val="002060"/>
                </a:solidFill>
              </a:rPr>
              <a:t> ایجاد کرده، تأمل </a:t>
            </a:r>
            <a:r>
              <a:rPr lang="fa-IR" dirty="0" smtClean="0">
                <a:solidFill>
                  <a:srgbClr val="002060"/>
                </a:solidFill>
              </a:rPr>
              <a:t>کند</a:t>
            </a:r>
          </a:p>
          <a:p>
            <a:pPr marL="0" indent="0"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از مشاهده این وضعیت، دچار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C00000"/>
                </a:solidFill>
              </a:rPr>
              <a:t>شرمساری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شود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برای خویش از نو</a:t>
            </a:r>
            <a:r>
              <a:rPr lang="fa-IR" dirty="0" smtClean="0">
                <a:solidFill>
                  <a:srgbClr val="C00000"/>
                </a:solidFill>
              </a:rPr>
              <a:t> هویتی </a:t>
            </a:r>
            <a:r>
              <a:rPr lang="fa-IR" dirty="0" smtClean="0">
                <a:solidFill>
                  <a:srgbClr val="002060"/>
                </a:solidFill>
              </a:rPr>
              <a:t>بسازد،  و </a:t>
            </a:r>
            <a:r>
              <a:rPr lang="fa-IR" dirty="0" smtClean="0">
                <a:solidFill>
                  <a:srgbClr val="C00000"/>
                </a:solidFill>
              </a:rPr>
              <a:t>جایگاهی</a:t>
            </a:r>
            <a:r>
              <a:rPr lang="fa-IR" dirty="0" smtClean="0">
                <a:solidFill>
                  <a:srgbClr val="002060"/>
                </a:solidFill>
              </a:rPr>
              <a:t> تعریف کند، شایسته شأن وجودی </a:t>
            </a:r>
            <a:r>
              <a:rPr lang="fa-IR" dirty="0" smtClean="0">
                <a:solidFill>
                  <a:srgbClr val="002060"/>
                </a:solidFill>
              </a:rPr>
              <a:t>انسان</a:t>
            </a:r>
          </a:p>
          <a:p>
            <a:pPr marL="0" indent="0">
              <a:buNone/>
            </a:pPr>
            <a:endParaRPr lang="fa-IR" dirty="0" smtClean="0">
              <a:solidFill>
                <a:srgbClr val="002060"/>
              </a:solidFill>
            </a:endParaRPr>
          </a:p>
          <a:p>
            <a:r>
              <a:rPr lang="fa-IR" dirty="0" smtClean="0">
                <a:solidFill>
                  <a:srgbClr val="002060"/>
                </a:solidFill>
              </a:rPr>
              <a:t>این گونه است که خواهد توانست، برای چالش های جامعه بشری راه حل مناسب بیابد و</a:t>
            </a:r>
          </a:p>
          <a:p>
            <a:pPr algn="ctr">
              <a:buNone/>
            </a:pPr>
            <a:r>
              <a:rPr lang="fa-IR" dirty="0" smtClean="0">
                <a:solidFill>
                  <a:srgbClr val="002060"/>
                </a:solidFill>
              </a:rPr>
              <a:t>با روند پرشتاب هوشمند شدن </a:t>
            </a:r>
            <a:r>
              <a:rPr lang="en-US" dirty="0" smtClean="0">
                <a:solidFill>
                  <a:srgbClr val="002060"/>
                </a:solidFill>
              </a:rPr>
              <a:t>ICT</a:t>
            </a:r>
            <a:r>
              <a:rPr lang="fa-IR" dirty="0" smtClean="0">
                <a:solidFill>
                  <a:srgbClr val="002060"/>
                </a:solidFill>
              </a:rPr>
              <a:t> و محیط های مجازی و فیزیکی زندگیش، همگام گردد</a:t>
            </a:r>
          </a:p>
          <a:p>
            <a:pPr algn="ctr">
              <a:buNone/>
            </a:pPr>
            <a:r>
              <a:rPr lang="fa-IR" dirty="0" smtClean="0">
                <a:solidFill>
                  <a:srgbClr val="C00000"/>
                </a:solidFill>
              </a:rPr>
              <a:t>هر انسانی و البته </a:t>
            </a:r>
            <a:r>
              <a:rPr lang="fa-IR" dirty="0" smtClean="0">
                <a:solidFill>
                  <a:srgbClr val="000066"/>
                </a:solidFill>
              </a:rPr>
              <a:t>زنان ایران</a:t>
            </a:r>
            <a:r>
              <a:rPr lang="fa-IR" dirty="0" smtClean="0">
                <a:solidFill>
                  <a:srgbClr val="C00000"/>
                </a:solidFill>
              </a:rPr>
              <a:t>، </a:t>
            </a:r>
            <a:r>
              <a:rPr lang="fa-IR" dirty="0" smtClean="0">
                <a:solidFill>
                  <a:srgbClr val="C00000"/>
                </a:solidFill>
              </a:rPr>
              <a:t>قابلیت دستیابی به چنین جایگاهی را دارند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0DB4-A6AE-4B3B-8505-8C167B0E2154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38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fa-IR" dirty="0" smtClean="0"/>
              <a:t>پیش فرض ها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>
                <a:solidFill>
                  <a:srgbClr val="002060"/>
                </a:solidFill>
              </a:rPr>
              <a:t>جامعه بشری، گذر تمدنی پرشتابی را تجربه می کند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سرشار از تهدید و فرصت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ساختارها، نهادها، ارزش ها و معیارها در بیشتر ابعاد و عناصر زندگی فردی و اجتماعی زندگی انسان، در همه جوامع، در جریان این گذر، </a:t>
            </a:r>
            <a:r>
              <a:rPr lang="fa-IR" dirty="0" smtClean="0">
                <a:solidFill>
                  <a:srgbClr val="C00000"/>
                </a:solidFill>
              </a:rPr>
              <a:t>مشروعیت</a:t>
            </a:r>
            <a:r>
              <a:rPr lang="fa-IR" dirty="0" smtClean="0">
                <a:solidFill>
                  <a:srgbClr val="002060"/>
                </a:solidFill>
              </a:rPr>
              <a:t> و </a:t>
            </a:r>
            <a:r>
              <a:rPr lang="fa-IR" dirty="0" smtClean="0">
                <a:solidFill>
                  <a:srgbClr val="C00000"/>
                </a:solidFill>
              </a:rPr>
              <a:t>کارساز بودن </a:t>
            </a:r>
            <a:r>
              <a:rPr lang="fa-IR" dirty="0" smtClean="0">
                <a:solidFill>
                  <a:srgbClr val="002060"/>
                </a:solidFill>
              </a:rPr>
              <a:t>خود را از دست می دهند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و در همه سطوح، بحران به خوبی احساس می شود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اما، از درون این فرایند، شاید نظمی جدید و پرشکوه در حال ظهور </a:t>
            </a:r>
            <a:r>
              <a:rPr lang="fa-IR" dirty="0" smtClean="0">
                <a:solidFill>
                  <a:srgbClr val="002060"/>
                </a:solidFill>
              </a:rPr>
              <a:t>باشد، با فرصت های بسیار برای تعالی وجودی</a:t>
            </a:r>
            <a:endParaRPr lang="fa-IR" dirty="0" smtClean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6F03-F6C0-4701-A51C-F939EC4F5B57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0A22E"/>
              </a:buClr>
            </a:pPr>
            <a:r>
              <a:rPr lang="fa-IR" sz="2800" dirty="0">
                <a:solidFill>
                  <a:srgbClr val="002060"/>
                </a:solidFill>
              </a:rPr>
              <a:t>موتور محرک این گذر تمدنی، </a:t>
            </a:r>
            <a:r>
              <a:rPr lang="fa-IR" sz="2800" dirty="0">
                <a:solidFill>
                  <a:srgbClr val="C00000"/>
                </a:solidFill>
              </a:rPr>
              <a:t>انقلاب علمی – تکنولوژیک </a:t>
            </a:r>
            <a:r>
              <a:rPr lang="fa-IR" sz="2800" dirty="0">
                <a:solidFill>
                  <a:srgbClr val="002060"/>
                </a:solidFill>
              </a:rPr>
              <a:t>است</a:t>
            </a:r>
          </a:p>
          <a:p>
            <a:pPr lvl="0">
              <a:buClr>
                <a:srgbClr val="F0A22E"/>
              </a:buClr>
            </a:pPr>
            <a:r>
              <a:rPr lang="fa-IR" sz="2800" dirty="0">
                <a:solidFill>
                  <a:srgbClr val="002060"/>
                </a:solidFill>
              </a:rPr>
              <a:t> و در این میان، علوم و تکنولوژی های ارتباطات و اطلاعات 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ICT–</a:t>
            </a:r>
            <a:r>
              <a:rPr lang="fa-IR" sz="2800" dirty="0">
                <a:solidFill>
                  <a:srgbClr val="FF0000"/>
                </a:solidFill>
              </a:rPr>
              <a:t> </a:t>
            </a:r>
            <a:r>
              <a:rPr lang="fa-IR" sz="2800" dirty="0">
                <a:solidFill>
                  <a:srgbClr val="002060"/>
                </a:solidFill>
              </a:rPr>
              <a:t>نقشی مهم دارند</a:t>
            </a:r>
          </a:p>
          <a:p>
            <a:r>
              <a:rPr lang="fa-IR" sz="2800" dirty="0" smtClean="0">
                <a:solidFill>
                  <a:srgbClr val="002060"/>
                </a:solidFill>
              </a:rPr>
              <a:t>عامل </a:t>
            </a:r>
            <a:r>
              <a:rPr lang="fa-IR" sz="2800" dirty="0" smtClean="0">
                <a:solidFill>
                  <a:srgbClr val="002060"/>
                </a:solidFill>
              </a:rPr>
              <a:t>شکل گیری نوع تازه ای است از </a:t>
            </a:r>
            <a:r>
              <a:rPr lang="fa-IR" sz="2800" dirty="0" smtClean="0">
                <a:solidFill>
                  <a:srgbClr val="C00000"/>
                </a:solidFill>
              </a:rPr>
              <a:t>حیات اجتماعی</a:t>
            </a:r>
          </a:p>
          <a:p>
            <a:r>
              <a:rPr lang="fa-IR" sz="2800" dirty="0" smtClean="0">
                <a:solidFill>
                  <a:srgbClr val="002060"/>
                </a:solidFill>
              </a:rPr>
              <a:t>و جامعه ای جدید: جامعه اطلاعاتي؟ جامعه معرفتي؟ </a:t>
            </a:r>
            <a:r>
              <a:rPr lang="fa-IR" sz="2800" dirty="0" smtClean="0">
                <a:solidFill>
                  <a:srgbClr val="C00000"/>
                </a:solidFill>
              </a:rPr>
              <a:t>جامعه مجازي؟</a:t>
            </a:r>
          </a:p>
          <a:p>
            <a:r>
              <a:rPr lang="fa-IR" sz="2800" dirty="0" smtClean="0">
                <a:solidFill>
                  <a:srgbClr val="002060"/>
                </a:solidFill>
              </a:rPr>
              <a:t>در </a:t>
            </a:r>
            <a:r>
              <a:rPr lang="fa-IR" sz="2800" dirty="0" smtClean="0">
                <a:solidFill>
                  <a:srgbClr val="002060"/>
                </a:solidFill>
              </a:rPr>
              <a:t>همان حال، به طور مستمر درحال رشد </a:t>
            </a:r>
            <a:r>
              <a:rPr lang="fa-IR" sz="2800" dirty="0" smtClean="0">
                <a:solidFill>
                  <a:srgbClr val="C00000"/>
                </a:solidFill>
              </a:rPr>
              <a:t>قابليت هاي انسان</a:t>
            </a:r>
          </a:p>
          <a:p>
            <a:r>
              <a:rPr lang="fa-IR" sz="2800" dirty="0" smtClean="0">
                <a:solidFill>
                  <a:srgbClr val="002060"/>
                </a:solidFill>
              </a:rPr>
              <a:t>سرنوشت آينده انسان را رقم مي زنند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4851-77BB-4357-AC3F-4CE0211EEADC}" type="datetime1">
              <a:rPr lang="en-US" smtClean="0"/>
              <a:pPr/>
              <a:t>10/6/2013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تکامل جامعه بشری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BCDC-44BD-49C2-81CF-F96DEB57CC43}" type="datetime1">
              <a:rPr lang="en-US" smtClean="0"/>
              <a:pPr/>
              <a:t>10/6/2013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6</a:t>
            </a:fld>
            <a:endParaRPr lang="fa-IR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81000" y="1600200"/>
          <a:ext cx="8610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ate Placeholder 4"/>
          <p:cNvSpPr txBox="1">
            <a:spLocks/>
          </p:cNvSpPr>
          <p:nvPr/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fa-IR"/>
            </a:defPPr>
            <a:lvl1pPr marL="0" algn="r" defTabSz="914400" rtl="1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A5704-3F89-4B68-AEF2-8B1EFD7EA29C}" type="datetime1">
              <a:rPr lang="en-US" smtClean="0">
                <a:solidFill>
                  <a:srgbClr val="696464"/>
                </a:solidFill>
                <a:latin typeface="Perpetua"/>
              </a:rPr>
              <a:pPr/>
              <a:t>10/6/2013</a:t>
            </a:fld>
            <a:endParaRPr lang="fa-IR">
              <a:solidFill>
                <a:srgbClr val="696464"/>
              </a:solidFill>
              <a:latin typeface="Perpetua"/>
              <a:cs typeface="Times New Roman"/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rgbClr val="D34817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fa-IR"/>
            </a:defPPr>
            <a:lvl1pPr marL="0" algn="ctr" defTabSz="914400" rtl="1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4BAA2-0789-4CDE-A52B-BCF1E1E09577}" type="slidenum">
              <a:rPr kumimoji="0" lang="fa-I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cs typeface="Tahoma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a-I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cs typeface="Tahoma"/>
            </a:endParaRPr>
          </a:p>
        </p:txBody>
      </p:sp>
      <p:sp>
        <p:nvSpPr>
          <p:cNvPr id="11" name="Footer Placeholder 6"/>
          <p:cNvSpPr txBox="1">
            <a:spLocks/>
          </p:cNvSpPr>
          <p:nvPr/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fa-IR"/>
            </a:defPPr>
            <a:lvl1pPr marL="0" algn="r" defTabSz="914400" rtl="1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696464"/>
                </a:solidFill>
                <a:latin typeface="Perpetua"/>
              </a:rPr>
              <a:t>Shahindokht Kharazmi</a:t>
            </a:r>
            <a:endParaRPr lang="fa-IR">
              <a:solidFill>
                <a:srgbClr val="696464"/>
              </a:solidFill>
              <a:latin typeface="Perpetu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71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B63B92-FE5F-4FA6-AAC0-06C5FABBE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17B63B92-FE5F-4FA6-AAC0-06C5FABBE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571530-E401-431A-B88F-91BEE675E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72571530-E401-431A-B88F-91BEE675E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C9DFEE6-E466-4350-94F0-6882D05E6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FC9DFEE6-E466-4350-94F0-6882D05E6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966097-AEB5-4BBC-A8AE-9E97C9AB9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49966097-AEB5-4BBC-A8AE-9E97C9AB9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81D91A0-8649-4EF7-8E9B-02DCC96B1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481D91A0-8649-4EF7-8E9B-02DCC96B1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291E1D-BC58-45BD-A3F4-29E11A1F1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52291E1D-BC58-45BD-A3F4-29E11A1F1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61027A-8E11-4412-B91C-9249E611C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A061027A-8E11-4412-B91C-9249E611C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3200" dirty="0" smtClean="0"/>
          </a:p>
          <a:p>
            <a:endParaRPr lang="fa-IR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pPr algn="ctr">
              <a:buNone/>
            </a:pPr>
            <a:r>
              <a:rPr lang="fa-IR" sz="5400" dirty="0" smtClean="0">
                <a:solidFill>
                  <a:srgbClr val="002060"/>
                </a:solidFill>
              </a:rPr>
              <a:t>                       آثار </a:t>
            </a:r>
            <a:r>
              <a:rPr lang="en-US" sz="5400" dirty="0" smtClean="0">
                <a:solidFill>
                  <a:srgbClr val="002060"/>
                </a:solidFill>
              </a:rPr>
              <a:t>ICT</a:t>
            </a:r>
            <a:r>
              <a:rPr lang="fa-IR" sz="5400" dirty="0" smtClean="0">
                <a:solidFill>
                  <a:srgbClr val="002060"/>
                </a:solidFill>
              </a:rPr>
              <a:t>؟</a:t>
            </a:r>
          </a:p>
          <a:p>
            <a:endParaRPr lang="fa-IR" sz="3200" dirty="0" smtClean="0"/>
          </a:p>
          <a:p>
            <a:pPr algn="ctr"/>
            <a:endParaRPr lang="fa-IR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814-D200-4BF2-8871-CB03CE79FDF3}" type="datetime1">
              <a:rPr lang="en-US" smtClean="0"/>
              <a:pPr/>
              <a:t>10/2/2013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Shahindokht Kharazmi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BAA2-0789-4CDE-A52B-BCF1E1E09577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/>
              <a:t>ورود به عصر تمدنی جدید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eaLnBrk="1" hangingPunct="1">
              <a:lnSpc>
                <a:spcPct val="80000"/>
              </a:lnSpc>
              <a:buNone/>
            </a:pPr>
            <a:endParaRPr lang="en-US" sz="3200" b="1" dirty="0" smtClean="0">
              <a:solidFill>
                <a:srgbClr val="FFFF00"/>
              </a:solidFill>
              <a:latin typeface="Arial" pitchFamily="34" charset="0"/>
              <a:cs typeface="Nazanin" pitchFamily="2" charset="-78"/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Digital Age</a:t>
            </a:r>
            <a:r>
              <a:rPr lang="fa-IR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 ِ</a:t>
            </a:r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Nazanin" pitchFamily="2" charset="-78"/>
            </a:endParaRP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Age of Knowledge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Age of Truth?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Age of deception?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Age of Light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Nazanin" pitchFamily="2" charset="-78"/>
              </a:rPr>
              <a:t>Age of singularity</a:t>
            </a:r>
          </a:p>
          <a:p>
            <a:pPr marL="609600" indent="-609600" algn="l" rtl="0"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Nazanin" pitchFamily="2" charset="-78"/>
              </a:rPr>
              <a:t>Ray Kurzweil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Nazanin" pitchFamily="2" charset="-78"/>
              </a:rPr>
              <a:t>. (2005). 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Nazanin" pitchFamily="2" charset="-78"/>
              </a:rPr>
              <a:t>The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Nazanin" pitchFamily="2" charset="-78"/>
              </a:rPr>
              <a:t> </a:t>
            </a:r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Nazanin" pitchFamily="2" charset="-78"/>
              </a:rPr>
              <a:t>Singularity is near.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Nazanin" pitchFamily="2" charset="-78"/>
              </a:rPr>
              <a:t> Penguin Books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EE9DC-A7E0-4697-80D7-B7E40FB06F6E}" type="datetime1">
              <a:rPr lang="en-US" smtClean="0"/>
              <a:pPr>
                <a:defRPr/>
              </a:pPr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Shahindokht Kharazmi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BB588-2EB8-4479-A4E7-E29EF61CB07E}" type="slidenum">
              <a:rPr lang="ar-SA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fa-IR" sz="3200" dirty="0">
                <a:latin typeface="Franklin Gothic Book"/>
              </a:rPr>
              <a:t>روند </a:t>
            </a:r>
            <a:r>
              <a:rPr lang="fa-IR" sz="3200" dirty="0" smtClean="0">
                <a:latin typeface="Franklin Gothic Book"/>
              </a:rPr>
              <a:t>تحول</a:t>
            </a:r>
            <a:r>
              <a:rPr lang="fa-IR" sz="3200" dirty="0">
                <a:latin typeface="Franklin Gothic Book"/>
              </a:rPr>
              <a:t>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0A22E"/>
              </a:buClr>
            </a:pPr>
            <a:r>
              <a:rPr lang="fa-IR" dirty="0" smtClean="0">
                <a:solidFill>
                  <a:srgbClr val="002060"/>
                </a:solidFill>
              </a:rPr>
              <a:t>انتقال دم افزون فعالیت های فردی و </a:t>
            </a:r>
            <a:r>
              <a:rPr lang="fa-IR" dirty="0" smtClean="0">
                <a:solidFill>
                  <a:srgbClr val="002060"/>
                </a:solidFill>
              </a:rPr>
              <a:t>اجتماعی </a:t>
            </a:r>
            <a:r>
              <a:rPr lang="fa-IR" dirty="0" smtClean="0">
                <a:solidFill>
                  <a:srgbClr val="002060"/>
                </a:solidFill>
              </a:rPr>
              <a:t>به فضای </a:t>
            </a:r>
            <a:r>
              <a:rPr lang="fa-IR" dirty="0" smtClean="0">
                <a:solidFill>
                  <a:srgbClr val="002060"/>
                </a:solidFill>
              </a:rPr>
              <a:t>مجازی</a:t>
            </a:r>
          </a:p>
          <a:p>
            <a:pPr lvl="0">
              <a:buClr>
                <a:srgbClr val="F0A22E"/>
              </a:buClr>
            </a:pPr>
            <a:r>
              <a:rPr lang="fa-IR" dirty="0" smtClean="0">
                <a:solidFill>
                  <a:srgbClr val="002060"/>
                </a:solidFill>
              </a:rPr>
              <a:t>و شبکه های اجتماعی</a:t>
            </a:r>
            <a:endParaRPr lang="en-US" dirty="0">
              <a:solidFill>
                <a:srgbClr val="4E3B30"/>
              </a:solidFill>
            </a:endParaRPr>
          </a:p>
          <a:p>
            <a:pPr lvl="0">
              <a:buClr>
                <a:srgbClr val="F0A22E"/>
              </a:buClr>
            </a:pPr>
            <a:r>
              <a:rPr lang="fa-IR" dirty="0">
                <a:solidFill>
                  <a:srgbClr val="002060"/>
                </a:solidFill>
              </a:rPr>
              <a:t>پیدایش </a:t>
            </a:r>
            <a:r>
              <a:rPr lang="en-US" dirty="0">
                <a:solidFill>
                  <a:srgbClr val="C00000"/>
                </a:solidFill>
              </a:rPr>
              <a:t>Mobile Web</a:t>
            </a:r>
            <a:r>
              <a:rPr lang="fa-IR" dirty="0">
                <a:solidFill>
                  <a:srgbClr val="4E3B30"/>
                </a:solidFill>
              </a:rPr>
              <a:t> </a:t>
            </a:r>
          </a:p>
          <a:p>
            <a:pPr lvl="0">
              <a:buClr>
                <a:srgbClr val="F0A22E"/>
              </a:buClr>
            </a:pPr>
            <a:r>
              <a:rPr lang="fa-IR" dirty="0">
                <a:solidFill>
                  <a:srgbClr val="002060"/>
                </a:solidFill>
              </a:rPr>
              <a:t>دسترسی به اینترنت و وب از طریق ابزار موبایل متصل به شبکه بی سیم</a:t>
            </a:r>
            <a:endParaRPr lang="en-US" dirty="0">
              <a:solidFill>
                <a:srgbClr val="002060"/>
              </a:solidFill>
            </a:endParaRPr>
          </a:p>
          <a:p>
            <a:pPr lvl="0">
              <a:buClr>
                <a:srgbClr val="F0A22E"/>
              </a:buClr>
            </a:pPr>
            <a:r>
              <a:rPr lang="fa-IR" dirty="0" smtClean="0">
                <a:solidFill>
                  <a:srgbClr val="002060"/>
                </a:solidFill>
              </a:rPr>
              <a:t>شتاب نو شدن تکنولوژی و نرم افزار</a:t>
            </a:r>
            <a:endParaRPr lang="fa-IR" dirty="0">
              <a:solidFill>
                <a:srgbClr val="002060"/>
              </a:solidFill>
            </a:endParaRPr>
          </a:p>
          <a:p>
            <a:pPr lvl="0">
              <a:buClr>
                <a:srgbClr val="F0A22E"/>
              </a:buClr>
              <a:buNone/>
            </a:pPr>
            <a:endParaRPr lang="fa-IR" dirty="0">
              <a:solidFill>
                <a:srgbClr val="4E3B30"/>
              </a:solidFill>
            </a:endParaRPr>
          </a:p>
          <a:p>
            <a:pPr algn="r"/>
            <a:endParaRPr lang="fa-IR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endParaRPr lang="fa-I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fa-I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endParaRPr lang="fa-I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5B393-9FE8-4D42-80C3-8EAE374ED111}" type="datetime1">
              <a:rPr lang="en-US" smtClean="0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Shahindokht Kharazmi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7719F-8CAA-4696-AF01-4F3A19B14EB8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20708</TotalTime>
  <Words>2247</Words>
  <Application>Microsoft Office PowerPoint</Application>
  <PresentationFormat>On-screen Show (4:3)</PresentationFormat>
  <Paragraphs>401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Trek</vt:lpstr>
      <vt:lpstr> فضای مجازی و جایگاه انسان</vt:lpstr>
      <vt:lpstr>هدف؟</vt:lpstr>
      <vt:lpstr>محتوای بحث</vt:lpstr>
      <vt:lpstr>پیش فرض ها</vt:lpstr>
      <vt:lpstr>PowerPoint Presentation</vt:lpstr>
      <vt:lpstr>فرایند تکامل جامعه بشری</vt:lpstr>
      <vt:lpstr>PowerPoint Presentation</vt:lpstr>
      <vt:lpstr>ورود به عصر تمدنی جدید</vt:lpstr>
      <vt:lpstr>روند تحول؟</vt:lpstr>
      <vt:lpstr>PowerPoint Presentation</vt:lpstr>
      <vt:lpstr>PowerPoint Presentation</vt:lpstr>
      <vt:lpstr>PowerPoint Presentation</vt:lpstr>
      <vt:lpstr>  مفهوم Metaverse</vt:lpstr>
      <vt:lpstr>PowerPoint Presentation</vt:lpstr>
      <vt:lpstr>  Singularity?</vt:lpstr>
      <vt:lpstr>PowerPoint Presentation</vt:lpstr>
      <vt:lpstr>PowerPoint Presentation</vt:lpstr>
      <vt:lpstr>فرایند نفوذ و جایگزینی  ICT در زندگی انسان</vt:lpstr>
      <vt:lpstr>جایگاه اصلی انسان؟</vt:lpstr>
      <vt:lpstr>PowerPoint Presentation</vt:lpstr>
      <vt:lpstr> وظیفه اصلی انسان معاصر؟</vt:lpstr>
      <vt:lpstr>فرصت های ICT برای زندگی انسان؟</vt:lpstr>
      <vt:lpstr>در عرصه توسعه فردی</vt:lpstr>
      <vt:lpstr>مهم ترين تأثير ICT؟</vt:lpstr>
      <vt:lpstr>تغییر معرفت انسان  </vt:lpstr>
      <vt:lpstr>PowerPoint Presentation</vt:lpstr>
      <vt:lpstr>PowerPoint Presentation</vt:lpstr>
      <vt:lpstr>PowerPoint Presentation</vt:lpstr>
      <vt:lpstr> مهم ترین کارکرد knowledge eye؟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انسانیت انسان در چیست؟</vt:lpstr>
      <vt:lpstr>در سطح طبیعت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آینده ICT و جایگاه انسان</dc:title>
  <dc:creator>Shahin</dc:creator>
  <cp:lastModifiedBy>shahin</cp:lastModifiedBy>
  <cp:revision>65</cp:revision>
  <dcterms:created xsi:type="dcterms:W3CDTF">2010-02-12T12:13:59Z</dcterms:created>
  <dcterms:modified xsi:type="dcterms:W3CDTF">2013-10-08T05:08:54Z</dcterms:modified>
</cp:coreProperties>
</file>