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879" r:id="rId2"/>
  </p:sldMasterIdLst>
  <p:notesMasterIdLst>
    <p:notesMasterId r:id="rId28"/>
  </p:notesMasterIdLst>
  <p:handoutMasterIdLst>
    <p:handoutMasterId r:id="rId29"/>
  </p:handoutMasterIdLst>
  <p:sldIdLst>
    <p:sldId id="445" r:id="rId3"/>
    <p:sldId id="385" r:id="rId4"/>
    <p:sldId id="386" r:id="rId5"/>
    <p:sldId id="435" r:id="rId6"/>
    <p:sldId id="382" r:id="rId7"/>
    <p:sldId id="451" r:id="rId8"/>
    <p:sldId id="444" r:id="rId9"/>
    <p:sldId id="450" r:id="rId10"/>
    <p:sldId id="387" r:id="rId11"/>
    <p:sldId id="429" r:id="rId12"/>
    <p:sldId id="430" r:id="rId13"/>
    <p:sldId id="422" r:id="rId14"/>
    <p:sldId id="431" r:id="rId15"/>
    <p:sldId id="419" r:id="rId16"/>
    <p:sldId id="420" r:id="rId17"/>
    <p:sldId id="389" r:id="rId18"/>
    <p:sldId id="394" r:id="rId19"/>
    <p:sldId id="414" r:id="rId20"/>
    <p:sldId id="395" r:id="rId21"/>
    <p:sldId id="415" r:id="rId22"/>
    <p:sldId id="416" r:id="rId23"/>
    <p:sldId id="452" r:id="rId24"/>
    <p:sldId id="453" r:id="rId25"/>
    <p:sldId id="454" r:id="rId26"/>
    <p:sldId id="455" r:id="rId27"/>
  </p:sldIdLst>
  <p:sldSz cx="9144000" cy="6858000" type="screen4x3"/>
  <p:notesSz cx="7099300" cy="10234613"/>
  <p:embeddedFontLst>
    <p:embeddedFont>
      <p:font typeface="IranNastaliq" pitchFamily="18" charset="0"/>
      <p:regular r:id="rId30"/>
    </p:embeddedFont>
    <p:embeddedFont>
      <p:font typeface="B Koodak" pitchFamily="2" charset="-78"/>
      <p:bold r:id="rId31"/>
    </p:embeddedFont>
    <p:embeddedFont>
      <p:font typeface="B Homa" pitchFamily="2" charset="-78"/>
      <p:regular r:id="rId32"/>
    </p:embeddedFont>
    <p:embeddedFont>
      <p:font typeface="B Mitra" pitchFamily="2" charset="-78"/>
      <p:regular r:id="rId33"/>
      <p:bold r:id="rId34"/>
    </p:embeddedFont>
    <p:embeddedFont>
      <p:font typeface="Tahoma" pitchFamily="34" charset="0"/>
      <p:regular r:id="rId35"/>
      <p:bold r:id="rId36"/>
    </p:embeddedFont>
    <p:embeddedFont>
      <p:font typeface="B Zar" pitchFamily="2" charset="-78"/>
      <p:regular r:id="rId37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</p:embeddedFontLst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Zar" pitchFamily="2" charset="-7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39"/>
    <a:srgbClr val="FF9933"/>
    <a:srgbClr val="FFFF6B"/>
    <a:srgbClr val="CA391C"/>
    <a:srgbClr val="8FE38F"/>
    <a:srgbClr val="57FF8F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34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196" y="-96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60D03-D213-4AE5-A0D2-B26B32AF4D85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fa-IR"/>
        </a:p>
      </dgm:t>
    </dgm:pt>
    <dgm:pt modelId="{2DE322C0-2F00-44CA-BC2A-35667A1B32DC}">
      <dgm:prSet phldrT="[Text]"/>
      <dgm:spPr/>
      <dgm:t>
        <a:bodyPr/>
        <a:lstStyle/>
        <a:p>
          <a:pPr rtl="1"/>
          <a:r>
            <a:rPr lang="fa-IR" b="1" dirty="0" smtClean="0">
              <a:cs typeface="B Mitra" pitchFamily="2" charset="-78"/>
            </a:rPr>
            <a:t>شناسايي شايستگي‌ها</a:t>
          </a:r>
          <a:endParaRPr lang="fa-IR" b="1" dirty="0">
            <a:cs typeface="B Mitra" pitchFamily="2" charset="-78"/>
          </a:endParaRPr>
        </a:p>
      </dgm:t>
    </dgm:pt>
    <dgm:pt modelId="{24D41B34-E80A-4C79-833F-9F2629B43072}" type="parTrans" cxnId="{79653C40-CA8D-4DE6-A498-2712EA4BD6E4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8037B7A8-29F5-4DD3-9EA9-5DE4440BACE9}" type="sibTrans" cxnId="{79653C40-CA8D-4DE6-A498-2712EA4BD6E4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BAEAF136-40B3-4063-B0A0-CC404583D60B}">
      <dgm:prSet phldrT="[Text]"/>
      <dgm:spPr/>
      <dgm:t>
        <a:bodyPr/>
        <a:lstStyle/>
        <a:p>
          <a:pPr rtl="1"/>
          <a:r>
            <a:rPr lang="fa-IR" b="1" u="none" dirty="0" smtClean="0">
              <a:solidFill>
                <a:schemeClr val="tx2"/>
              </a:solidFill>
              <a:cs typeface="B Mitra" pitchFamily="2" charset="-78"/>
            </a:rPr>
            <a:t>برنامه های استراتژیک سازمان</a:t>
          </a:r>
          <a:endParaRPr lang="fa-IR" b="1" u="none" dirty="0">
            <a:solidFill>
              <a:schemeClr val="tx2"/>
            </a:solidFill>
            <a:cs typeface="B Mitra" pitchFamily="2" charset="-78"/>
          </a:endParaRPr>
        </a:p>
      </dgm:t>
    </dgm:pt>
    <dgm:pt modelId="{4D3E5744-E8AA-416A-98CC-3264E1487862}" type="parTrans" cxnId="{77022622-9C2F-4E00-8369-3B05DE288B5E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2A45FBB6-187E-4AB5-86C9-217E83093C67}" type="sibTrans" cxnId="{77022622-9C2F-4E00-8369-3B05DE288B5E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4AC3ED9C-93DA-4F00-9C44-D11C6576E7BE}">
      <dgm:prSet phldrT="[Text]"/>
      <dgm:spPr/>
      <dgm:t>
        <a:bodyPr/>
        <a:lstStyle/>
        <a:p>
          <a:pPr rtl="1"/>
          <a:r>
            <a:rPr lang="fa-IR" b="1" u="none" dirty="0" smtClean="0">
              <a:solidFill>
                <a:schemeClr val="tx2"/>
              </a:solidFill>
              <a:cs typeface="B Mitra" pitchFamily="2" charset="-78"/>
            </a:rPr>
            <a:t>تجزیه و تحلیل شغل</a:t>
          </a:r>
          <a:endParaRPr lang="fa-IR" b="1" u="none" dirty="0">
            <a:solidFill>
              <a:schemeClr val="tx2"/>
            </a:solidFill>
            <a:cs typeface="B Mitra" pitchFamily="2" charset="-78"/>
          </a:endParaRPr>
        </a:p>
      </dgm:t>
    </dgm:pt>
    <dgm:pt modelId="{B6557591-E8DE-4D92-BBBD-F6D5B4DB25E1}" type="parTrans" cxnId="{C54079F1-75AD-4806-8FC4-90CEC04CCE6B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C3D1C30C-BA85-4AFC-8BC8-5C53C988B947}" type="sibTrans" cxnId="{C54079F1-75AD-4806-8FC4-90CEC04CCE6B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3B0472A6-E691-4DA0-9520-C689492D7AA8}">
      <dgm:prSet phldrT="[Text]"/>
      <dgm:spPr/>
      <dgm:t>
        <a:bodyPr/>
        <a:lstStyle/>
        <a:p>
          <a:pPr rtl="1"/>
          <a:r>
            <a:rPr lang="fa-IR" b="1" u="none" dirty="0" smtClean="0">
              <a:solidFill>
                <a:schemeClr val="tx2"/>
              </a:solidFill>
              <a:cs typeface="B Mitra" pitchFamily="2" charset="-78"/>
            </a:rPr>
            <a:t>بررسي عملكرد شركتهاي مشابه</a:t>
          </a:r>
          <a:endParaRPr lang="fa-IR" b="1" u="none" dirty="0">
            <a:solidFill>
              <a:schemeClr val="tx2"/>
            </a:solidFill>
            <a:cs typeface="B Mitra" pitchFamily="2" charset="-78"/>
          </a:endParaRPr>
        </a:p>
      </dgm:t>
    </dgm:pt>
    <dgm:pt modelId="{7C926F25-DEC9-4A0C-A4A6-9CEFF089BA49}" type="sibTrans" cxnId="{C91CE054-602F-4245-A946-5FD7551105B7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3727CB99-7B4E-4B44-BB7E-8A0B50594BBE}" type="parTrans" cxnId="{C91CE054-602F-4245-A946-5FD7551105B7}">
      <dgm:prSet/>
      <dgm:spPr/>
      <dgm:t>
        <a:bodyPr/>
        <a:lstStyle/>
        <a:p>
          <a:pPr rtl="1"/>
          <a:endParaRPr lang="fa-IR" b="1">
            <a:cs typeface="B Mitra" pitchFamily="2" charset="-78"/>
          </a:endParaRPr>
        </a:p>
      </dgm:t>
    </dgm:pt>
    <dgm:pt modelId="{19CB9172-0367-48F1-8ED5-0BE5CC79CF97}">
      <dgm:prSet phldrT="[Text]"/>
      <dgm:spPr/>
      <dgm:t>
        <a:bodyPr/>
        <a:lstStyle/>
        <a:p>
          <a:pPr rtl="1"/>
          <a:r>
            <a:rPr lang="fa-IR" b="1" u="none" dirty="0" smtClean="0">
              <a:solidFill>
                <a:schemeClr val="tx2"/>
              </a:solidFill>
              <a:cs typeface="B Mitra" pitchFamily="2" charset="-78"/>
            </a:rPr>
            <a:t>مدیران و الگوهای موفق</a:t>
          </a:r>
          <a:endParaRPr lang="fa-IR" b="1" u="none" dirty="0">
            <a:solidFill>
              <a:schemeClr val="tx2"/>
            </a:solidFill>
            <a:cs typeface="B Mitra" pitchFamily="2" charset="-78"/>
          </a:endParaRPr>
        </a:p>
      </dgm:t>
    </dgm:pt>
    <dgm:pt modelId="{7342CE5A-0C8B-402C-9942-8307107DDFA0}" type="parTrans" cxnId="{3C896922-FAE8-4687-BA88-5515AFA168F6}">
      <dgm:prSet/>
      <dgm:spPr/>
      <dgm:t>
        <a:bodyPr/>
        <a:lstStyle/>
        <a:p>
          <a:endParaRPr lang="en-US"/>
        </a:p>
      </dgm:t>
    </dgm:pt>
    <dgm:pt modelId="{36BB8804-12BB-42BE-84CE-9E2E9C81CA78}" type="sibTrans" cxnId="{3C896922-FAE8-4687-BA88-5515AFA168F6}">
      <dgm:prSet/>
      <dgm:spPr/>
      <dgm:t>
        <a:bodyPr/>
        <a:lstStyle/>
        <a:p>
          <a:endParaRPr lang="en-US"/>
        </a:p>
      </dgm:t>
    </dgm:pt>
    <dgm:pt modelId="{7BEAFDD8-2B35-452B-B92D-4E541E7AB31C}" type="pres">
      <dgm:prSet presAssocID="{7A660D03-D213-4AE5-A0D2-B26B32AF4D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6069698-6CB5-4636-AF5D-2281FE08A207}" type="pres">
      <dgm:prSet presAssocID="{2DE322C0-2F00-44CA-BC2A-35667A1B32DC}" presName="centerShape" presStyleLbl="node0" presStyleIdx="0" presStyleCnt="1"/>
      <dgm:spPr/>
      <dgm:t>
        <a:bodyPr/>
        <a:lstStyle/>
        <a:p>
          <a:pPr rtl="1"/>
          <a:endParaRPr lang="fa-IR"/>
        </a:p>
      </dgm:t>
    </dgm:pt>
    <dgm:pt modelId="{8428825E-5CF2-40CD-95F9-5ACD5499D604}" type="pres">
      <dgm:prSet presAssocID="{4D3E5744-E8AA-416A-98CC-3264E1487862}" presName="parTrans" presStyleLbl="sibTrans2D1" presStyleIdx="0" presStyleCnt="4" custLinFactY="200000" custLinFactNeighborX="22504" custLinFactNeighborY="204178"/>
      <dgm:spPr/>
      <dgm:t>
        <a:bodyPr/>
        <a:lstStyle/>
        <a:p>
          <a:pPr rtl="1"/>
          <a:endParaRPr lang="fa-IR"/>
        </a:p>
      </dgm:t>
    </dgm:pt>
    <dgm:pt modelId="{9713A1AA-9595-4A30-830D-AE4B9D04ED73}" type="pres">
      <dgm:prSet presAssocID="{4D3E5744-E8AA-416A-98CC-3264E1487862}" presName="connectorText" presStyleLbl="sibTrans2D1" presStyleIdx="0" presStyleCnt="4"/>
      <dgm:spPr/>
      <dgm:t>
        <a:bodyPr/>
        <a:lstStyle/>
        <a:p>
          <a:pPr rtl="1"/>
          <a:endParaRPr lang="fa-IR"/>
        </a:p>
      </dgm:t>
    </dgm:pt>
    <dgm:pt modelId="{0B71E7DC-AFB2-4E55-9BAE-CB3970F9EBAD}" type="pres">
      <dgm:prSet presAssocID="{BAEAF136-40B3-4063-B0A0-CC404583D60B}" presName="node" presStyleLbl="node1" presStyleIdx="0" presStyleCnt="4" custRadScaleRad="100121" custRadScaleInc="5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FEC5124-3786-42D5-A20D-468FF1B75703}" type="pres">
      <dgm:prSet presAssocID="{3727CB99-7B4E-4B44-BB7E-8A0B50594BBE}" presName="parTrans" presStyleLbl="sibTrans2D1" presStyleIdx="1" presStyleCnt="4" custLinFactX="-300000" custLinFactNeighborX="-345396" custLinFactNeighborY="6603"/>
      <dgm:spPr/>
      <dgm:t>
        <a:bodyPr/>
        <a:lstStyle/>
        <a:p>
          <a:pPr rtl="1"/>
          <a:endParaRPr lang="fa-IR"/>
        </a:p>
      </dgm:t>
    </dgm:pt>
    <dgm:pt modelId="{61351255-C0D9-4F6E-9663-332237024444}" type="pres">
      <dgm:prSet presAssocID="{3727CB99-7B4E-4B44-BB7E-8A0B50594BBE}" presName="connectorText" presStyleLbl="sibTrans2D1" presStyleIdx="1" presStyleCnt="4"/>
      <dgm:spPr/>
      <dgm:t>
        <a:bodyPr/>
        <a:lstStyle/>
        <a:p>
          <a:pPr rtl="1"/>
          <a:endParaRPr lang="fa-IR"/>
        </a:p>
      </dgm:t>
    </dgm:pt>
    <dgm:pt modelId="{5AE570BE-B953-4011-AA01-B0675F2BB8D7}" type="pres">
      <dgm:prSet presAssocID="{3B0472A6-E691-4DA0-9520-C689492D7A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686D45F-5127-49C6-8481-8585D4DEA2CB}" type="pres">
      <dgm:prSet presAssocID="{7342CE5A-0C8B-402C-9942-8307107DDFA0}" presName="parTrans" presStyleLbl="sibTrans2D1" presStyleIdx="2" presStyleCnt="4"/>
      <dgm:spPr/>
    </dgm:pt>
    <dgm:pt modelId="{79A4B117-5684-4889-A05C-9BCEA590559C}" type="pres">
      <dgm:prSet presAssocID="{7342CE5A-0C8B-402C-9942-8307107DDFA0}" presName="connectorText" presStyleLbl="sibTrans2D1" presStyleIdx="2" presStyleCnt="4"/>
      <dgm:spPr/>
    </dgm:pt>
    <dgm:pt modelId="{1BBC6C1A-B76A-4537-82D0-99ED04243AFE}" type="pres">
      <dgm:prSet presAssocID="{19CB9172-0367-48F1-8ED5-0BE5CC79CF9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6285B-BDF7-4528-A8EF-8A146B226B39}" type="pres">
      <dgm:prSet presAssocID="{B6557591-E8DE-4D92-BBBD-F6D5B4DB25E1}" presName="parTrans" presStyleLbl="sibTrans2D1" presStyleIdx="3" presStyleCnt="4" custLinFactX="300000" custLinFactNeighborX="358671" custLinFactNeighborY="6603"/>
      <dgm:spPr/>
      <dgm:t>
        <a:bodyPr/>
        <a:lstStyle/>
        <a:p>
          <a:pPr rtl="1"/>
          <a:endParaRPr lang="fa-IR"/>
        </a:p>
      </dgm:t>
    </dgm:pt>
    <dgm:pt modelId="{2C237C95-D8DA-4854-A4BB-236EBC62DA4E}" type="pres">
      <dgm:prSet presAssocID="{B6557591-E8DE-4D92-BBBD-F6D5B4DB25E1}" presName="connectorText" presStyleLbl="sibTrans2D1" presStyleIdx="3" presStyleCnt="4"/>
      <dgm:spPr/>
      <dgm:t>
        <a:bodyPr/>
        <a:lstStyle/>
        <a:p>
          <a:pPr rtl="1"/>
          <a:endParaRPr lang="fa-IR"/>
        </a:p>
      </dgm:t>
    </dgm:pt>
    <dgm:pt modelId="{978C2BF5-BC4E-49C2-A3AC-0A0AD6B1E37D}" type="pres">
      <dgm:prSet presAssocID="{4AC3ED9C-93DA-4F00-9C44-D11C6576E7BE}" presName="node" presStyleLbl="node1" presStyleIdx="3" presStyleCnt="4" custRadScaleRad="101907" custRadScaleInc="-272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9653C40-CA8D-4DE6-A498-2712EA4BD6E4}" srcId="{7A660D03-D213-4AE5-A0D2-B26B32AF4D85}" destId="{2DE322C0-2F00-44CA-BC2A-35667A1B32DC}" srcOrd="0" destOrd="0" parTransId="{24D41B34-E80A-4C79-833F-9F2629B43072}" sibTransId="{8037B7A8-29F5-4DD3-9EA9-5DE4440BACE9}"/>
    <dgm:cxn modelId="{A4BF9133-3216-4C1F-A74C-307CF56DC46D}" type="presOf" srcId="{7342CE5A-0C8B-402C-9942-8307107DDFA0}" destId="{4686D45F-5127-49C6-8481-8585D4DEA2CB}" srcOrd="0" destOrd="0" presId="urn:microsoft.com/office/officeart/2005/8/layout/radial5"/>
    <dgm:cxn modelId="{C54079F1-75AD-4806-8FC4-90CEC04CCE6B}" srcId="{2DE322C0-2F00-44CA-BC2A-35667A1B32DC}" destId="{4AC3ED9C-93DA-4F00-9C44-D11C6576E7BE}" srcOrd="3" destOrd="0" parTransId="{B6557591-E8DE-4D92-BBBD-F6D5B4DB25E1}" sibTransId="{C3D1C30C-BA85-4AFC-8BC8-5C53C988B947}"/>
    <dgm:cxn modelId="{D8F4C4B6-26CB-49B1-BF03-7493D932CA51}" type="presOf" srcId="{19CB9172-0367-48F1-8ED5-0BE5CC79CF97}" destId="{1BBC6C1A-B76A-4537-82D0-99ED04243AFE}" srcOrd="0" destOrd="0" presId="urn:microsoft.com/office/officeart/2005/8/layout/radial5"/>
    <dgm:cxn modelId="{C91CE054-602F-4245-A946-5FD7551105B7}" srcId="{2DE322C0-2F00-44CA-BC2A-35667A1B32DC}" destId="{3B0472A6-E691-4DA0-9520-C689492D7AA8}" srcOrd="1" destOrd="0" parTransId="{3727CB99-7B4E-4B44-BB7E-8A0B50594BBE}" sibTransId="{7C926F25-DEC9-4A0C-A4A6-9CEFF089BA49}"/>
    <dgm:cxn modelId="{6C2435F1-E6A5-485A-8FD4-380486405AD8}" type="presOf" srcId="{3727CB99-7B4E-4B44-BB7E-8A0B50594BBE}" destId="{7FEC5124-3786-42D5-A20D-468FF1B75703}" srcOrd="0" destOrd="0" presId="urn:microsoft.com/office/officeart/2005/8/layout/radial5"/>
    <dgm:cxn modelId="{1781318B-6DFD-4EF7-861E-C5C666AF22DE}" type="presOf" srcId="{7342CE5A-0C8B-402C-9942-8307107DDFA0}" destId="{79A4B117-5684-4889-A05C-9BCEA590559C}" srcOrd="1" destOrd="0" presId="urn:microsoft.com/office/officeart/2005/8/layout/radial5"/>
    <dgm:cxn modelId="{D4531A2A-01F1-4F9A-8EC6-32C98C71AABE}" type="presOf" srcId="{4AC3ED9C-93DA-4F00-9C44-D11C6576E7BE}" destId="{978C2BF5-BC4E-49C2-A3AC-0A0AD6B1E37D}" srcOrd="0" destOrd="0" presId="urn:microsoft.com/office/officeart/2005/8/layout/radial5"/>
    <dgm:cxn modelId="{FCADB866-2C92-456E-8D88-795C07FED809}" type="presOf" srcId="{4D3E5744-E8AA-416A-98CC-3264E1487862}" destId="{8428825E-5CF2-40CD-95F9-5ACD5499D604}" srcOrd="0" destOrd="0" presId="urn:microsoft.com/office/officeart/2005/8/layout/radial5"/>
    <dgm:cxn modelId="{D82F3ED5-2488-4D50-A8E4-5614810013DD}" type="presOf" srcId="{2DE322C0-2F00-44CA-BC2A-35667A1B32DC}" destId="{B6069698-6CB5-4636-AF5D-2281FE08A207}" srcOrd="0" destOrd="0" presId="urn:microsoft.com/office/officeart/2005/8/layout/radial5"/>
    <dgm:cxn modelId="{96FC46C9-29AB-462D-AD70-0DB1A478DC96}" type="presOf" srcId="{7A660D03-D213-4AE5-A0D2-B26B32AF4D85}" destId="{7BEAFDD8-2B35-452B-B92D-4E541E7AB31C}" srcOrd="0" destOrd="0" presId="urn:microsoft.com/office/officeart/2005/8/layout/radial5"/>
    <dgm:cxn modelId="{77022622-9C2F-4E00-8369-3B05DE288B5E}" srcId="{2DE322C0-2F00-44CA-BC2A-35667A1B32DC}" destId="{BAEAF136-40B3-4063-B0A0-CC404583D60B}" srcOrd="0" destOrd="0" parTransId="{4D3E5744-E8AA-416A-98CC-3264E1487862}" sibTransId="{2A45FBB6-187E-4AB5-86C9-217E83093C67}"/>
    <dgm:cxn modelId="{445D12EB-DA56-452A-9FDD-112749212B7E}" type="presOf" srcId="{4D3E5744-E8AA-416A-98CC-3264E1487862}" destId="{9713A1AA-9595-4A30-830D-AE4B9D04ED73}" srcOrd="1" destOrd="0" presId="urn:microsoft.com/office/officeart/2005/8/layout/radial5"/>
    <dgm:cxn modelId="{F40225BB-DC7A-4734-B79D-0B0E843AF31B}" type="presOf" srcId="{B6557591-E8DE-4D92-BBBD-F6D5B4DB25E1}" destId="{8F16285B-BDF7-4528-A8EF-8A146B226B39}" srcOrd="0" destOrd="0" presId="urn:microsoft.com/office/officeart/2005/8/layout/radial5"/>
    <dgm:cxn modelId="{3C896922-FAE8-4687-BA88-5515AFA168F6}" srcId="{2DE322C0-2F00-44CA-BC2A-35667A1B32DC}" destId="{19CB9172-0367-48F1-8ED5-0BE5CC79CF97}" srcOrd="2" destOrd="0" parTransId="{7342CE5A-0C8B-402C-9942-8307107DDFA0}" sibTransId="{36BB8804-12BB-42BE-84CE-9E2E9C81CA78}"/>
    <dgm:cxn modelId="{3B964F16-A25C-4CA5-ADD6-E9D363591BBC}" type="presOf" srcId="{BAEAF136-40B3-4063-B0A0-CC404583D60B}" destId="{0B71E7DC-AFB2-4E55-9BAE-CB3970F9EBAD}" srcOrd="0" destOrd="0" presId="urn:microsoft.com/office/officeart/2005/8/layout/radial5"/>
    <dgm:cxn modelId="{E322D87D-C9EF-4F42-ADC1-244F4BBD6CE5}" type="presOf" srcId="{3B0472A6-E691-4DA0-9520-C689492D7AA8}" destId="{5AE570BE-B953-4011-AA01-B0675F2BB8D7}" srcOrd="0" destOrd="0" presId="urn:microsoft.com/office/officeart/2005/8/layout/radial5"/>
    <dgm:cxn modelId="{DF368A05-4053-4EC3-9386-4B4AD9D78BB2}" type="presOf" srcId="{B6557591-E8DE-4D92-BBBD-F6D5B4DB25E1}" destId="{2C237C95-D8DA-4854-A4BB-236EBC62DA4E}" srcOrd="1" destOrd="0" presId="urn:microsoft.com/office/officeart/2005/8/layout/radial5"/>
    <dgm:cxn modelId="{C500C45E-F521-4D12-B6FB-5ED9D9DDD978}" type="presOf" srcId="{3727CB99-7B4E-4B44-BB7E-8A0B50594BBE}" destId="{61351255-C0D9-4F6E-9663-332237024444}" srcOrd="1" destOrd="0" presId="urn:microsoft.com/office/officeart/2005/8/layout/radial5"/>
    <dgm:cxn modelId="{7A31B946-85EF-4E06-9A2A-D06AF45B3191}" type="presParOf" srcId="{7BEAFDD8-2B35-452B-B92D-4E541E7AB31C}" destId="{B6069698-6CB5-4636-AF5D-2281FE08A207}" srcOrd="0" destOrd="0" presId="urn:microsoft.com/office/officeart/2005/8/layout/radial5"/>
    <dgm:cxn modelId="{4CA5A8E6-B9DC-4DAF-A615-F1772A79878A}" type="presParOf" srcId="{7BEAFDD8-2B35-452B-B92D-4E541E7AB31C}" destId="{8428825E-5CF2-40CD-95F9-5ACD5499D604}" srcOrd="1" destOrd="0" presId="urn:microsoft.com/office/officeart/2005/8/layout/radial5"/>
    <dgm:cxn modelId="{41E65260-F3E9-42F0-946B-2C5A62652C44}" type="presParOf" srcId="{8428825E-5CF2-40CD-95F9-5ACD5499D604}" destId="{9713A1AA-9595-4A30-830D-AE4B9D04ED73}" srcOrd="0" destOrd="0" presId="urn:microsoft.com/office/officeart/2005/8/layout/radial5"/>
    <dgm:cxn modelId="{05E0DD4B-3C92-4E66-AB60-B667B2353370}" type="presParOf" srcId="{7BEAFDD8-2B35-452B-B92D-4E541E7AB31C}" destId="{0B71E7DC-AFB2-4E55-9BAE-CB3970F9EBAD}" srcOrd="2" destOrd="0" presId="urn:microsoft.com/office/officeart/2005/8/layout/radial5"/>
    <dgm:cxn modelId="{B704C74C-7EE6-40F5-8084-E3F7C53483DE}" type="presParOf" srcId="{7BEAFDD8-2B35-452B-B92D-4E541E7AB31C}" destId="{7FEC5124-3786-42D5-A20D-468FF1B75703}" srcOrd="3" destOrd="0" presId="urn:microsoft.com/office/officeart/2005/8/layout/radial5"/>
    <dgm:cxn modelId="{B2E5B9F5-E7E5-4CA6-8BE4-4FBB21072F32}" type="presParOf" srcId="{7FEC5124-3786-42D5-A20D-468FF1B75703}" destId="{61351255-C0D9-4F6E-9663-332237024444}" srcOrd="0" destOrd="0" presId="urn:microsoft.com/office/officeart/2005/8/layout/radial5"/>
    <dgm:cxn modelId="{1FD6F181-B12B-46D8-8FA1-825DFFD8DD72}" type="presParOf" srcId="{7BEAFDD8-2B35-452B-B92D-4E541E7AB31C}" destId="{5AE570BE-B953-4011-AA01-B0675F2BB8D7}" srcOrd="4" destOrd="0" presId="urn:microsoft.com/office/officeart/2005/8/layout/radial5"/>
    <dgm:cxn modelId="{793CC246-ADF0-468F-9F05-D4C1108805EA}" type="presParOf" srcId="{7BEAFDD8-2B35-452B-B92D-4E541E7AB31C}" destId="{4686D45F-5127-49C6-8481-8585D4DEA2CB}" srcOrd="5" destOrd="0" presId="urn:microsoft.com/office/officeart/2005/8/layout/radial5"/>
    <dgm:cxn modelId="{5E28527F-1AA4-456A-AAB0-FD566D0F0156}" type="presParOf" srcId="{4686D45F-5127-49C6-8481-8585D4DEA2CB}" destId="{79A4B117-5684-4889-A05C-9BCEA590559C}" srcOrd="0" destOrd="0" presId="urn:microsoft.com/office/officeart/2005/8/layout/radial5"/>
    <dgm:cxn modelId="{D6DBD4C8-0751-43D5-B6DA-69761025281D}" type="presParOf" srcId="{7BEAFDD8-2B35-452B-B92D-4E541E7AB31C}" destId="{1BBC6C1A-B76A-4537-82D0-99ED04243AFE}" srcOrd="6" destOrd="0" presId="urn:microsoft.com/office/officeart/2005/8/layout/radial5"/>
    <dgm:cxn modelId="{3DBA3698-1AE9-46AF-83A4-D09AFE41B26C}" type="presParOf" srcId="{7BEAFDD8-2B35-452B-B92D-4E541E7AB31C}" destId="{8F16285B-BDF7-4528-A8EF-8A146B226B39}" srcOrd="7" destOrd="0" presId="urn:microsoft.com/office/officeart/2005/8/layout/radial5"/>
    <dgm:cxn modelId="{230E6D16-4252-41CE-AA5D-BDFCC902D431}" type="presParOf" srcId="{8F16285B-BDF7-4528-A8EF-8A146B226B39}" destId="{2C237C95-D8DA-4854-A4BB-236EBC62DA4E}" srcOrd="0" destOrd="0" presId="urn:microsoft.com/office/officeart/2005/8/layout/radial5"/>
    <dgm:cxn modelId="{7FE87C18-9FD3-4531-869E-C1B8BA5D8B0F}" type="presParOf" srcId="{7BEAFDD8-2B35-452B-B92D-4E541E7AB31C}" destId="{978C2BF5-BC4E-49C2-A3AC-0A0AD6B1E37D}" srcOrd="8" destOrd="0" presId="urn:microsoft.com/office/officeart/2005/8/layout/radial5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022725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B48898-1FB9-4C51-A7DD-D6EFDD410E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9934575"/>
            <a:ext cx="583565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/>
          <a:lstStyle/>
          <a:p>
            <a:pPr algn="l" defTabSz="990600" rtl="0" eaLnBrk="0" hangingPunct="0">
              <a:spcBef>
                <a:spcPct val="50000"/>
              </a:spcBef>
              <a:defRPr/>
            </a:pPr>
            <a:r>
              <a:rPr lang="en-US" sz="1400" b="1">
                <a:latin typeface="Times New Roman" pitchFamily="18" charset="0"/>
                <a:cs typeface="Times New Roman" pitchFamily="18" charset="0"/>
              </a:rPr>
              <a:t>©</a:t>
            </a:r>
            <a:r>
              <a:rPr lang="en-US" sz="1400" b="1">
                <a:latin typeface="Times New Roman" pitchFamily="18" charset="0"/>
                <a:cs typeface="Arial" pitchFamily="34" charset="0"/>
              </a:rPr>
              <a:t>Copyright reserved for S.Shahbazmoradi(Shahbaz@ut.ac.ir)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rtl="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673E07-B646-42A6-B146-E793B671C80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AD4211C-C6A2-42A0-B76F-314DA652A12C}" type="slidenum">
              <a:rPr lang="ar-SA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>
              <a:latin typeface="+mn-lt"/>
              <a:cs typeface="+mn-cs"/>
            </a:endParaRPr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4450" y="2393950"/>
          <a:ext cx="9077325" cy="1819275"/>
        </p:xfrm>
        <a:graphic>
          <a:graphicData uri="http://schemas.openxmlformats.org/presentationml/2006/ole">
            <p:oleObj spid="_x0000_s76802" name="Image" r:id="rId3" imgW="10209524" imgH="1815873" progId="Photoshop.Image.6">
              <p:embed/>
            </p:oleObj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34925" y="4292600"/>
            <a:ext cx="9074150" cy="2520950"/>
            <a:chOff x="0" y="2640"/>
            <a:chExt cx="5760" cy="1680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168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gray">
            <a:xfrm>
              <a:off x="0" y="2640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34925" y="44450"/>
            <a:ext cx="9074150" cy="2282825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10" name="AutoShape 8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27 h 384"/>
                <a:gd name="T2" fmla="*/ 0 w 336"/>
                <a:gd name="T3" fmla="*/ 216 h 384"/>
                <a:gd name="T4" fmla="*/ 70 w 336"/>
                <a:gd name="T5" fmla="*/ 108 h 384"/>
                <a:gd name="T6" fmla="*/ 141 w 336"/>
                <a:gd name="T7" fmla="*/ 27 h 384"/>
                <a:gd name="T8" fmla="*/ 247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19 h 384"/>
                <a:gd name="T2" fmla="*/ 0 w 336"/>
                <a:gd name="T3" fmla="*/ 153 h 384"/>
                <a:gd name="T4" fmla="*/ 96 w 336"/>
                <a:gd name="T5" fmla="*/ 76 h 384"/>
                <a:gd name="T6" fmla="*/ 192 w 336"/>
                <a:gd name="T7" fmla="*/ 19 h 384"/>
                <a:gd name="T8" fmla="*/ 336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27 h 384"/>
                <a:gd name="T2" fmla="*/ 0 w 336"/>
                <a:gd name="T3" fmla="*/ 215 h 384"/>
                <a:gd name="T4" fmla="*/ 46 w 336"/>
                <a:gd name="T5" fmla="*/ 108 h 384"/>
                <a:gd name="T6" fmla="*/ 92 w 336"/>
                <a:gd name="T7" fmla="*/ 27 h 384"/>
                <a:gd name="T8" fmla="*/ 160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27 h 384"/>
                <a:gd name="T2" fmla="*/ 0 w 336"/>
                <a:gd name="T3" fmla="*/ 216 h 384"/>
                <a:gd name="T4" fmla="*/ 70 w 336"/>
                <a:gd name="T5" fmla="*/ 108 h 384"/>
                <a:gd name="T6" fmla="*/ 141 w 336"/>
                <a:gd name="T7" fmla="*/ 27 h 384"/>
                <a:gd name="T8" fmla="*/ 247 w 336"/>
                <a:gd name="T9" fmla="*/ 0 h 384"/>
                <a:gd name="T10" fmla="*/ 0 w 336"/>
                <a:gd name="T11" fmla="*/ 0 h 3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a-IR">
                <a:latin typeface="Arial" pitchFamily="34" charset="0"/>
              </a:endParaRPr>
            </a:p>
          </p:txBody>
        </p: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482850" y="2895600"/>
            <a:ext cx="2698750" cy="1041400"/>
            <a:chOff x="1610" y="1965"/>
            <a:chExt cx="1700" cy="656"/>
          </a:xfrm>
        </p:grpSpPr>
        <p:pic>
          <p:nvPicPr>
            <p:cNvPr id="16" name="Picture 19" descr="Untitled-1 copy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2426" y="1965"/>
              <a:ext cx="590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0" descr="Untitled-1 copy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gray">
            <a:xfrm>
              <a:off x="3061" y="2372"/>
              <a:ext cx="24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21" descr="Untitled-1 copy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gray">
            <a:xfrm>
              <a:off x="1610" y="2237"/>
              <a:ext cx="363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0957" name="Rectangle 13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0958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5334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ED8D-5057-4E52-B2DA-0C541A7119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BE73C-F504-4AF5-86C8-5378EB2E16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5FED-FD69-4038-89F9-BFAB0A32B58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75831BDA-30E9-486E-A41D-1D2449DC8E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087D761-8DE1-4AD1-A26E-1BD8B023945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37AE2D1-6972-43F3-AAA9-75FCB69BED66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4038" y="1341438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3A0239E2-8867-4A66-852E-66BF2C5DFC8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93F09A58-0579-421C-B65B-34E7BD445C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63120676-2495-4716-8D3B-C36ED999EDF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A846E969-2660-45A4-A72C-276F1ADF65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C857F-F916-4602-B733-F4075C77E5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FBB26404-8D74-4FFF-8826-3C5CBD971BE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14613CF7-00B5-4CCD-A9D8-7CF287226D0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D13A6FAA-301B-484E-9CE2-479B833014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85725"/>
            <a:ext cx="2017713" cy="5781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85725"/>
            <a:ext cx="5905500" cy="5781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cs typeface="Zar" pitchFamily="2" charset="-7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/>
            </a:lvl1pPr>
          </a:lstStyle>
          <a:p>
            <a:pPr>
              <a:defRPr/>
            </a:pPr>
            <a:fld id="{4EBA5969-E843-4A11-9BF7-3D669245214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A555E-2ADA-43F4-9E17-8452A9783D1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B00B-BBBD-489D-A209-90D5F2F750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DF07B-B7E4-46FE-BDC5-A2A5760B7B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9F13-D949-4D85-B5B9-FDFE8A921C6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1DE37-4D9C-447B-AB54-0C262B8115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FC5BF-AD84-4516-B0A8-0EB85040DA5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7EB13-6B88-4A04-877E-571F87BD279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285750"/>
            <a:ext cx="9156700" cy="911225"/>
            <a:chOff x="-1" y="196"/>
            <a:chExt cx="5768" cy="635"/>
          </a:xfrm>
        </p:grpSpPr>
        <p:sp>
          <p:nvSpPr>
            <p:cNvPr id="1037" name="Rectangle 3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09924" name="Freeform 4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925" name="Freeform 5"/>
            <p:cNvSpPr>
              <a:spLocks/>
            </p:cNvSpPr>
            <p:nvPr userDrawn="1"/>
          </p:nvSpPr>
          <p:spPr bwMode="gray">
            <a:xfrm>
              <a:off x="-1" y="514"/>
              <a:ext cx="3702" cy="312"/>
            </a:xfrm>
            <a:custGeom>
              <a:avLst/>
              <a:gdLst/>
              <a:ahLst/>
              <a:cxnLst>
                <a:cxn ang="0">
                  <a:pos x="45" y="590"/>
                </a:cxn>
                <a:cxn ang="0">
                  <a:pos x="1497" y="590"/>
                </a:cxn>
                <a:cxn ang="0">
                  <a:pos x="0" y="0"/>
                </a:cxn>
                <a:cxn ang="0">
                  <a:pos x="0" y="590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9926" name="Rectangle 6"/>
          <p:cNvSpPr>
            <a:spLocks noChangeArrowheads="1"/>
          </p:cNvSpPr>
          <p:nvPr/>
        </p:nvSpPr>
        <p:spPr bwMode="gray">
          <a:xfrm>
            <a:off x="1588" y="0"/>
            <a:ext cx="9144000" cy="2413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9927" name="Rectangle 7"/>
          <p:cNvSpPr>
            <a:spLocks noChangeArrowheads="1"/>
          </p:cNvSpPr>
          <p:nvPr/>
        </p:nvSpPr>
        <p:spPr bwMode="gray">
          <a:xfrm>
            <a:off x="12700" y="1235075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3077" name="Picture 8" descr="Untitled-1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gray">
          <a:xfrm>
            <a:off x="252413" y="38258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Untitled-1 copy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gray">
          <a:xfrm>
            <a:off x="973138" y="76517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0"/>
          <p:cNvSpPr>
            <a:spLocks noGrp="1" noChangeArrowheads="1"/>
          </p:cNvSpPr>
          <p:nvPr>
            <p:ph type="title"/>
          </p:nvPr>
        </p:nvSpPr>
        <p:spPr bwMode="gray">
          <a:xfrm>
            <a:off x="1676400" y="274638"/>
            <a:ext cx="66294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0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9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9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A8A6AD4-0532-489D-80CC-3C1FB6EBCA4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Rectangle 13"/>
          <p:cNvSpPr txBox="1">
            <a:spLocks noChangeArrowheads="1"/>
          </p:cNvSpPr>
          <p:nvPr userDrawn="1"/>
        </p:nvSpPr>
        <p:spPr>
          <a:xfrm>
            <a:off x="0" y="6613525"/>
            <a:ext cx="3200400" cy="244475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rtl="0">
              <a:defRPr/>
            </a:pPr>
            <a:r>
              <a:rPr lang="en-US" sz="1200" smtClean="0">
                <a:latin typeface="Arial" pitchFamily="34" charset="0"/>
              </a:rPr>
              <a:t>S.Shahbazmoradi(Shahbaz@ut.ac.ir)</a:t>
            </a:r>
            <a:endParaRPr lang="en-US" sz="120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5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000">
          <a:solidFill>
            <a:srgbClr val="FFFF66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7" name="Picture 3" descr="14b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84486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85725"/>
            <a:ext cx="66976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04188" y="6180138"/>
            <a:ext cx="10398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961212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98950" y="6381750"/>
            <a:ext cx="37195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FFFFFF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3613" y="5084763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rgbClr val="96121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685C3EE-7EC2-4667-B8DF-D780464BF00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../../../flash/Seminar/Paradigm.pp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flash\Seminar\bruno%20bozzetto\Super_Sinek.wm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do-not-judg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 txBox="1">
            <a:spLocks noChangeArrowheads="1"/>
          </p:cNvSpPr>
          <p:nvPr/>
        </p:nvSpPr>
        <p:spPr bwMode="auto">
          <a:xfrm>
            <a:off x="1200150" y="5124450"/>
            <a:ext cx="6553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fa-IR" sz="2400" b="1" dirty="0">
                <a:solidFill>
                  <a:schemeClr val="tx2"/>
                </a:solidFill>
              </a:rPr>
              <a:t>سعيد شهبازمرادي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MBA,PHD</a:t>
            </a:r>
          </a:p>
          <a:p>
            <a:pPr algn="ctr">
              <a:spcBef>
                <a:spcPct val="2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Shahbaz@ut.ac.ir</a:t>
            </a:r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ltGray">
          <a:xfrm>
            <a:off x="819150" y="24765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a-IR" sz="13800" dirty="0">
                <a:solidFill>
                  <a:srgbClr val="FFFF00"/>
                </a:solidFill>
                <a:latin typeface="IranNastaliq" pitchFamily="18" charset="0"/>
              </a:rPr>
              <a:t/>
            </a:r>
            <a:br>
              <a:rPr lang="fa-IR" sz="13800" dirty="0">
                <a:solidFill>
                  <a:srgbClr val="FFFF00"/>
                </a:solidFill>
                <a:latin typeface="IranNastaliq" pitchFamily="18" charset="0"/>
              </a:rPr>
            </a:br>
            <a:r>
              <a:rPr lang="fa-IR" sz="9600" dirty="0">
                <a:solidFill>
                  <a:srgbClr val="FFFF00"/>
                </a:solidFill>
                <a:latin typeface="IranNastaliq" pitchFamily="18" charset="0"/>
                <a:cs typeface="IranNastaliq" pitchFamily="18" charset="0"/>
              </a:rPr>
              <a:t>مدل شایستگی متولیان روابط عمومی در پاسخ به الزامات سازمانی</a:t>
            </a:r>
            <a:endParaRPr lang="en-US" sz="13800" dirty="0">
              <a:solidFill>
                <a:srgbClr val="FFFF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0" y="1371600"/>
            <a:ext cx="5029200" cy="4111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8000" b="1" smtClean="0">
                <a:solidFill>
                  <a:srgbClr val="C00000"/>
                </a:solidFill>
                <a:cs typeface="Zar" pitchFamily="2" charset="-78"/>
              </a:rPr>
              <a:t>Paradigm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fa-IR" sz="8000" b="1" smtClean="0">
                <a:cs typeface="Zar" pitchFamily="2" charset="-78"/>
              </a:rPr>
              <a:t>پارادايم</a:t>
            </a:r>
            <a:endParaRPr lang="en-US" sz="8000" b="1" smtClean="0">
              <a:cs typeface="Zar" pitchFamily="2" charset="-78"/>
            </a:endParaRPr>
          </a:p>
        </p:txBody>
      </p:sp>
      <p:sp>
        <p:nvSpPr>
          <p:cNvPr id="327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Sun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8534400" y="6324600"/>
            <a:ext cx="609600" cy="5334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73" name="Picture 4" descr="C:\flash\Seminar\pic\121318575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2675"/>
            <a:ext cx="39147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icebe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92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3492500" y="1196975"/>
            <a:ext cx="2663825" cy="287338"/>
          </a:xfrm>
          <a:prstGeom prst="rightArrow">
            <a:avLst>
              <a:gd name="adj1" fmla="val 50000"/>
              <a:gd name="adj2" fmla="val 231768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796" name="AutoShape 7"/>
          <p:cNvSpPr>
            <a:spLocks noChangeArrowheads="1"/>
          </p:cNvSpPr>
          <p:nvPr/>
        </p:nvSpPr>
        <p:spPr bwMode="auto">
          <a:xfrm>
            <a:off x="4138613" y="2017713"/>
            <a:ext cx="2016125" cy="287337"/>
          </a:xfrm>
          <a:prstGeom prst="rightArrow">
            <a:avLst>
              <a:gd name="adj1" fmla="val 50000"/>
              <a:gd name="adj2" fmla="val 17541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5724525" y="1125538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</a:rPr>
              <a:t>مهارت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6172200" y="1828800"/>
            <a:ext cx="1223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</a:rPr>
              <a:t>دانش 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799" name="AutoShape 11"/>
          <p:cNvSpPr>
            <a:spLocks/>
          </p:cNvSpPr>
          <p:nvPr/>
        </p:nvSpPr>
        <p:spPr bwMode="auto">
          <a:xfrm>
            <a:off x="7620000" y="1143000"/>
            <a:ext cx="73025" cy="1223963"/>
          </a:xfrm>
          <a:prstGeom prst="rightBrace">
            <a:avLst>
              <a:gd name="adj1" fmla="val 13967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800" name="Text Box 12"/>
          <p:cNvSpPr txBox="1">
            <a:spLocks noChangeArrowheads="1"/>
          </p:cNvSpPr>
          <p:nvPr/>
        </p:nvSpPr>
        <p:spPr bwMode="auto">
          <a:xfrm>
            <a:off x="7543800" y="1295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</a:rPr>
              <a:t>تخصص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801" name="AutoShape 13"/>
          <p:cNvSpPr>
            <a:spLocks noChangeArrowheads="1"/>
          </p:cNvSpPr>
          <p:nvPr/>
        </p:nvSpPr>
        <p:spPr bwMode="auto">
          <a:xfrm>
            <a:off x="4859338" y="3789363"/>
            <a:ext cx="1296987" cy="287337"/>
          </a:xfrm>
          <a:prstGeom prst="rightArrow">
            <a:avLst>
              <a:gd name="adj1" fmla="val 50000"/>
              <a:gd name="adj2" fmla="val 112845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3802" name="Text Box 15"/>
          <p:cNvSpPr txBox="1">
            <a:spLocks noChangeArrowheads="1"/>
          </p:cNvSpPr>
          <p:nvPr/>
        </p:nvSpPr>
        <p:spPr bwMode="auto">
          <a:xfrm>
            <a:off x="6170613" y="3732213"/>
            <a:ext cx="15255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</a:rPr>
              <a:t>نگرش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803" name="Text Box 8"/>
          <p:cNvSpPr txBox="1">
            <a:spLocks noChangeArrowheads="1"/>
          </p:cNvSpPr>
          <p:nvPr/>
        </p:nvSpPr>
        <p:spPr bwMode="auto">
          <a:xfrm>
            <a:off x="6172200" y="1143000"/>
            <a:ext cx="1285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 sz="2800" b="1">
                <a:solidFill>
                  <a:srgbClr val="FF0000"/>
                </a:solidFill>
              </a:rPr>
              <a:t>مهارت</a:t>
            </a:r>
            <a:endParaRPr 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5" descr="C:\flash\Seminar\pic\Ghassab_e_Maah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19200"/>
            <a:ext cx="7124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8"/>
          <p:cNvGrpSpPr>
            <a:grpSpLocks/>
          </p:cNvGrpSpPr>
          <p:nvPr/>
        </p:nvGrpSpPr>
        <p:grpSpPr bwMode="auto">
          <a:xfrm>
            <a:off x="1214438" y="500063"/>
            <a:ext cx="6986587" cy="6192837"/>
            <a:chOff x="1114425" y="404813"/>
            <a:chExt cx="6986588" cy="6192837"/>
          </a:xfrm>
        </p:grpSpPr>
        <p:sp>
          <p:nvSpPr>
            <p:cNvPr id="5125" name="Oval 5"/>
            <p:cNvSpPr>
              <a:spLocks noChangeArrowheads="1"/>
            </p:cNvSpPr>
            <p:nvPr/>
          </p:nvSpPr>
          <p:spPr bwMode="auto">
            <a:xfrm>
              <a:off x="1835150" y="1085850"/>
              <a:ext cx="5667376" cy="3743325"/>
            </a:xfrm>
            <a:prstGeom prst="ellipse">
              <a:avLst/>
            </a:prstGeom>
            <a:solidFill>
              <a:srgbClr val="FEDADA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3789362" y="404813"/>
              <a:ext cx="1954213" cy="1524000"/>
            </a:xfrm>
            <a:prstGeom prst="downArrowCallout">
              <a:avLst>
                <a:gd name="adj1" fmla="val 32057"/>
                <a:gd name="adj2" fmla="val 32057"/>
                <a:gd name="adj3" fmla="val 16667"/>
                <a:gd name="adj4" fmla="val 66667"/>
              </a:avLst>
            </a:prstGeom>
            <a:solidFill>
              <a:srgbClr val="8CC76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fa-IR" sz="20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دانش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fa-IR" sz="14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معلومات نظري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fa-IR" sz="14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تئوري</a:t>
              </a:r>
              <a:endParaRPr lang="en-US" sz="1400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 rot="16200000">
              <a:off x="1266031" y="2048669"/>
              <a:ext cx="1641475" cy="1944687"/>
            </a:xfrm>
            <a:prstGeom prst="downArrowCallout">
              <a:avLst>
                <a:gd name="adj1" fmla="val 25000"/>
                <a:gd name="adj2" fmla="val 25000"/>
                <a:gd name="adj3" fmla="val 19745"/>
                <a:gd name="adj4" fmla="val 66667"/>
              </a:avLst>
            </a:prstGeom>
            <a:solidFill>
              <a:srgbClr val="A2C4E2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r>
                <a:rPr lang="fa-IR" sz="20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مجموعه مهارتها</a:t>
              </a:r>
            </a:p>
            <a:p>
              <a:pPr>
                <a:defRPr/>
              </a:pPr>
              <a:endParaRPr lang="fa-IR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fa-IR" sz="12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توانايي پياده سازي علم</a:t>
              </a:r>
              <a:br>
                <a:rPr lang="fa-IR" sz="12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</a:br>
              <a:r>
                <a:rPr lang="fa-IR" sz="12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 درعمل</a:t>
              </a:r>
            </a:p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 rot="5400000">
              <a:off x="6415882" y="2156619"/>
              <a:ext cx="1641475" cy="1728787"/>
            </a:xfrm>
            <a:prstGeom prst="downArrowCallout">
              <a:avLst>
                <a:gd name="adj1" fmla="val 25000"/>
                <a:gd name="adj2" fmla="val 25000"/>
                <a:gd name="adj3" fmla="val 17553"/>
                <a:gd name="adj4" fmla="val 66667"/>
              </a:avLst>
            </a:prstGeom>
            <a:solidFill>
              <a:srgbClr val="E5E27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fa-IR" sz="20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نگرش</a:t>
              </a:r>
            </a:p>
            <a:p>
              <a:pPr>
                <a:defRPr/>
              </a:pPr>
              <a:endParaRPr lang="fa-IR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r>
                <a:rPr lang="fa-IR" sz="1200" dirty="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تصوير ذهني انسان از دنياو پيرامون </a:t>
              </a:r>
            </a:p>
            <a:p>
              <a:pPr>
                <a:defRPr/>
              </a:pPr>
              <a:endParaRPr lang="en-US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V="1">
              <a:off x="2813050" y="1514475"/>
              <a:ext cx="781050" cy="414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3006725" y="1665288"/>
              <a:ext cx="782637" cy="415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6134101" y="1514475"/>
              <a:ext cx="585787" cy="4143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 flipV="1">
              <a:off x="5938838" y="1665288"/>
              <a:ext cx="585788" cy="415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>
              <a:off x="4067175" y="3860800"/>
              <a:ext cx="1508125" cy="11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4" name="Text Box 14"/>
            <p:cNvSpPr txBox="1">
              <a:spLocks noChangeArrowheads="1"/>
            </p:cNvSpPr>
            <p:nvPr/>
          </p:nvSpPr>
          <p:spPr bwMode="auto">
            <a:xfrm>
              <a:off x="3779837" y="2660650"/>
              <a:ext cx="1563688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fa-IR" sz="3600">
                  <a:solidFill>
                    <a:schemeClr val="tx2">
                      <a:lumMod val="10000"/>
                    </a:schemeClr>
                  </a:solidFill>
                  <a:latin typeface="Times New Roman" pitchFamily="18" charset="0"/>
                </a:rPr>
                <a:t>شايستگي</a:t>
              </a:r>
              <a:endParaRPr lang="en-US" sz="3600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5135" name="AutoShape 15"/>
            <p:cNvSpPr>
              <a:spLocks noChangeArrowheads="1"/>
            </p:cNvSpPr>
            <p:nvPr/>
          </p:nvSpPr>
          <p:spPr bwMode="auto">
            <a:xfrm>
              <a:off x="4000500" y="4957763"/>
              <a:ext cx="1563687" cy="693737"/>
            </a:xfrm>
            <a:prstGeom prst="downArrow">
              <a:avLst>
                <a:gd name="adj1" fmla="val 50046"/>
                <a:gd name="adj2" fmla="val 47824"/>
              </a:avLst>
            </a:prstGeom>
            <a:solidFill>
              <a:srgbClr val="B398B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5136" name="AutoShape 16"/>
            <p:cNvSpPr>
              <a:spLocks noChangeArrowheads="1"/>
            </p:cNvSpPr>
            <p:nvPr/>
          </p:nvSpPr>
          <p:spPr bwMode="auto">
            <a:xfrm>
              <a:off x="3022600" y="5765800"/>
              <a:ext cx="3517901" cy="831850"/>
            </a:xfrm>
            <a:prstGeom prst="roundRect">
              <a:avLst>
                <a:gd name="adj" fmla="val 16667"/>
              </a:avLst>
            </a:prstGeom>
            <a:solidFill>
              <a:srgbClr val="ADCFAE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en-US" sz="120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endParaRPr>
            </a:p>
            <a:p>
              <a:pPr algn="ctr">
                <a:defRPr/>
              </a:pPr>
              <a:endParaRPr lang="en-US" sz="120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endParaRPr>
            </a:p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H="1" flipV="1">
              <a:off x="3995737" y="3644900"/>
              <a:ext cx="1584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tx2">
                    <a:lumMod val="10000"/>
                  </a:schemeClr>
                </a:solidFill>
                <a:latin typeface="Arial" pitchFamily="34" charset="0"/>
              </a:endParaRPr>
            </a:p>
          </p:txBody>
        </p:sp>
        <p:sp>
          <p:nvSpPr>
            <p:cNvPr id="10258" name="Rectangle 18"/>
            <p:cNvSpPr>
              <a:spLocks noChangeArrowheads="1"/>
            </p:cNvSpPr>
            <p:nvPr/>
          </p:nvSpPr>
          <p:spPr bwMode="auto">
            <a:xfrm>
              <a:off x="3784600" y="6000750"/>
              <a:ext cx="2125662" cy="430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a-IR" sz="2200">
                  <a:solidFill>
                    <a:schemeClr val="tx2">
                      <a:lumMod val="10000"/>
                    </a:schemeClr>
                  </a:solidFill>
                  <a:latin typeface="Arial" pitchFamily="34" charset="0"/>
                </a:rPr>
                <a:t>اثر بخشي در محيط كار</a:t>
              </a: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5844" name="Text Placeholder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F67B4-76FC-4A16-9AD2-E7655EE67130}" type="slidenum">
              <a:rPr lang="fa-IR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772400" cy="685800"/>
          </a:xfrm>
        </p:spPr>
        <p:txBody>
          <a:bodyPr/>
          <a:lstStyle/>
          <a:p>
            <a:pPr algn="ctr">
              <a:defRPr/>
            </a:pPr>
            <a:r>
              <a:rPr lang="fa-IR" dirty="0">
                <a:cs typeface="Zar" pitchFamily="2" charset="-78"/>
              </a:rPr>
              <a:t>دو وجه اصلي شايستگي </a:t>
            </a:r>
            <a:r>
              <a:rPr lang="fa-IR" dirty="0" smtClean="0">
                <a:cs typeface="Zar" pitchFamily="2" charset="-78"/>
              </a:rPr>
              <a:t>ها</a:t>
            </a:r>
            <a:endParaRPr lang="en-US" dirty="0">
              <a:cs typeface="Zar" pitchFamily="2" charset="-7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49C06-2C87-4AD1-93BE-22FFA086D3B6}" type="slidenum">
              <a:rPr lang="fa-IR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6868" name="AutoShape 3"/>
          <p:cNvSpPr>
            <a:spLocks noChangeArrowheads="1"/>
          </p:cNvSpPr>
          <p:nvPr/>
        </p:nvSpPr>
        <p:spPr bwMode="auto">
          <a:xfrm>
            <a:off x="6084888" y="1341438"/>
            <a:ext cx="2700337" cy="1258887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endParaRPr lang="fa-IR" sz="2800">
              <a:latin typeface="Tahoma" pitchFamily="34" charset="0"/>
              <a:cs typeface="Titr" pitchFamily="2" charset="-78"/>
            </a:endParaRPr>
          </a:p>
          <a:p>
            <a:pPr algn="ctr" rtl="0"/>
            <a:r>
              <a:rPr lang="fa-IR" sz="2800">
                <a:latin typeface="Tahoma" pitchFamily="34" charset="0"/>
                <a:cs typeface="Titr" pitchFamily="2" charset="-78"/>
              </a:rPr>
              <a:t>شايستگي هاي فرد</a:t>
            </a:r>
          </a:p>
          <a:p>
            <a:pPr algn="ctr" rtl="0"/>
            <a:endParaRPr lang="fa-IR" sz="2800">
              <a:latin typeface="Tahoma" pitchFamily="34" charset="0"/>
              <a:cs typeface="Titr" pitchFamily="2" charset="-78"/>
            </a:endParaRPr>
          </a:p>
          <a:p>
            <a:pPr algn="ctr" rtl="0"/>
            <a:endParaRPr lang="en-US" sz="2800">
              <a:latin typeface="Tahoma" pitchFamily="34" charset="0"/>
              <a:cs typeface="Titr" pitchFamily="2" charset="-78"/>
            </a:endParaRPr>
          </a:p>
        </p:txBody>
      </p:sp>
      <p:sp>
        <p:nvSpPr>
          <p:cNvPr id="36869" name="AutoShape 4"/>
          <p:cNvSpPr>
            <a:spLocks noChangeArrowheads="1"/>
          </p:cNvSpPr>
          <p:nvPr/>
        </p:nvSpPr>
        <p:spPr bwMode="auto">
          <a:xfrm>
            <a:off x="250825" y="1196975"/>
            <a:ext cx="2700338" cy="1258888"/>
          </a:xfrm>
          <a:prstGeom prst="wedgeRoundRectCallout">
            <a:avLst>
              <a:gd name="adj1" fmla="val 37889"/>
              <a:gd name="adj2" fmla="val 70051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0"/>
            <a:r>
              <a:rPr lang="fa-IR" sz="2800">
                <a:latin typeface="Tahoma" pitchFamily="34" charset="0"/>
                <a:cs typeface="Titr" pitchFamily="2" charset="-78"/>
              </a:rPr>
              <a:t>شايستگي هاي سمت</a:t>
            </a:r>
            <a:endParaRPr lang="en-US" sz="2800">
              <a:latin typeface="Tahoma" pitchFamily="34" charset="0"/>
              <a:cs typeface="Titr" pitchFamily="2" charset="-78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43600" y="3276600"/>
            <a:ext cx="29257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شايستگي هاي منحصر به فرد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دانش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مهارت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هوشمندي</a:t>
            </a:r>
            <a:endParaRPr lang="en-US">
              <a:latin typeface="Tahoma" pitchFamily="34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04800" y="3124200"/>
            <a:ext cx="29257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a-IR">
                <a:latin typeface="Tahoma" pitchFamily="34" charset="0"/>
              </a:rPr>
              <a:t>شايستگي هاي اختصاصي پست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دانش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مهارت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a-IR">
                <a:latin typeface="Tahoma" pitchFamily="34" charset="0"/>
              </a:rPr>
              <a:t> هوشمندي</a:t>
            </a:r>
            <a:endParaRPr lang="en-US">
              <a:latin typeface="Tahoma" pitchFamily="34" charset="0"/>
            </a:endParaRPr>
          </a:p>
        </p:txBody>
      </p:sp>
      <p:pic>
        <p:nvPicPr>
          <p:cNvPr id="36872" name="Picture 8" descr="j03029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636838"/>
            <a:ext cx="26098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ar-SA" smtClean="0">
                <a:cs typeface="B Zar" pitchFamily="2" charset="-78"/>
              </a:rPr>
              <a:t>مديريت تحول چند</a:t>
            </a:r>
            <a:r>
              <a:rPr lang="fa-IR" smtClean="0">
                <a:cs typeface="B Zar" pitchFamily="2" charset="-78"/>
              </a:rPr>
              <a:t> </a:t>
            </a:r>
            <a:r>
              <a:rPr lang="ar-SA" smtClean="0">
                <a:cs typeface="B Zar" pitchFamily="2" charset="-78"/>
              </a:rPr>
              <a:t>بعدي</a:t>
            </a:r>
            <a:endParaRPr lang="en-US" smtClean="0">
              <a:cs typeface="B Zar" pitchFamily="2" charset="-7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9313" y="1665288"/>
            <a:ext cx="1944687" cy="51927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تحول</a:t>
            </a: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سردرگمي </a:t>
            </a: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شروع ناموفق</a:t>
            </a: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نگراني</a:t>
            </a: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نااميدي</a:t>
            </a:r>
            <a:endParaRPr lang="fa-IR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tx2"/>
              </a:solidFill>
              <a:cs typeface="B Zar" pitchFamily="2" charset="-7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تغ</a:t>
            </a:r>
            <a:r>
              <a:rPr lang="fa-IR" sz="2400" smtClean="0">
                <a:solidFill>
                  <a:schemeClr val="tx2"/>
                </a:solidFill>
                <a:cs typeface="B Zar" pitchFamily="2" charset="-78"/>
              </a:rPr>
              <a:t>يي</a:t>
            </a:r>
            <a:r>
              <a:rPr lang="ar-SA" sz="2400" smtClean="0">
                <a:solidFill>
                  <a:schemeClr val="tx2"/>
                </a:solidFill>
                <a:cs typeface="B Zar" pitchFamily="2" charset="-78"/>
              </a:rPr>
              <a:t>ر کند</a:t>
            </a:r>
            <a:endParaRPr lang="en-US" sz="2400" smtClean="0">
              <a:solidFill>
                <a:schemeClr val="tx2"/>
              </a:solidFill>
              <a:cs typeface="B Zar" pitchFamily="2" charset="-78"/>
            </a:endParaRPr>
          </a:p>
        </p:txBody>
      </p:sp>
      <p:sp>
        <p:nvSpPr>
          <p:cNvPr id="14390" name="Text Box 5"/>
          <p:cNvSpPr txBox="1">
            <a:spLocks noChangeArrowheads="1"/>
          </p:cNvSpPr>
          <p:nvPr/>
        </p:nvSpPr>
        <p:spPr bwMode="auto">
          <a:xfrm>
            <a:off x="34925" y="1628775"/>
            <a:ext cx="1081088" cy="4365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ديدگاه</a:t>
            </a:r>
          </a:p>
        </p:txBody>
      </p:sp>
      <p:sp>
        <p:nvSpPr>
          <p:cNvPr id="14391" name="Text Box 6"/>
          <p:cNvSpPr txBox="1">
            <a:spLocks noChangeArrowheads="1"/>
          </p:cNvSpPr>
          <p:nvPr/>
        </p:nvSpPr>
        <p:spPr bwMode="auto">
          <a:xfrm>
            <a:off x="1474788" y="1628775"/>
            <a:ext cx="1584325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برنامه عملياتي</a:t>
            </a:r>
          </a:p>
        </p:txBody>
      </p:sp>
      <p:sp>
        <p:nvSpPr>
          <p:cNvPr id="14392" name="Text Box 7"/>
          <p:cNvSpPr txBox="1">
            <a:spLocks noChangeArrowheads="1"/>
          </p:cNvSpPr>
          <p:nvPr/>
        </p:nvSpPr>
        <p:spPr bwMode="auto">
          <a:xfrm>
            <a:off x="3419475" y="1628775"/>
            <a:ext cx="1081088" cy="4365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مهارت ها</a:t>
            </a:r>
          </a:p>
        </p:txBody>
      </p:sp>
      <p:sp>
        <p:nvSpPr>
          <p:cNvPr id="14393" name="Text Box 8"/>
          <p:cNvSpPr txBox="1">
            <a:spLocks noChangeArrowheads="1"/>
          </p:cNvSpPr>
          <p:nvPr/>
        </p:nvSpPr>
        <p:spPr bwMode="auto">
          <a:xfrm>
            <a:off x="4806950" y="1628775"/>
            <a:ext cx="1081088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منابع </a:t>
            </a:r>
          </a:p>
        </p:txBody>
      </p:sp>
      <p:sp>
        <p:nvSpPr>
          <p:cNvPr id="14394" name="Text Box 9"/>
          <p:cNvSpPr txBox="1">
            <a:spLocks noChangeArrowheads="1"/>
          </p:cNvSpPr>
          <p:nvPr/>
        </p:nvSpPr>
        <p:spPr bwMode="auto">
          <a:xfrm>
            <a:off x="6227763" y="1628775"/>
            <a:ext cx="1081088" cy="4365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انگيزه </a:t>
            </a:r>
          </a:p>
        </p:txBody>
      </p:sp>
      <p:sp>
        <p:nvSpPr>
          <p:cNvPr id="37907" name="Line 10"/>
          <p:cNvSpPr>
            <a:spLocks noChangeShapeType="1"/>
          </p:cNvSpPr>
          <p:nvPr/>
        </p:nvSpPr>
        <p:spPr bwMode="auto">
          <a:xfrm>
            <a:off x="1187450" y="182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08" name="Line 11"/>
          <p:cNvSpPr>
            <a:spLocks noChangeShapeType="1"/>
          </p:cNvSpPr>
          <p:nvPr/>
        </p:nvSpPr>
        <p:spPr bwMode="auto">
          <a:xfrm>
            <a:off x="3132138" y="182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09" name="Line 12"/>
          <p:cNvSpPr>
            <a:spLocks noChangeShapeType="1"/>
          </p:cNvSpPr>
          <p:nvPr/>
        </p:nvSpPr>
        <p:spPr bwMode="auto">
          <a:xfrm>
            <a:off x="4572000" y="182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10" name="Line 13"/>
          <p:cNvSpPr>
            <a:spLocks noChangeShapeType="1"/>
          </p:cNvSpPr>
          <p:nvPr/>
        </p:nvSpPr>
        <p:spPr bwMode="auto">
          <a:xfrm>
            <a:off x="5959475" y="182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11" name="Line 14"/>
          <p:cNvSpPr>
            <a:spLocks noChangeShapeType="1"/>
          </p:cNvSpPr>
          <p:nvPr/>
        </p:nvSpPr>
        <p:spPr bwMode="auto">
          <a:xfrm>
            <a:off x="7380288" y="18256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14382" name="Text Box 16"/>
          <p:cNvSpPr txBox="1">
            <a:spLocks noChangeArrowheads="1"/>
          </p:cNvSpPr>
          <p:nvPr/>
        </p:nvSpPr>
        <p:spPr bwMode="auto">
          <a:xfrm>
            <a:off x="1447800" y="2514600"/>
            <a:ext cx="1584325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برنامه عملياتي</a:t>
            </a:r>
          </a:p>
        </p:txBody>
      </p:sp>
      <p:sp>
        <p:nvSpPr>
          <p:cNvPr id="14383" name="Text Box 17"/>
          <p:cNvSpPr txBox="1">
            <a:spLocks noChangeArrowheads="1"/>
          </p:cNvSpPr>
          <p:nvPr/>
        </p:nvSpPr>
        <p:spPr bwMode="auto">
          <a:xfrm>
            <a:off x="3429000" y="2590800"/>
            <a:ext cx="1081088" cy="4365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مهارت ها</a:t>
            </a:r>
          </a:p>
        </p:txBody>
      </p:sp>
      <p:sp>
        <p:nvSpPr>
          <p:cNvPr id="14384" name="Text Box 18"/>
          <p:cNvSpPr txBox="1">
            <a:spLocks noChangeArrowheads="1"/>
          </p:cNvSpPr>
          <p:nvPr/>
        </p:nvSpPr>
        <p:spPr bwMode="auto">
          <a:xfrm>
            <a:off x="4800600" y="2590800"/>
            <a:ext cx="1081088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منابع </a:t>
            </a:r>
          </a:p>
        </p:txBody>
      </p:sp>
      <p:sp>
        <p:nvSpPr>
          <p:cNvPr id="14385" name="Text Box 19"/>
          <p:cNvSpPr txBox="1">
            <a:spLocks noChangeArrowheads="1"/>
          </p:cNvSpPr>
          <p:nvPr/>
        </p:nvSpPr>
        <p:spPr bwMode="auto">
          <a:xfrm>
            <a:off x="6172200" y="2590800"/>
            <a:ext cx="1081088" cy="4365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انگيزه </a:t>
            </a:r>
          </a:p>
        </p:txBody>
      </p:sp>
      <p:sp>
        <p:nvSpPr>
          <p:cNvPr id="37924" name="Line 20"/>
          <p:cNvSpPr>
            <a:spLocks noChangeShapeType="1"/>
          </p:cNvSpPr>
          <p:nvPr/>
        </p:nvSpPr>
        <p:spPr bwMode="auto">
          <a:xfrm>
            <a:off x="3228975" y="2768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25" name="Line 21"/>
          <p:cNvSpPr>
            <a:spLocks noChangeShapeType="1"/>
          </p:cNvSpPr>
          <p:nvPr/>
        </p:nvSpPr>
        <p:spPr bwMode="auto">
          <a:xfrm>
            <a:off x="4572000" y="2743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26" name="Line 22"/>
          <p:cNvSpPr>
            <a:spLocks noChangeShapeType="1"/>
          </p:cNvSpPr>
          <p:nvPr/>
        </p:nvSpPr>
        <p:spPr bwMode="auto">
          <a:xfrm>
            <a:off x="5943600" y="2743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27" name="Line 23"/>
          <p:cNvSpPr>
            <a:spLocks noChangeShapeType="1"/>
          </p:cNvSpPr>
          <p:nvPr/>
        </p:nvSpPr>
        <p:spPr bwMode="auto">
          <a:xfrm>
            <a:off x="7477125" y="27686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0" y="3505200"/>
            <a:ext cx="1081088" cy="4365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ديدگاه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3384550" y="3505200"/>
            <a:ext cx="1081088" cy="4365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مهارت ها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4772025" y="3505200"/>
            <a:ext cx="1081088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منابع </a:t>
            </a:r>
          </a:p>
        </p:txBody>
      </p:sp>
      <p:sp>
        <p:nvSpPr>
          <p:cNvPr id="14376" name="Text Box 28"/>
          <p:cNvSpPr txBox="1">
            <a:spLocks noChangeArrowheads="1"/>
          </p:cNvSpPr>
          <p:nvPr/>
        </p:nvSpPr>
        <p:spPr bwMode="auto">
          <a:xfrm>
            <a:off x="6192838" y="3505200"/>
            <a:ext cx="1081088" cy="4365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انگيزه </a:t>
            </a:r>
          </a:p>
        </p:txBody>
      </p:sp>
      <p:sp>
        <p:nvSpPr>
          <p:cNvPr id="37940" name="Line 29"/>
          <p:cNvSpPr>
            <a:spLocks noChangeShapeType="1"/>
          </p:cNvSpPr>
          <p:nvPr/>
        </p:nvSpPr>
        <p:spPr bwMode="auto">
          <a:xfrm>
            <a:off x="1152525" y="3702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41" name="Line 30"/>
          <p:cNvSpPr>
            <a:spLocks noChangeShapeType="1"/>
          </p:cNvSpPr>
          <p:nvPr/>
        </p:nvSpPr>
        <p:spPr bwMode="auto">
          <a:xfrm>
            <a:off x="3097213" y="3702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42" name="Line 31"/>
          <p:cNvSpPr>
            <a:spLocks noChangeShapeType="1"/>
          </p:cNvSpPr>
          <p:nvPr/>
        </p:nvSpPr>
        <p:spPr bwMode="auto">
          <a:xfrm>
            <a:off x="4537075" y="3702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43" name="Line 32"/>
          <p:cNvSpPr>
            <a:spLocks noChangeShapeType="1"/>
          </p:cNvSpPr>
          <p:nvPr/>
        </p:nvSpPr>
        <p:spPr bwMode="auto">
          <a:xfrm>
            <a:off x="5924550" y="3702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44" name="Line 33"/>
          <p:cNvSpPr>
            <a:spLocks noChangeShapeType="1"/>
          </p:cNvSpPr>
          <p:nvPr/>
        </p:nvSpPr>
        <p:spPr bwMode="auto">
          <a:xfrm>
            <a:off x="7345363" y="37020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14364" name="Text Box 35"/>
          <p:cNvSpPr txBox="1">
            <a:spLocks noChangeArrowheads="1"/>
          </p:cNvSpPr>
          <p:nvPr/>
        </p:nvSpPr>
        <p:spPr bwMode="auto">
          <a:xfrm>
            <a:off x="34925" y="4365625"/>
            <a:ext cx="1081088" cy="4365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ديدگاه</a:t>
            </a:r>
          </a:p>
        </p:txBody>
      </p:sp>
      <p:sp>
        <p:nvSpPr>
          <p:cNvPr id="14365" name="Text Box 36"/>
          <p:cNvSpPr txBox="1">
            <a:spLocks noChangeArrowheads="1"/>
          </p:cNvSpPr>
          <p:nvPr/>
        </p:nvSpPr>
        <p:spPr bwMode="auto">
          <a:xfrm>
            <a:off x="1474788" y="4365625"/>
            <a:ext cx="1584325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برنامه عملياتي</a:t>
            </a:r>
          </a:p>
        </p:txBody>
      </p:sp>
      <p:sp>
        <p:nvSpPr>
          <p:cNvPr id="14366" name="Text Box 37"/>
          <p:cNvSpPr txBox="1">
            <a:spLocks noChangeArrowheads="1"/>
          </p:cNvSpPr>
          <p:nvPr/>
        </p:nvSpPr>
        <p:spPr bwMode="auto">
          <a:xfrm>
            <a:off x="4806950" y="4365625"/>
            <a:ext cx="1081088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منابع </a:t>
            </a:r>
          </a:p>
        </p:txBody>
      </p:sp>
      <p:sp>
        <p:nvSpPr>
          <p:cNvPr id="14367" name="Text Box 38"/>
          <p:cNvSpPr txBox="1">
            <a:spLocks noChangeArrowheads="1"/>
          </p:cNvSpPr>
          <p:nvPr/>
        </p:nvSpPr>
        <p:spPr bwMode="auto">
          <a:xfrm>
            <a:off x="6227763" y="4365625"/>
            <a:ext cx="1081088" cy="4365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انگيزه </a:t>
            </a:r>
          </a:p>
        </p:txBody>
      </p:sp>
      <p:sp>
        <p:nvSpPr>
          <p:cNvPr id="37957" name="Line 39"/>
          <p:cNvSpPr>
            <a:spLocks noChangeShapeType="1"/>
          </p:cNvSpPr>
          <p:nvPr/>
        </p:nvSpPr>
        <p:spPr bwMode="auto">
          <a:xfrm>
            <a:off x="1187450" y="4562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58" name="Line 40"/>
          <p:cNvSpPr>
            <a:spLocks noChangeShapeType="1"/>
          </p:cNvSpPr>
          <p:nvPr/>
        </p:nvSpPr>
        <p:spPr bwMode="auto">
          <a:xfrm>
            <a:off x="3132138" y="4562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59" name="Line 41"/>
          <p:cNvSpPr>
            <a:spLocks noChangeShapeType="1"/>
          </p:cNvSpPr>
          <p:nvPr/>
        </p:nvSpPr>
        <p:spPr bwMode="auto">
          <a:xfrm>
            <a:off x="4572000" y="4562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60" name="Line 42"/>
          <p:cNvSpPr>
            <a:spLocks noChangeShapeType="1"/>
          </p:cNvSpPr>
          <p:nvPr/>
        </p:nvSpPr>
        <p:spPr bwMode="auto">
          <a:xfrm>
            <a:off x="5959475" y="4562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61" name="Line 43"/>
          <p:cNvSpPr>
            <a:spLocks noChangeShapeType="1"/>
          </p:cNvSpPr>
          <p:nvPr/>
        </p:nvSpPr>
        <p:spPr bwMode="auto">
          <a:xfrm>
            <a:off x="7380288" y="45624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34925" y="5368925"/>
            <a:ext cx="1081088" cy="4365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ديدگاه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1474788" y="5368925"/>
            <a:ext cx="1584325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برنامه عملياتي</a:t>
            </a:r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3419475" y="5368925"/>
            <a:ext cx="1081088" cy="4365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مهارت ها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6227763" y="5368925"/>
            <a:ext cx="1081088" cy="43656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انگيزه </a:t>
            </a:r>
          </a:p>
        </p:txBody>
      </p:sp>
      <p:sp>
        <p:nvSpPr>
          <p:cNvPr id="37974" name="Line 49"/>
          <p:cNvSpPr>
            <a:spLocks noChangeShapeType="1"/>
          </p:cNvSpPr>
          <p:nvPr/>
        </p:nvSpPr>
        <p:spPr bwMode="auto">
          <a:xfrm>
            <a:off x="1187450" y="5565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75" name="Line 50"/>
          <p:cNvSpPr>
            <a:spLocks noChangeShapeType="1"/>
          </p:cNvSpPr>
          <p:nvPr/>
        </p:nvSpPr>
        <p:spPr bwMode="auto">
          <a:xfrm>
            <a:off x="3132138" y="5565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76" name="Line 51"/>
          <p:cNvSpPr>
            <a:spLocks noChangeShapeType="1"/>
          </p:cNvSpPr>
          <p:nvPr/>
        </p:nvSpPr>
        <p:spPr bwMode="auto">
          <a:xfrm>
            <a:off x="4572000" y="5565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77" name="Line 52"/>
          <p:cNvSpPr>
            <a:spLocks noChangeShapeType="1"/>
          </p:cNvSpPr>
          <p:nvPr/>
        </p:nvSpPr>
        <p:spPr bwMode="auto">
          <a:xfrm>
            <a:off x="5959475" y="5565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78" name="Line 53"/>
          <p:cNvSpPr>
            <a:spLocks noChangeShapeType="1"/>
          </p:cNvSpPr>
          <p:nvPr/>
        </p:nvSpPr>
        <p:spPr bwMode="auto">
          <a:xfrm>
            <a:off x="7380288" y="5565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14346" name="Text Box 55"/>
          <p:cNvSpPr txBox="1">
            <a:spLocks noChangeArrowheads="1"/>
          </p:cNvSpPr>
          <p:nvPr/>
        </p:nvSpPr>
        <p:spPr bwMode="auto">
          <a:xfrm>
            <a:off x="34925" y="6232525"/>
            <a:ext cx="1081088" cy="436563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ديدگاه</a:t>
            </a:r>
          </a:p>
        </p:txBody>
      </p:sp>
      <p:sp>
        <p:nvSpPr>
          <p:cNvPr id="14347" name="Text Box 56"/>
          <p:cNvSpPr txBox="1">
            <a:spLocks noChangeArrowheads="1"/>
          </p:cNvSpPr>
          <p:nvPr/>
        </p:nvSpPr>
        <p:spPr bwMode="auto">
          <a:xfrm>
            <a:off x="1474788" y="6232525"/>
            <a:ext cx="1584325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 dirty="0">
                <a:latin typeface="Times New Roman" pitchFamily="18" charset="0"/>
                <a:cs typeface="B Zar" pitchFamily="2" charset="-78"/>
              </a:rPr>
              <a:t>برنامه عملياتي</a:t>
            </a:r>
          </a:p>
        </p:txBody>
      </p:sp>
      <p:sp>
        <p:nvSpPr>
          <p:cNvPr id="14348" name="Text Box 57"/>
          <p:cNvSpPr txBox="1">
            <a:spLocks noChangeArrowheads="1"/>
          </p:cNvSpPr>
          <p:nvPr/>
        </p:nvSpPr>
        <p:spPr bwMode="auto">
          <a:xfrm>
            <a:off x="3419475" y="6232525"/>
            <a:ext cx="1081088" cy="4365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مهارت ها</a:t>
            </a:r>
          </a:p>
        </p:txBody>
      </p:sp>
      <p:sp>
        <p:nvSpPr>
          <p:cNvPr id="14349" name="Text Box 58"/>
          <p:cNvSpPr txBox="1">
            <a:spLocks noChangeArrowheads="1"/>
          </p:cNvSpPr>
          <p:nvPr/>
        </p:nvSpPr>
        <p:spPr bwMode="auto">
          <a:xfrm>
            <a:off x="4806950" y="6232525"/>
            <a:ext cx="1081088" cy="4365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fa-IR" sz="2000" b="1">
                <a:latin typeface="Times New Roman" pitchFamily="18" charset="0"/>
                <a:cs typeface="B Zar" pitchFamily="2" charset="-78"/>
              </a:rPr>
              <a:t>منابع </a:t>
            </a:r>
          </a:p>
        </p:txBody>
      </p:sp>
      <p:sp>
        <p:nvSpPr>
          <p:cNvPr id="37991" name="Line 59"/>
          <p:cNvSpPr>
            <a:spLocks noChangeShapeType="1"/>
          </p:cNvSpPr>
          <p:nvPr/>
        </p:nvSpPr>
        <p:spPr bwMode="auto">
          <a:xfrm>
            <a:off x="1187450" y="64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92" name="Line 60"/>
          <p:cNvSpPr>
            <a:spLocks noChangeShapeType="1"/>
          </p:cNvSpPr>
          <p:nvPr/>
        </p:nvSpPr>
        <p:spPr bwMode="auto">
          <a:xfrm>
            <a:off x="3132138" y="64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93" name="Line 61"/>
          <p:cNvSpPr>
            <a:spLocks noChangeShapeType="1"/>
          </p:cNvSpPr>
          <p:nvPr/>
        </p:nvSpPr>
        <p:spPr bwMode="auto">
          <a:xfrm>
            <a:off x="4572000" y="64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94" name="Line 62"/>
          <p:cNvSpPr>
            <a:spLocks noChangeShapeType="1"/>
          </p:cNvSpPr>
          <p:nvPr/>
        </p:nvSpPr>
        <p:spPr bwMode="auto">
          <a:xfrm>
            <a:off x="5959475" y="64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  <p:sp>
        <p:nvSpPr>
          <p:cNvPr id="37995" name="Line 63"/>
          <p:cNvSpPr>
            <a:spLocks noChangeShapeType="1"/>
          </p:cNvSpPr>
          <p:nvPr/>
        </p:nvSpPr>
        <p:spPr bwMode="auto">
          <a:xfrm>
            <a:off x="7380288" y="6429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0713" y="1447800"/>
            <a:ext cx="8169275" cy="4953000"/>
            <a:chOff x="624" y="912"/>
            <a:chExt cx="4752" cy="3120"/>
          </a:xfrm>
        </p:grpSpPr>
        <p:grpSp>
          <p:nvGrpSpPr>
            <p:cNvPr id="39955" name="Group 3"/>
            <p:cNvGrpSpPr>
              <a:grpSpLocks/>
            </p:cNvGrpSpPr>
            <p:nvPr/>
          </p:nvGrpSpPr>
          <p:grpSpPr bwMode="auto">
            <a:xfrm>
              <a:off x="827" y="912"/>
              <a:ext cx="4549" cy="3120"/>
              <a:chOff x="827" y="912"/>
              <a:chExt cx="4549" cy="3120"/>
            </a:xfrm>
          </p:grpSpPr>
          <p:grpSp>
            <p:nvGrpSpPr>
              <p:cNvPr id="39957" name="Group 4"/>
              <p:cNvGrpSpPr>
                <a:grpSpLocks/>
              </p:cNvGrpSpPr>
              <p:nvPr/>
            </p:nvGrpSpPr>
            <p:grpSpPr bwMode="auto">
              <a:xfrm>
                <a:off x="827" y="912"/>
                <a:ext cx="4549" cy="3120"/>
                <a:chOff x="827" y="1056"/>
                <a:chExt cx="4549" cy="2976"/>
              </a:xfrm>
            </p:grpSpPr>
            <p:sp>
              <p:nvSpPr>
                <p:cNvPr id="39959" name="Freeform 5"/>
                <p:cNvSpPr>
                  <a:spLocks/>
                </p:cNvSpPr>
                <p:nvPr/>
              </p:nvSpPr>
              <p:spPr bwMode="auto">
                <a:xfrm>
                  <a:off x="827" y="1656"/>
                  <a:ext cx="4549" cy="2376"/>
                </a:xfrm>
                <a:custGeom>
                  <a:avLst/>
                  <a:gdLst>
                    <a:gd name="T0" fmla="*/ 1482 w 4549"/>
                    <a:gd name="T1" fmla="*/ 0 h 2376"/>
                    <a:gd name="T2" fmla="*/ 1657 w 4549"/>
                    <a:gd name="T3" fmla="*/ 38 h 2376"/>
                    <a:gd name="T4" fmla="*/ 1802 w 4549"/>
                    <a:gd name="T5" fmla="*/ 89 h 2376"/>
                    <a:gd name="T6" fmla="*/ 2049 w 4549"/>
                    <a:gd name="T7" fmla="*/ 76 h 2376"/>
                    <a:gd name="T8" fmla="*/ 2252 w 4549"/>
                    <a:gd name="T9" fmla="*/ 51 h 2376"/>
                    <a:gd name="T10" fmla="*/ 2427 w 4549"/>
                    <a:gd name="T11" fmla="*/ 76 h 2376"/>
                    <a:gd name="T12" fmla="*/ 2644 w 4549"/>
                    <a:gd name="T13" fmla="*/ 38 h 2376"/>
                    <a:gd name="T14" fmla="*/ 2848 w 4549"/>
                    <a:gd name="T15" fmla="*/ 0 h 2376"/>
                    <a:gd name="T16" fmla="*/ 2978 w 4549"/>
                    <a:gd name="T17" fmla="*/ 114 h 2376"/>
                    <a:gd name="T18" fmla="*/ 3109 w 4549"/>
                    <a:gd name="T19" fmla="*/ 203 h 2376"/>
                    <a:gd name="T20" fmla="*/ 3488 w 4549"/>
                    <a:gd name="T21" fmla="*/ 419 h 2376"/>
                    <a:gd name="T22" fmla="*/ 3575 w 4549"/>
                    <a:gd name="T23" fmla="*/ 597 h 2376"/>
                    <a:gd name="T24" fmla="*/ 3706 w 4549"/>
                    <a:gd name="T25" fmla="*/ 724 h 2376"/>
                    <a:gd name="T26" fmla="*/ 3793 w 4549"/>
                    <a:gd name="T27" fmla="*/ 889 h 2376"/>
                    <a:gd name="T28" fmla="*/ 3982 w 4549"/>
                    <a:gd name="T29" fmla="*/ 1003 h 2376"/>
                    <a:gd name="T30" fmla="*/ 4112 w 4549"/>
                    <a:gd name="T31" fmla="*/ 1092 h 2376"/>
                    <a:gd name="T32" fmla="*/ 4243 w 4549"/>
                    <a:gd name="T33" fmla="*/ 1257 h 2376"/>
                    <a:gd name="T34" fmla="*/ 4359 w 4549"/>
                    <a:gd name="T35" fmla="*/ 1372 h 2376"/>
                    <a:gd name="T36" fmla="*/ 4504 w 4549"/>
                    <a:gd name="T37" fmla="*/ 1486 h 2376"/>
                    <a:gd name="T38" fmla="*/ 4519 w 4549"/>
                    <a:gd name="T39" fmla="*/ 1689 h 2376"/>
                    <a:gd name="T40" fmla="*/ 4548 w 4549"/>
                    <a:gd name="T41" fmla="*/ 1816 h 2376"/>
                    <a:gd name="T42" fmla="*/ 4388 w 4549"/>
                    <a:gd name="T43" fmla="*/ 1867 h 2376"/>
                    <a:gd name="T44" fmla="*/ 4330 w 4549"/>
                    <a:gd name="T45" fmla="*/ 1981 h 2376"/>
                    <a:gd name="T46" fmla="*/ 4156 w 4549"/>
                    <a:gd name="T47" fmla="*/ 2096 h 2376"/>
                    <a:gd name="T48" fmla="*/ 3880 w 4549"/>
                    <a:gd name="T49" fmla="*/ 2248 h 2376"/>
                    <a:gd name="T50" fmla="*/ 3531 w 4549"/>
                    <a:gd name="T51" fmla="*/ 2312 h 2376"/>
                    <a:gd name="T52" fmla="*/ 3313 w 4549"/>
                    <a:gd name="T53" fmla="*/ 2350 h 2376"/>
                    <a:gd name="T54" fmla="*/ 3167 w 4549"/>
                    <a:gd name="T55" fmla="*/ 2350 h 2376"/>
                    <a:gd name="T56" fmla="*/ 2978 w 4549"/>
                    <a:gd name="T57" fmla="*/ 2324 h 2376"/>
                    <a:gd name="T58" fmla="*/ 2761 w 4549"/>
                    <a:gd name="T59" fmla="*/ 2363 h 2376"/>
                    <a:gd name="T60" fmla="*/ 2543 w 4549"/>
                    <a:gd name="T61" fmla="*/ 2363 h 2376"/>
                    <a:gd name="T62" fmla="*/ 2354 w 4549"/>
                    <a:gd name="T63" fmla="*/ 2350 h 2376"/>
                    <a:gd name="T64" fmla="*/ 2136 w 4549"/>
                    <a:gd name="T65" fmla="*/ 2324 h 2376"/>
                    <a:gd name="T66" fmla="*/ 1787 w 4549"/>
                    <a:gd name="T67" fmla="*/ 2286 h 2376"/>
                    <a:gd name="T68" fmla="*/ 1599 w 4549"/>
                    <a:gd name="T69" fmla="*/ 2350 h 2376"/>
                    <a:gd name="T70" fmla="*/ 1381 w 4549"/>
                    <a:gd name="T71" fmla="*/ 2363 h 2376"/>
                    <a:gd name="T72" fmla="*/ 944 w 4549"/>
                    <a:gd name="T73" fmla="*/ 2235 h 2376"/>
                    <a:gd name="T74" fmla="*/ 712 w 4549"/>
                    <a:gd name="T75" fmla="*/ 2273 h 2376"/>
                    <a:gd name="T76" fmla="*/ 334 w 4549"/>
                    <a:gd name="T77" fmla="*/ 2184 h 2376"/>
                    <a:gd name="T78" fmla="*/ 58 w 4549"/>
                    <a:gd name="T79" fmla="*/ 2108 h 2376"/>
                    <a:gd name="T80" fmla="*/ 0 w 4549"/>
                    <a:gd name="T81" fmla="*/ 1918 h 2376"/>
                    <a:gd name="T82" fmla="*/ 58 w 4549"/>
                    <a:gd name="T83" fmla="*/ 1791 h 2376"/>
                    <a:gd name="T84" fmla="*/ 189 w 4549"/>
                    <a:gd name="T85" fmla="*/ 1575 h 2376"/>
                    <a:gd name="T86" fmla="*/ 131 w 4549"/>
                    <a:gd name="T87" fmla="*/ 1359 h 2376"/>
                    <a:gd name="T88" fmla="*/ 131 w 4549"/>
                    <a:gd name="T89" fmla="*/ 1194 h 2376"/>
                    <a:gd name="T90" fmla="*/ 320 w 4549"/>
                    <a:gd name="T91" fmla="*/ 1080 h 2376"/>
                    <a:gd name="T92" fmla="*/ 421 w 4549"/>
                    <a:gd name="T93" fmla="*/ 966 h 2376"/>
                    <a:gd name="T94" fmla="*/ 479 w 4549"/>
                    <a:gd name="T95" fmla="*/ 813 h 2376"/>
                    <a:gd name="T96" fmla="*/ 741 w 4549"/>
                    <a:gd name="T97" fmla="*/ 673 h 2376"/>
                    <a:gd name="T98" fmla="*/ 900 w 4549"/>
                    <a:gd name="T99" fmla="*/ 533 h 2376"/>
                    <a:gd name="T100" fmla="*/ 959 w 4549"/>
                    <a:gd name="T101" fmla="*/ 407 h 2376"/>
                    <a:gd name="T102" fmla="*/ 1090 w 4549"/>
                    <a:gd name="T103" fmla="*/ 254 h 2376"/>
                    <a:gd name="T104" fmla="*/ 1265 w 4549"/>
                    <a:gd name="T105" fmla="*/ 102 h 237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549"/>
                    <a:gd name="T160" fmla="*/ 0 h 2376"/>
                    <a:gd name="T161" fmla="*/ 4549 w 4549"/>
                    <a:gd name="T162" fmla="*/ 2376 h 2376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549" h="2376">
                      <a:moveTo>
                        <a:pt x="1352" y="25"/>
                      </a:moveTo>
                      <a:lnTo>
                        <a:pt x="1381" y="12"/>
                      </a:lnTo>
                      <a:lnTo>
                        <a:pt x="1410" y="0"/>
                      </a:lnTo>
                      <a:lnTo>
                        <a:pt x="1453" y="0"/>
                      </a:lnTo>
                      <a:lnTo>
                        <a:pt x="1482" y="0"/>
                      </a:lnTo>
                      <a:lnTo>
                        <a:pt x="1526" y="0"/>
                      </a:lnTo>
                      <a:lnTo>
                        <a:pt x="1555" y="0"/>
                      </a:lnTo>
                      <a:lnTo>
                        <a:pt x="1584" y="12"/>
                      </a:lnTo>
                      <a:lnTo>
                        <a:pt x="1628" y="25"/>
                      </a:lnTo>
                      <a:lnTo>
                        <a:pt x="1657" y="38"/>
                      </a:lnTo>
                      <a:lnTo>
                        <a:pt x="1686" y="63"/>
                      </a:lnTo>
                      <a:lnTo>
                        <a:pt x="1715" y="76"/>
                      </a:lnTo>
                      <a:lnTo>
                        <a:pt x="1744" y="76"/>
                      </a:lnTo>
                      <a:lnTo>
                        <a:pt x="1773" y="76"/>
                      </a:lnTo>
                      <a:lnTo>
                        <a:pt x="1802" y="89"/>
                      </a:lnTo>
                      <a:lnTo>
                        <a:pt x="1831" y="89"/>
                      </a:lnTo>
                      <a:lnTo>
                        <a:pt x="1904" y="102"/>
                      </a:lnTo>
                      <a:lnTo>
                        <a:pt x="1933" y="102"/>
                      </a:lnTo>
                      <a:lnTo>
                        <a:pt x="1962" y="102"/>
                      </a:lnTo>
                      <a:lnTo>
                        <a:pt x="2049" y="76"/>
                      </a:lnTo>
                      <a:lnTo>
                        <a:pt x="2078" y="63"/>
                      </a:lnTo>
                      <a:lnTo>
                        <a:pt x="2136" y="38"/>
                      </a:lnTo>
                      <a:lnTo>
                        <a:pt x="2165" y="38"/>
                      </a:lnTo>
                      <a:lnTo>
                        <a:pt x="2223" y="38"/>
                      </a:lnTo>
                      <a:lnTo>
                        <a:pt x="2252" y="51"/>
                      </a:lnTo>
                      <a:lnTo>
                        <a:pt x="2281" y="51"/>
                      </a:lnTo>
                      <a:lnTo>
                        <a:pt x="2339" y="63"/>
                      </a:lnTo>
                      <a:lnTo>
                        <a:pt x="2368" y="63"/>
                      </a:lnTo>
                      <a:lnTo>
                        <a:pt x="2397" y="63"/>
                      </a:lnTo>
                      <a:lnTo>
                        <a:pt x="2427" y="76"/>
                      </a:lnTo>
                      <a:lnTo>
                        <a:pt x="2485" y="63"/>
                      </a:lnTo>
                      <a:lnTo>
                        <a:pt x="2514" y="63"/>
                      </a:lnTo>
                      <a:lnTo>
                        <a:pt x="2543" y="63"/>
                      </a:lnTo>
                      <a:lnTo>
                        <a:pt x="2615" y="51"/>
                      </a:lnTo>
                      <a:lnTo>
                        <a:pt x="2644" y="38"/>
                      </a:lnTo>
                      <a:lnTo>
                        <a:pt x="2702" y="25"/>
                      </a:lnTo>
                      <a:lnTo>
                        <a:pt x="2732" y="25"/>
                      </a:lnTo>
                      <a:lnTo>
                        <a:pt x="2761" y="12"/>
                      </a:lnTo>
                      <a:lnTo>
                        <a:pt x="2819" y="0"/>
                      </a:lnTo>
                      <a:lnTo>
                        <a:pt x="2848" y="0"/>
                      </a:lnTo>
                      <a:lnTo>
                        <a:pt x="2877" y="0"/>
                      </a:lnTo>
                      <a:lnTo>
                        <a:pt x="2906" y="12"/>
                      </a:lnTo>
                      <a:lnTo>
                        <a:pt x="2920" y="63"/>
                      </a:lnTo>
                      <a:lnTo>
                        <a:pt x="2920" y="89"/>
                      </a:lnTo>
                      <a:lnTo>
                        <a:pt x="2978" y="114"/>
                      </a:lnTo>
                      <a:lnTo>
                        <a:pt x="3007" y="127"/>
                      </a:lnTo>
                      <a:lnTo>
                        <a:pt x="3066" y="140"/>
                      </a:lnTo>
                      <a:lnTo>
                        <a:pt x="3095" y="152"/>
                      </a:lnTo>
                      <a:lnTo>
                        <a:pt x="3095" y="177"/>
                      </a:lnTo>
                      <a:lnTo>
                        <a:pt x="3109" y="203"/>
                      </a:lnTo>
                      <a:lnTo>
                        <a:pt x="3167" y="228"/>
                      </a:lnTo>
                      <a:lnTo>
                        <a:pt x="3196" y="254"/>
                      </a:lnTo>
                      <a:lnTo>
                        <a:pt x="3225" y="267"/>
                      </a:lnTo>
                      <a:lnTo>
                        <a:pt x="3459" y="407"/>
                      </a:lnTo>
                      <a:lnTo>
                        <a:pt x="3488" y="419"/>
                      </a:lnTo>
                      <a:lnTo>
                        <a:pt x="3488" y="445"/>
                      </a:lnTo>
                      <a:lnTo>
                        <a:pt x="3459" y="470"/>
                      </a:lnTo>
                      <a:lnTo>
                        <a:pt x="3517" y="533"/>
                      </a:lnTo>
                      <a:lnTo>
                        <a:pt x="3546" y="559"/>
                      </a:lnTo>
                      <a:lnTo>
                        <a:pt x="3575" y="597"/>
                      </a:lnTo>
                      <a:lnTo>
                        <a:pt x="3575" y="622"/>
                      </a:lnTo>
                      <a:lnTo>
                        <a:pt x="3589" y="648"/>
                      </a:lnTo>
                      <a:lnTo>
                        <a:pt x="3618" y="673"/>
                      </a:lnTo>
                      <a:lnTo>
                        <a:pt x="3677" y="711"/>
                      </a:lnTo>
                      <a:lnTo>
                        <a:pt x="3706" y="724"/>
                      </a:lnTo>
                      <a:lnTo>
                        <a:pt x="3735" y="724"/>
                      </a:lnTo>
                      <a:lnTo>
                        <a:pt x="3749" y="750"/>
                      </a:lnTo>
                      <a:lnTo>
                        <a:pt x="3749" y="775"/>
                      </a:lnTo>
                      <a:lnTo>
                        <a:pt x="3778" y="864"/>
                      </a:lnTo>
                      <a:lnTo>
                        <a:pt x="3793" y="889"/>
                      </a:lnTo>
                      <a:lnTo>
                        <a:pt x="3822" y="927"/>
                      </a:lnTo>
                      <a:lnTo>
                        <a:pt x="3851" y="940"/>
                      </a:lnTo>
                      <a:lnTo>
                        <a:pt x="3909" y="978"/>
                      </a:lnTo>
                      <a:lnTo>
                        <a:pt x="3953" y="990"/>
                      </a:lnTo>
                      <a:lnTo>
                        <a:pt x="3982" y="1003"/>
                      </a:lnTo>
                      <a:lnTo>
                        <a:pt x="4025" y="1016"/>
                      </a:lnTo>
                      <a:lnTo>
                        <a:pt x="4025" y="1041"/>
                      </a:lnTo>
                      <a:lnTo>
                        <a:pt x="4054" y="1067"/>
                      </a:lnTo>
                      <a:lnTo>
                        <a:pt x="4083" y="1080"/>
                      </a:lnTo>
                      <a:lnTo>
                        <a:pt x="4112" y="1092"/>
                      </a:lnTo>
                      <a:lnTo>
                        <a:pt x="4141" y="1105"/>
                      </a:lnTo>
                      <a:lnTo>
                        <a:pt x="4170" y="1130"/>
                      </a:lnTo>
                      <a:lnTo>
                        <a:pt x="4170" y="1155"/>
                      </a:lnTo>
                      <a:lnTo>
                        <a:pt x="4214" y="1232"/>
                      </a:lnTo>
                      <a:lnTo>
                        <a:pt x="4243" y="1257"/>
                      </a:lnTo>
                      <a:lnTo>
                        <a:pt x="4272" y="1270"/>
                      </a:lnTo>
                      <a:lnTo>
                        <a:pt x="4345" y="1308"/>
                      </a:lnTo>
                      <a:lnTo>
                        <a:pt x="4374" y="1321"/>
                      </a:lnTo>
                      <a:lnTo>
                        <a:pt x="4345" y="1346"/>
                      </a:lnTo>
                      <a:lnTo>
                        <a:pt x="4359" y="1372"/>
                      </a:lnTo>
                      <a:lnTo>
                        <a:pt x="4388" y="1372"/>
                      </a:lnTo>
                      <a:lnTo>
                        <a:pt x="4417" y="1359"/>
                      </a:lnTo>
                      <a:lnTo>
                        <a:pt x="4461" y="1423"/>
                      </a:lnTo>
                      <a:lnTo>
                        <a:pt x="4475" y="1460"/>
                      </a:lnTo>
                      <a:lnTo>
                        <a:pt x="4504" y="1486"/>
                      </a:lnTo>
                      <a:lnTo>
                        <a:pt x="4504" y="1511"/>
                      </a:lnTo>
                      <a:lnTo>
                        <a:pt x="4490" y="1549"/>
                      </a:lnTo>
                      <a:lnTo>
                        <a:pt x="4490" y="1600"/>
                      </a:lnTo>
                      <a:lnTo>
                        <a:pt x="4519" y="1651"/>
                      </a:lnTo>
                      <a:lnTo>
                        <a:pt x="4519" y="1689"/>
                      </a:lnTo>
                      <a:lnTo>
                        <a:pt x="4533" y="1714"/>
                      </a:lnTo>
                      <a:lnTo>
                        <a:pt x="4548" y="1740"/>
                      </a:lnTo>
                      <a:lnTo>
                        <a:pt x="4548" y="1765"/>
                      </a:lnTo>
                      <a:lnTo>
                        <a:pt x="4548" y="1791"/>
                      </a:lnTo>
                      <a:lnTo>
                        <a:pt x="4548" y="1816"/>
                      </a:lnTo>
                      <a:lnTo>
                        <a:pt x="4519" y="1828"/>
                      </a:lnTo>
                      <a:lnTo>
                        <a:pt x="4490" y="1842"/>
                      </a:lnTo>
                      <a:lnTo>
                        <a:pt x="4461" y="1842"/>
                      </a:lnTo>
                      <a:lnTo>
                        <a:pt x="4417" y="1854"/>
                      </a:lnTo>
                      <a:lnTo>
                        <a:pt x="4388" y="1867"/>
                      </a:lnTo>
                      <a:lnTo>
                        <a:pt x="4359" y="1867"/>
                      </a:lnTo>
                      <a:lnTo>
                        <a:pt x="4359" y="1893"/>
                      </a:lnTo>
                      <a:lnTo>
                        <a:pt x="4359" y="1918"/>
                      </a:lnTo>
                      <a:lnTo>
                        <a:pt x="4359" y="1968"/>
                      </a:lnTo>
                      <a:lnTo>
                        <a:pt x="4330" y="1981"/>
                      </a:lnTo>
                      <a:lnTo>
                        <a:pt x="4301" y="1994"/>
                      </a:lnTo>
                      <a:lnTo>
                        <a:pt x="4243" y="2007"/>
                      </a:lnTo>
                      <a:lnTo>
                        <a:pt x="4214" y="1994"/>
                      </a:lnTo>
                      <a:lnTo>
                        <a:pt x="4170" y="2019"/>
                      </a:lnTo>
                      <a:lnTo>
                        <a:pt x="4156" y="2096"/>
                      </a:lnTo>
                      <a:lnTo>
                        <a:pt x="4127" y="2121"/>
                      </a:lnTo>
                      <a:lnTo>
                        <a:pt x="4098" y="2133"/>
                      </a:lnTo>
                      <a:lnTo>
                        <a:pt x="3967" y="2210"/>
                      </a:lnTo>
                      <a:lnTo>
                        <a:pt x="3938" y="2223"/>
                      </a:lnTo>
                      <a:lnTo>
                        <a:pt x="3880" y="2248"/>
                      </a:lnTo>
                      <a:lnTo>
                        <a:pt x="3836" y="2261"/>
                      </a:lnTo>
                      <a:lnTo>
                        <a:pt x="3793" y="2261"/>
                      </a:lnTo>
                      <a:lnTo>
                        <a:pt x="3735" y="2273"/>
                      </a:lnTo>
                      <a:lnTo>
                        <a:pt x="3575" y="2312"/>
                      </a:lnTo>
                      <a:lnTo>
                        <a:pt x="3531" y="2312"/>
                      </a:lnTo>
                      <a:lnTo>
                        <a:pt x="3473" y="2324"/>
                      </a:lnTo>
                      <a:lnTo>
                        <a:pt x="3444" y="2324"/>
                      </a:lnTo>
                      <a:lnTo>
                        <a:pt x="3372" y="2337"/>
                      </a:lnTo>
                      <a:lnTo>
                        <a:pt x="3342" y="2350"/>
                      </a:lnTo>
                      <a:lnTo>
                        <a:pt x="3313" y="2350"/>
                      </a:lnTo>
                      <a:lnTo>
                        <a:pt x="3284" y="2350"/>
                      </a:lnTo>
                      <a:lnTo>
                        <a:pt x="3255" y="2363"/>
                      </a:lnTo>
                      <a:lnTo>
                        <a:pt x="3225" y="2363"/>
                      </a:lnTo>
                      <a:lnTo>
                        <a:pt x="3196" y="2350"/>
                      </a:lnTo>
                      <a:lnTo>
                        <a:pt x="3167" y="2350"/>
                      </a:lnTo>
                      <a:lnTo>
                        <a:pt x="3153" y="2324"/>
                      </a:lnTo>
                      <a:lnTo>
                        <a:pt x="3109" y="2286"/>
                      </a:lnTo>
                      <a:lnTo>
                        <a:pt x="3080" y="2286"/>
                      </a:lnTo>
                      <a:lnTo>
                        <a:pt x="3007" y="2312"/>
                      </a:lnTo>
                      <a:lnTo>
                        <a:pt x="2978" y="2324"/>
                      </a:lnTo>
                      <a:lnTo>
                        <a:pt x="2949" y="2324"/>
                      </a:lnTo>
                      <a:lnTo>
                        <a:pt x="2891" y="2337"/>
                      </a:lnTo>
                      <a:lnTo>
                        <a:pt x="2862" y="2337"/>
                      </a:lnTo>
                      <a:lnTo>
                        <a:pt x="2833" y="2350"/>
                      </a:lnTo>
                      <a:lnTo>
                        <a:pt x="2761" y="2363"/>
                      </a:lnTo>
                      <a:lnTo>
                        <a:pt x="2732" y="2363"/>
                      </a:lnTo>
                      <a:lnTo>
                        <a:pt x="2659" y="2363"/>
                      </a:lnTo>
                      <a:lnTo>
                        <a:pt x="2630" y="2375"/>
                      </a:lnTo>
                      <a:lnTo>
                        <a:pt x="2601" y="2375"/>
                      </a:lnTo>
                      <a:lnTo>
                        <a:pt x="2543" y="2363"/>
                      </a:lnTo>
                      <a:lnTo>
                        <a:pt x="2470" y="2350"/>
                      </a:lnTo>
                      <a:lnTo>
                        <a:pt x="2441" y="2350"/>
                      </a:lnTo>
                      <a:lnTo>
                        <a:pt x="2412" y="2363"/>
                      </a:lnTo>
                      <a:lnTo>
                        <a:pt x="2383" y="2350"/>
                      </a:lnTo>
                      <a:lnTo>
                        <a:pt x="2354" y="2350"/>
                      </a:lnTo>
                      <a:lnTo>
                        <a:pt x="2325" y="2350"/>
                      </a:lnTo>
                      <a:lnTo>
                        <a:pt x="2238" y="2324"/>
                      </a:lnTo>
                      <a:lnTo>
                        <a:pt x="2209" y="2324"/>
                      </a:lnTo>
                      <a:lnTo>
                        <a:pt x="2180" y="2324"/>
                      </a:lnTo>
                      <a:lnTo>
                        <a:pt x="2136" y="2324"/>
                      </a:lnTo>
                      <a:lnTo>
                        <a:pt x="2092" y="2312"/>
                      </a:lnTo>
                      <a:lnTo>
                        <a:pt x="1991" y="2299"/>
                      </a:lnTo>
                      <a:lnTo>
                        <a:pt x="1918" y="2273"/>
                      </a:lnTo>
                      <a:lnTo>
                        <a:pt x="1889" y="2273"/>
                      </a:lnTo>
                      <a:lnTo>
                        <a:pt x="1787" y="2286"/>
                      </a:lnTo>
                      <a:lnTo>
                        <a:pt x="1758" y="2286"/>
                      </a:lnTo>
                      <a:lnTo>
                        <a:pt x="1628" y="2312"/>
                      </a:lnTo>
                      <a:lnTo>
                        <a:pt x="1599" y="2312"/>
                      </a:lnTo>
                      <a:lnTo>
                        <a:pt x="1555" y="2324"/>
                      </a:lnTo>
                      <a:lnTo>
                        <a:pt x="1599" y="2350"/>
                      </a:lnTo>
                      <a:lnTo>
                        <a:pt x="1555" y="2350"/>
                      </a:lnTo>
                      <a:lnTo>
                        <a:pt x="1511" y="2350"/>
                      </a:lnTo>
                      <a:lnTo>
                        <a:pt x="1482" y="2350"/>
                      </a:lnTo>
                      <a:lnTo>
                        <a:pt x="1410" y="2350"/>
                      </a:lnTo>
                      <a:lnTo>
                        <a:pt x="1381" y="2363"/>
                      </a:lnTo>
                      <a:lnTo>
                        <a:pt x="1352" y="2363"/>
                      </a:lnTo>
                      <a:lnTo>
                        <a:pt x="1236" y="2324"/>
                      </a:lnTo>
                      <a:lnTo>
                        <a:pt x="1177" y="2299"/>
                      </a:lnTo>
                      <a:lnTo>
                        <a:pt x="1134" y="2273"/>
                      </a:lnTo>
                      <a:lnTo>
                        <a:pt x="944" y="2235"/>
                      </a:lnTo>
                      <a:lnTo>
                        <a:pt x="900" y="2223"/>
                      </a:lnTo>
                      <a:lnTo>
                        <a:pt x="828" y="2235"/>
                      </a:lnTo>
                      <a:lnTo>
                        <a:pt x="799" y="2248"/>
                      </a:lnTo>
                      <a:lnTo>
                        <a:pt x="741" y="2261"/>
                      </a:lnTo>
                      <a:lnTo>
                        <a:pt x="712" y="2273"/>
                      </a:lnTo>
                      <a:lnTo>
                        <a:pt x="654" y="2273"/>
                      </a:lnTo>
                      <a:lnTo>
                        <a:pt x="508" y="2273"/>
                      </a:lnTo>
                      <a:lnTo>
                        <a:pt x="407" y="2235"/>
                      </a:lnTo>
                      <a:lnTo>
                        <a:pt x="363" y="2210"/>
                      </a:lnTo>
                      <a:lnTo>
                        <a:pt x="334" y="2184"/>
                      </a:lnTo>
                      <a:lnTo>
                        <a:pt x="305" y="2172"/>
                      </a:lnTo>
                      <a:lnTo>
                        <a:pt x="247" y="2159"/>
                      </a:lnTo>
                      <a:lnTo>
                        <a:pt x="102" y="2133"/>
                      </a:lnTo>
                      <a:lnTo>
                        <a:pt x="73" y="2133"/>
                      </a:lnTo>
                      <a:lnTo>
                        <a:pt x="58" y="2108"/>
                      </a:lnTo>
                      <a:lnTo>
                        <a:pt x="15" y="2096"/>
                      </a:lnTo>
                      <a:lnTo>
                        <a:pt x="15" y="2070"/>
                      </a:lnTo>
                      <a:lnTo>
                        <a:pt x="15" y="1981"/>
                      </a:lnTo>
                      <a:lnTo>
                        <a:pt x="15" y="1956"/>
                      </a:lnTo>
                      <a:lnTo>
                        <a:pt x="0" y="1918"/>
                      </a:lnTo>
                      <a:lnTo>
                        <a:pt x="44" y="1905"/>
                      </a:lnTo>
                      <a:lnTo>
                        <a:pt x="73" y="1879"/>
                      </a:lnTo>
                      <a:lnTo>
                        <a:pt x="87" y="1842"/>
                      </a:lnTo>
                      <a:lnTo>
                        <a:pt x="73" y="1816"/>
                      </a:lnTo>
                      <a:lnTo>
                        <a:pt x="58" y="1791"/>
                      </a:lnTo>
                      <a:lnTo>
                        <a:pt x="29" y="1778"/>
                      </a:lnTo>
                      <a:lnTo>
                        <a:pt x="44" y="1727"/>
                      </a:lnTo>
                      <a:lnTo>
                        <a:pt x="73" y="1702"/>
                      </a:lnTo>
                      <a:lnTo>
                        <a:pt x="102" y="1677"/>
                      </a:lnTo>
                      <a:lnTo>
                        <a:pt x="189" y="1575"/>
                      </a:lnTo>
                      <a:lnTo>
                        <a:pt x="203" y="1537"/>
                      </a:lnTo>
                      <a:lnTo>
                        <a:pt x="218" y="1474"/>
                      </a:lnTo>
                      <a:lnTo>
                        <a:pt x="189" y="1423"/>
                      </a:lnTo>
                      <a:lnTo>
                        <a:pt x="145" y="1385"/>
                      </a:lnTo>
                      <a:lnTo>
                        <a:pt x="131" y="1359"/>
                      </a:lnTo>
                      <a:lnTo>
                        <a:pt x="131" y="1334"/>
                      </a:lnTo>
                      <a:lnTo>
                        <a:pt x="116" y="1270"/>
                      </a:lnTo>
                      <a:lnTo>
                        <a:pt x="116" y="1245"/>
                      </a:lnTo>
                      <a:lnTo>
                        <a:pt x="131" y="1220"/>
                      </a:lnTo>
                      <a:lnTo>
                        <a:pt x="131" y="1194"/>
                      </a:lnTo>
                      <a:lnTo>
                        <a:pt x="145" y="1169"/>
                      </a:lnTo>
                      <a:lnTo>
                        <a:pt x="174" y="1155"/>
                      </a:lnTo>
                      <a:lnTo>
                        <a:pt x="232" y="1130"/>
                      </a:lnTo>
                      <a:lnTo>
                        <a:pt x="276" y="1118"/>
                      </a:lnTo>
                      <a:lnTo>
                        <a:pt x="320" y="1080"/>
                      </a:lnTo>
                      <a:lnTo>
                        <a:pt x="334" y="1054"/>
                      </a:lnTo>
                      <a:lnTo>
                        <a:pt x="349" y="1029"/>
                      </a:lnTo>
                      <a:lnTo>
                        <a:pt x="363" y="1003"/>
                      </a:lnTo>
                      <a:lnTo>
                        <a:pt x="392" y="978"/>
                      </a:lnTo>
                      <a:lnTo>
                        <a:pt x="421" y="966"/>
                      </a:lnTo>
                      <a:lnTo>
                        <a:pt x="436" y="940"/>
                      </a:lnTo>
                      <a:lnTo>
                        <a:pt x="436" y="915"/>
                      </a:lnTo>
                      <a:lnTo>
                        <a:pt x="450" y="876"/>
                      </a:lnTo>
                      <a:lnTo>
                        <a:pt x="465" y="851"/>
                      </a:lnTo>
                      <a:lnTo>
                        <a:pt x="479" y="813"/>
                      </a:lnTo>
                      <a:lnTo>
                        <a:pt x="494" y="787"/>
                      </a:lnTo>
                      <a:lnTo>
                        <a:pt x="581" y="724"/>
                      </a:lnTo>
                      <a:lnTo>
                        <a:pt x="654" y="699"/>
                      </a:lnTo>
                      <a:lnTo>
                        <a:pt x="683" y="686"/>
                      </a:lnTo>
                      <a:lnTo>
                        <a:pt x="741" y="673"/>
                      </a:lnTo>
                      <a:lnTo>
                        <a:pt x="799" y="648"/>
                      </a:lnTo>
                      <a:lnTo>
                        <a:pt x="828" y="622"/>
                      </a:lnTo>
                      <a:lnTo>
                        <a:pt x="857" y="610"/>
                      </a:lnTo>
                      <a:lnTo>
                        <a:pt x="886" y="559"/>
                      </a:lnTo>
                      <a:lnTo>
                        <a:pt x="900" y="533"/>
                      </a:lnTo>
                      <a:lnTo>
                        <a:pt x="930" y="508"/>
                      </a:lnTo>
                      <a:lnTo>
                        <a:pt x="944" y="482"/>
                      </a:lnTo>
                      <a:lnTo>
                        <a:pt x="944" y="457"/>
                      </a:lnTo>
                      <a:lnTo>
                        <a:pt x="944" y="431"/>
                      </a:lnTo>
                      <a:lnTo>
                        <a:pt x="959" y="407"/>
                      </a:lnTo>
                      <a:lnTo>
                        <a:pt x="959" y="368"/>
                      </a:lnTo>
                      <a:lnTo>
                        <a:pt x="988" y="317"/>
                      </a:lnTo>
                      <a:lnTo>
                        <a:pt x="1002" y="292"/>
                      </a:lnTo>
                      <a:lnTo>
                        <a:pt x="1031" y="279"/>
                      </a:lnTo>
                      <a:lnTo>
                        <a:pt x="1090" y="254"/>
                      </a:lnTo>
                      <a:lnTo>
                        <a:pt x="1119" y="242"/>
                      </a:lnTo>
                      <a:lnTo>
                        <a:pt x="1163" y="216"/>
                      </a:lnTo>
                      <a:lnTo>
                        <a:pt x="1221" y="165"/>
                      </a:lnTo>
                      <a:lnTo>
                        <a:pt x="1250" y="127"/>
                      </a:lnTo>
                      <a:lnTo>
                        <a:pt x="1265" y="102"/>
                      </a:lnTo>
                      <a:lnTo>
                        <a:pt x="1308" y="51"/>
                      </a:lnTo>
                      <a:lnTo>
                        <a:pt x="1337" y="38"/>
                      </a:lnTo>
                      <a:lnTo>
                        <a:pt x="1352" y="12"/>
                      </a:lnTo>
                      <a:lnTo>
                        <a:pt x="1352" y="25"/>
                      </a:lnTo>
                    </a:path>
                  </a:pathLst>
                </a:custGeom>
                <a:solidFill>
                  <a:schemeClr val="folHlink"/>
                </a:solidFill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0" name="Freeform 6"/>
                <p:cNvSpPr>
                  <a:spLocks/>
                </p:cNvSpPr>
                <p:nvPr/>
              </p:nvSpPr>
              <p:spPr bwMode="auto">
                <a:xfrm>
                  <a:off x="2159" y="1056"/>
                  <a:ext cx="1618" cy="704"/>
                </a:xfrm>
                <a:custGeom>
                  <a:avLst/>
                  <a:gdLst>
                    <a:gd name="T0" fmla="*/ 9 w 1618"/>
                    <a:gd name="T1" fmla="*/ 627 h 704"/>
                    <a:gd name="T2" fmla="*/ 38 w 1618"/>
                    <a:gd name="T3" fmla="*/ 559 h 704"/>
                    <a:gd name="T4" fmla="*/ 107 w 1618"/>
                    <a:gd name="T5" fmla="*/ 398 h 704"/>
                    <a:gd name="T6" fmla="*/ 174 w 1618"/>
                    <a:gd name="T7" fmla="*/ 279 h 704"/>
                    <a:gd name="T8" fmla="*/ 213 w 1618"/>
                    <a:gd name="T9" fmla="*/ 220 h 704"/>
                    <a:gd name="T10" fmla="*/ 242 w 1618"/>
                    <a:gd name="T11" fmla="*/ 161 h 704"/>
                    <a:gd name="T12" fmla="*/ 310 w 1618"/>
                    <a:gd name="T13" fmla="*/ 119 h 704"/>
                    <a:gd name="T14" fmla="*/ 436 w 1618"/>
                    <a:gd name="T15" fmla="*/ 85 h 704"/>
                    <a:gd name="T16" fmla="*/ 465 w 1618"/>
                    <a:gd name="T17" fmla="*/ 68 h 704"/>
                    <a:gd name="T18" fmla="*/ 513 w 1618"/>
                    <a:gd name="T19" fmla="*/ 25 h 704"/>
                    <a:gd name="T20" fmla="*/ 639 w 1618"/>
                    <a:gd name="T21" fmla="*/ 17 h 704"/>
                    <a:gd name="T22" fmla="*/ 697 w 1618"/>
                    <a:gd name="T23" fmla="*/ 25 h 704"/>
                    <a:gd name="T24" fmla="*/ 746 w 1618"/>
                    <a:gd name="T25" fmla="*/ 93 h 704"/>
                    <a:gd name="T26" fmla="*/ 833 w 1618"/>
                    <a:gd name="T27" fmla="*/ 76 h 704"/>
                    <a:gd name="T28" fmla="*/ 920 w 1618"/>
                    <a:gd name="T29" fmla="*/ 51 h 704"/>
                    <a:gd name="T30" fmla="*/ 1036 w 1618"/>
                    <a:gd name="T31" fmla="*/ 17 h 704"/>
                    <a:gd name="T32" fmla="*/ 1094 w 1618"/>
                    <a:gd name="T33" fmla="*/ 0 h 704"/>
                    <a:gd name="T34" fmla="*/ 1365 w 1618"/>
                    <a:gd name="T35" fmla="*/ 42 h 704"/>
                    <a:gd name="T36" fmla="*/ 1423 w 1618"/>
                    <a:gd name="T37" fmla="*/ 93 h 704"/>
                    <a:gd name="T38" fmla="*/ 1462 w 1618"/>
                    <a:gd name="T39" fmla="*/ 144 h 704"/>
                    <a:gd name="T40" fmla="*/ 1501 w 1618"/>
                    <a:gd name="T41" fmla="*/ 220 h 704"/>
                    <a:gd name="T42" fmla="*/ 1597 w 1618"/>
                    <a:gd name="T43" fmla="*/ 262 h 704"/>
                    <a:gd name="T44" fmla="*/ 1617 w 1618"/>
                    <a:gd name="T45" fmla="*/ 347 h 704"/>
                    <a:gd name="T46" fmla="*/ 1579 w 1618"/>
                    <a:gd name="T47" fmla="*/ 398 h 704"/>
                    <a:gd name="T48" fmla="*/ 1550 w 1618"/>
                    <a:gd name="T49" fmla="*/ 441 h 704"/>
                    <a:gd name="T50" fmla="*/ 1550 w 1618"/>
                    <a:gd name="T51" fmla="*/ 509 h 704"/>
                    <a:gd name="T52" fmla="*/ 1588 w 1618"/>
                    <a:gd name="T53" fmla="*/ 550 h 704"/>
                    <a:gd name="T54" fmla="*/ 1559 w 1618"/>
                    <a:gd name="T55" fmla="*/ 601 h 704"/>
                    <a:gd name="T56" fmla="*/ 1501 w 1618"/>
                    <a:gd name="T57" fmla="*/ 601 h 704"/>
                    <a:gd name="T58" fmla="*/ 1433 w 1618"/>
                    <a:gd name="T59" fmla="*/ 601 h 704"/>
                    <a:gd name="T60" fmla="*/ 1356 w 1618"/>
                    <a:gd name="T61" fmla="*/ 627 h 704"/>
                    <a:gd name="T62" fmla="*/ 1278 w 1618"/>
                    <a:gd name="T63" fmla="*/ 644 h 704"/>
                    <a:gd name="T64" fmla="*/ 1191 w 1618"/>
                    <a:gd name="T65" fmla="*/ 661 h 704"/>
                    <a:gd name="T66" fmla="*/ 1133 w 1618"/>
                    <a:gd name="T67" fmla="*/ 669 h 704"/>
                    <a:gd name="T68" fmla="*/ 1075 w 1618"/>
                    <a:gd name="T69" fmla="*/ 678 h 704"/>
                    <a:gd name="T70" fmla="*/ 1007 w 1618"/>
                    <a:gd name="T71" fmla="*/ 669 h 704"/>
                    <a:gd name="T72" fmla="*/ 940 w 1618"/>
                    <a:gd name="T73" fmla="*/ 661 h 704"/>
                    <a:gd name="T74" fmla="*/ 842 w 1618"/>
                    <a:gd name="T75" fmla="*/ 652 h 704"/>
                    <a:gd name="T76" fmla="*/ 775 w 1618"/>
                    <a:gd name="T77" fmla="*/ 669 h 704"/>
                    <a:gd name="T78" fmla="*/ 707 w 1618"/>
                    <a:gd name="T79" fmla="*/ 678 h 704"/>
                    <a:gd name="T80" fmla="*/ 649 w 1618"/>
                    <a:gd name="T81" fmla="*/ 695 h 704"/>
                    <a:gd name="T82" fmla="*/ 581 w 1618"/>
                    <a:gd name="T83" fmla="*/ 703 h 704"/>
                    <a:gd name="T84" fmla="*/ 523 w 1618"/>
                    <a:gd name="T85" fmla="*/ 703 h 704"/>
                    <a:gd name="T86" fmla="*/ 445 w 1618"/>
                    <a:gd name="T87" fmla="*/ 686 h 704"/>
                    <a:gd name="T88" fmla="*/ 378 w 1618"/>
                    <a:gd name="T89" fmla="*/ 661 h 704"/>
                    <a:gd name="T90" fmla="*/ 319 w 1618"/>
                    <a:gd name="T91" fmla="*/ 635 h 704"/>
                    <a:gd name="T92" fmla="*/ 261 w 1618"/>
                    <a:gd name="T93" fmla="*/ 618 h 704"/>
                    <a:gd name="T94" fmla="*/ 203 w 1618"/>
                    <a:gd name="T95" fmla="*/ 593 h 704"/>
                    <a:gd name="T96" fmla="*/ 136 w 1618"/>
                    <a:gd name="T97" fmla="*/ 601 h 704"/>
                    <a:gd name="T98" fmla="*/ 67 w 1618"/>
                    <a:gd name="T99" fmla="*/ 610 h 704"/>
                    <a:gd name="T100" fmla="*/ 20 w 1618"/>
                    <a:gd name="T101" fmla="*/ 644 h 70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618"/>
                    <a:gd name="T154" fmla="*/ 0 h 704"/>
                    <a:gd name="T155" fmla="*/ 1618 w 1618"/>
                    <a:gd name="T156" fmla="*/ 704 h 70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618" h="704">
                      <a:moveTo>
                        <a:pt x="0" y="661"/>
                      </a:moveTo>
                      <a:lnTo>
                        <a:pt x="9" y="644"/>
                      </a:lnTo>
                      <a:lnTo>
                        <a:pt x="9" y="627"/>
                      </a:lnTo>
                      <a:lnTo>
                        <a:pt x="20" y="610"/>
                      </a:lnTo>
                      <a:lnTo>
                        <a:pt x="29" y="593"/>
                      </a:lnTo>
                      <a:lnTo>
                        <a:pt x="38" y="559"/>
                      </a:lnTo>
                      <a:lnTo>
                        <a:pt x="49" y="542"/>
                      </a:lnTo>
                      <a:lnTo>
                        <a:pt x="96" y="415"/>
                      </a:lnTo>
                      <a:lnTo>
                        <a:pt x="107" y="398"/>
                      </a:lnTo>
                      <a:lnTo>
                        <a:pt x="126" y="364"/>
                      </a:lnTo>
                      <a:lnTo>
                        <a:pt x="145" y="322"/>
                      </a:lnTo>
                      <a:lnTo>
                        <a:pt x="174" y="279"/>
                      </a:lnTo>
                      <a:lnTo>
                        <a:pt x="194" y="254"/>
                      </a:lnTo>
                      <a:lnTo>
                        <a:pt x="203" y="237"/>
                      </a:lnTo>
                      <a:lnTo>
                        <a:pt x="213" y="220"/>
                      </a:lnTo>
                      <a:lnTo>
                        <a:pt x="213" y="194"/>
                      </a:lnTo>
                      <a:lnTo>
                        <a:pt x="223" y="170"/>
                      </a:lnTo>
                      <a:lnTo>
                        <a:pt x="242" y="161"/>
                      </a:lnTo>
                      <a:lnTo>
                        <a:pt x="261" y="153"/>
                      </a:lnTo>
                      <a:lnTo>
                        <a:pt x="290" y="136"/>
                      </a:lnTo>
                      <a:lnTo>
                        <a:pt x="310" y="119"/>
                      </a:lnTo>
                      <a:lnTo>
                        <a:pt x="397" y="85"/>
                      </a:lnTo>
                      <a:lnTo>
                        <a:pt x="416" y="85"/>
                      </a:lnTo>
                      <a:lnTo>
                        <a:pt x="436" y="85"/>
                      </a:lnTo>
                      <a:lnTo>
                        <a:pt x="455" y="85"/>
                      </a:lnTo>
                      <a:lnTo>
                        <a:pt x="474" y="85"/>
                      </a:lnTo>
                      <a:lnTo>
                        <a:pt x="465" y="68"/>
                      </a:lnTo>
                      <a:lnTo>
                        <a:pt x="474" y="34"/>
                      </a:lnTo>
                      <a:lnTo>
                        <a:pt x="494" y="25"/>
                      </a:lnTo>
                      <a:lnTo>
                        <a:pt x="513" y="25"/>
                      </a:lnTo>
                      <a:lnTo>
                        <a:pt x="601" y="25"/>
                      </a:lnTo>
                      <a:lnTo>
                        <a:pt x="620" y="25"/>
                      </a:lnTo>
                      <a:lnTo>
                        <a:pt x="639" y="17"/>
                      </a:lnTo>
                      <a:lnTo>
                        <a:pt x="659" y="17"/>
                      </a:lnTo>
                      <a:lnTo>
                        <a:pt x="688" y="8"/>
                      </a:lnTo>
                      <a:lnTo>
                        <a:pt x="697" y="25"/>
                      </a:lnTo>
                      <a:lnTo>
                        <a:pt x="726" y="59"/>
                      </a:lnTo>
                      <a:lnTo>
                        <a:pt x="726" y="76"/>
                      </a:lnTo>
                      <a:lnTo>
                        <a:pt x="746" y="93"/>
                      </a:lnTo>
                      <a:lnTo>
                        <a:pt x="765" y="93"/>
                      </a:lnTo>
                      <a:lnTo>
                        <a:pt x="794" y="85"/>
                      </a:lnTo>
                      <a:lnTo>
                        <a:pt x="833" y="76"/>
                      </a:lnTo>
                      <a:lnTo>
                        <a:pt x="871" y="59"/>
                      </a:lnTo>
                      <a:lnTo>
                        <a:pt x="900" y="51"/>
                      </a:lnTo>
                      <a:lnTo>
                        <a:pt x="920" y="51"/>
                      </a:lnTo>
                      <a:lnTo>
                        <a:pt x="949" y="42"/>
                      </a:lnTo>
                      <a:lnTo>
                        <a:pt x="978" y="34"/>
                      </a:lnTo>
                      <a:lnTo>
                        <a:pt x="1036" y="17"/>
                      </a:lnTo>
                      <a:lnTo>
                        <a:pt x="1056" y="8"/>
                      </a:lnTo>
                      <a:lnTo>
                        <a:pt x="1075" y="0"/>
                      </a:lnTo>
                      <a:lnTo>
                        <a:pt x="1094" y="0"/>
                      </a:lnTo>
                      <a:lnTo>
                        <a:pt x="1123" y="8"/>
                      </a:lnTo>
                      <a:lnTo>
                        <a:pt x="1356" y="25"/>
                      </a:lnTo>
                      <a:lnTo>
                        <a:pt x="1365" y="42"/>
                      </a:lnTo>
                      <a:lnTo>
                        <a:pt x="1385" y="68"/>
                      </a:lnTo>
                      <a:lnTo>
                        <a:pt x="1404" y="85"/>
                      </a:lnTo>
                      <a:lnTo>
                        <a:pt x="1423" y="93"/>
                      </a:lnTo>
                      <a:lnTo>
                        <a:pt x="1433" y="119"/>
                      </a:lnTo>
                      <a:lnTo>
                        <a:pt x="1452" y="127"/>
                      </a:lnTo>
                      <a:lnTo>
                        <a:pt x="1462" y="144"/>
                      </a:lnTo>
                      <a:lnTo>
                        <a:pt x="1491" y="186"/>
                      </a:lnTo>
                      <a:lnTo>
                        <a:pt x="1491" y="203"/>
                      </a:lnTo>
                      <a:lnTo>
                        <a:pt x="1501" y="220"/>
                      </a:lnTo>
                      <a:lnTo>
                        <a:pt x="1550" y="228"/>
                      </a:lnTo>
                      <a:lnTo>
                        <a:pt x="1579" y="245"/>
                      </a:lnTo>
                      <a:lnTo>
                        <a:pt x="1597" y="262"/>
                      </a:lnTo>
                      <a:lnTo>
                        <a:pt x="1617" y="296"/>
                      </a:lnTo>
                      <a:lnTo>
                        <a:pt x="1617" y="330"/>
                      </a:lnTo>
                      <a:lnTo>
                        <a:pt x="1617" y="347"/>
                      </a:lnTo>
                      <a:lnTo>
                        <a:pt x="1588" y="364"/>
                      </a:lnTo>
                      <a:lnTo>
                        <a:pt x="1579" y="381"/>
                      </a:lnTo>
                      <a:lnTo>
                        <a:pt x="1579" y="398"/>
                      </a:lnTo>
                      <a:lnTo>
                        <a:pt x="1559" y="407"/>
                      </a:lnTo>
                      <a:lnTo>
                        <a:pt x="1550" y="424"/>
                      </a:lnTo>
                      <a:lnTo>
                        <a:pt x="1550" y="441"/>
                      </a:lnTo>
                      <a:lnTo>
                        <a:pt x="1539" y="475"/>
                      </a:lnTo>
                      <a:lnTo>
                        <a:pt x="1539" y="492"/>
                      </a:lnTo>
                      <a:lnTo>
                        <a:pt x="1550" y="509"/>
                      </a:lnTo>
                      <a:lnTo>
                        <a:pt x="1568" y="517"/>
                      </a:lnTo>
                      <a:lnTo>
                        <a:pt x="1588" y="533"/>
                      </a:lnTo>
                      <a:lnTo>
                        <a:pt x="1588" y="550"/>
                      </a:lnTo>
                      <a:lnTo>
                        <a:pt x="1588" y="576"/>
                      </a:lnTo>
                      <a:lnTo>
                        <a:pt x="1579" y="593"/>
                      </a:lnTo>
                      <a:lnTo>
                        <a:pt x="1559" y="601"/>
                      </a:lnTo>
                      <a:lnTo>
                        <a:pt x="1539" y="601"/>
                      </a:lnTo>
                      <a:lnTo>
                        <a:pt x="1521" y="601"/>
                      </a:lnTo>
                      <a:lnTo>
                        <a:pt x="1501" y="601"/>
                      </a:lnTo>
                      <a:lnTo>
                        <a:pt x="1472" y="593"/>
                      </a:lnTo>
                      <a:lnTo>
                        <a:pt x="1452" y="601"/>
                      </a:lnTo>
                      <a:lnTo>
                        <a:pt x="1433" y="601"/>
                      </a:lnTo>
                      <a:lnTo>
                        <a:pt x="1414" y="610"/>
                      </a:lnTo>
                      <a:lnTo>
                        <a:pt x="1385" y="618"/>
                      </a:lnTo>
                      <a:lnTo>
                        <a:pt x="1356" y="627"/>
                      </a:lnTo>
                      <a:lnTo>
                        <a:pt x="1336" y="635"/>
                      </a:lnTo>
                      <a:lnTo>
                        <a:pt x="1317" y="635"/>
                      </a:lnTo>
                      <a:lnTo>
                        <a:pt x="1278" y="644"/>
                      </a:lnTo>
                      <a:lnTo>
                        <a:pt x="1230" y="652"/>
                      </a:lnTo>
                      <a:lnTo>
                        <a:pt x="1210" y="661"/>
                      </a:lnTo>
                      <a:lnTo>
                        <a:pt x="1191" y="661"/>
                      </a:lnTo>
                      <a:lnTo>
                        <a:pt x="1172" y="661"/>
                      </a:lnTo>
                      <a:lnTo>
                        <a:pt x="1152" y="661"/>
                      </a:lnTo>
                      <a:lnTo>
                        <a:pt x="1133" y="669"/>
                      </a:lnTo>
                      <a:lnTo>
                        <a:pt x="1114" y="678"/>
                      </a:lnTo>
                      <a:lnTo>
                        <a:pt x="1094" y="678"/>
                      </a:lnTo>
                      <a:lnTo>
                        <a:pt x="1075" y="678"/>
                      </a:lnTo>
                      <a:lnTo>
                        <a:pt x="1056" y="678"/>
                      </a:lnTo>
                      <a:lnTo>
                        <a:pt x="1027" y="669"/>
                      </a:lnTo>
                      <a:lnTo>
                        <a:pt x="1007" y="669"/>
                      </a:lnTo>
                      <a:lnTo>
                        <a:pt x="978" y="669"/>
                      </a:lnTo>
                      <a:lnTo>
                        <a:pt x="958" y="661"/>
                      </a:lnTo>
                      <a:lnTo>
                        <a:pt x="940" y="661"/>
                      </a:lnTo>
                      <a:lnTo>
                        <a:pt x="900" y="661"/>
                      </a:lnTo>
                      <a:lnTo>
                        <a:pt x="871" y="652"/>
                      </a:lnTo>
                      <a:lnTo>
                        <a:pt x="842" y="652"/>
                      </a:lnTo>
                      <a:lnTo>
                        <a:pt x="813" y="652"/>
                      </a:lnTo>
                      <a:lnTo>
                        <a:pt x="794" y="661"/>
                      </a:lnTo>
                      <a:lnTo>
                        <a:pt x="775" y="669"/>
                      </a:lnTo>
                      <a:lnTo>
                        <a:pt x="755" y="678"/>
                      </a:lnTo>
                      <a:lnTo>
                        <a:pt x="726" y="678"/>
                      </a:lnTo>
                      <a:lnTo>
                        <a:pt x="707" y="678"/>
                      </a:lnTo>
                      <a:lnTo>
                        <a:pt x="688" y="686"/>
                      </a:lnTo>
                      <a:lnTo>
                        <a:pt x="668" y="695"/>
                      </a:lnTo>
                      <a:lnTo>
                        <a:pt x="649" y="695"/>
                      </a:lnTo>
                      <a:lnTo>
                        <a:pt x="630" y="703"/>
                      </a:lnTo>
                      <a:lnTo>
                        <a:pt x="610" y="703"/>
                      </a:lnTo>
                      <a:lnTo>
                        <a:pt x="581" y="703"/>
                      </a:lnTo>
                      <a:lnTo>
                        <a:pt x="561" y="703"/>
                      </a:lnTo>
                      <a:lnTo>
                        <a:pt x="542" y="703"/>
                      </a:lnTo>
                      <a:lnTo>
                        <a:pt x="523" y="703"/>
                      </a:lnTo>
                      <a:lnTo>
                        <a:pt x="503" y="703"/>
                      </a:lnTo>
                      <a:lnTo>
                        <a:pt x="484" y="695"/>
                      </a:lnTo>
                      <a:lnTo>
                        <a:pt x="445" y="686"/>
                      </a:lnTo>
                      <a:lnTo>
                        <a:pt x="426" y="678"/>
                      </a:lnTo>
                      <a:lnTo>
                        <a:pt x="397" y="669"/>
                      </a:lnTo>
                      <a:lnTo>
                        <a:pt x="378" y="661"/>
                      </a:lnTo>
                      <a:lnTo>
                        <a:pt x="358" y="652"/>
                      </a:lnTo>
                      <a:lnTo>
                        <a:pt x="339" y="644"/>
                      </a:lnTo>
                      <a:lnTo>
                        <a:pt x="319" y="635"/>
                      </a:lnTo>
                      <a:lnTo>
                        <a:pt x="300" y="635"/>
                      </a:lnTo>
                      <a:lnTo>
                        <a:pt x="281" y="627"/>
                      </a:lnTo>
                      <a:lnTo>
                        <a:pt x="261" y="618"/>
                      </a:lnTo>
                      <a:lnTo>
                        <a:pt x="242" y="610"/>
                      </a:lnTo>
                      <a:lnTo>
                        <a:pt x="223" y="593"/>
                      </a:lnTo>
                      <a:lnTo>
                        <a:pt x="203" y="593"/>
                      </a:lnTo>
                      <a:lnTo>
                        <a:pt x="174" y="593"/>
                      </a:lnTo>
                      <a:lnTo>
                        <a:pt x="155" y="593"/>
                      </a:lnTo>
                      <a:lnTo>
                        <a:pt x="136" y="601"/>
                      </a:lnTo>
                      <a:lnTo>
                        <a:pt x="116" y="601"/>
                      </a:lnTo>
                      <a:lnTo>
                        <a:pt x="96" y="601"/>
                      </a:lnTo>
                      <a:lnTo>
                        <a:pt x="67" y="610"/>
                      </a:lnTo>
                      <a:lnTo>
                        <a:pt x="49" y="618"/>
                      </a:lnTo>
                      <a:lnTo>
                        <a:pt x="29" y="627"/>
                      </a:lnTo>
                      <a:lnTo>
                        <a:pt x="20" y="644"/>
                      </a:lnTo>
                      <a:lnTo>
                        <a:pt x="0" y="652"/>
                      </a:lnTo>
                      <a:lnTo>
                        <a:pt x="0" y="661"/>
                      </a:lnTo>
                    </a:path>
                  </a:pathLst>
                </a:custGeom>
                <a:solidFill>
                  <a:schemeClr val="bg1"/>
                </a:solidFill>
                <a:ln w="12700" cap="rnd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8" name="Rectangle 7"/>
              <p:cNvSpPr>
                <a:spLocks noChangeArrowheads="1"/>
              </p:cNvSpPr>
              <p:nvPr/>
            </p:nvSpPr>
            <p:spPr bwMode="auto">
              <a:xfrm>
                <a:off x="2264" y="1140"/>
                <a:ext cx="1675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1912" tIns="30162" rIns="61912" bIns="30162">
                <a:spAutoFit/>
              </a:bodyPr>
              <a:lstStyle/>
              <a:p>
                <a:pPr algn="ctr" defTabSz="400050" rtl="0">
                  <a:lnSpc>
                    <a:spcPct val="90000"/>
                  </a:lnSpc>
                </a:pPr>
                <a:r>
                  <a:rPr kumimoji="1" lang="fa-IR" sz="2400" b="1">
                    <a:ea typeface="B Mitra" pitchFamily="2" charset="-78"/>
                    <a:cs typeface="Titr" pitchFamily="2" charset="-78"/>
                  </a:rPr>
                  <a:t>رفتار قابل مشاهده</a:t>
                </a:r>
                <a:endParaRPr kumimoji="1" lang="en-US" sz="2400" b="1">
                  <a:ea typeface="B Mitra" pitchFamily="2" charset="-78"/>
                  <a:cs typeface="Titr" pitchFamily="2" charset="-78"/>
                </a:endParaRPr>
              </a:p>
            </p:txBody>
          </p:sp>
        </p:grpSp>
        <p:sp>
          <p:nvSpPr>
            <p:cNvPr id="39956" name="Freeform 8"/>
            <p:cNvSpPr>
              <a:spLocks/>
            </p:cNvSpPr>
            <p:nvPr/>
          </p:nvSpPr>
          <p:spPr bwMode="auto">
            <a:xfrm>
              <a:off x="624" y="1680"/>
              <a:ext cx="4741" cy="54"/>
            </a:xfrm>
            <a:custGeom>
              <a:avLst/>
              <a:gdLst>
                <a:gd name="T0" fmla="*/ 122 w 4741"/>
                <a:gd name="T1" fmla="*/ 14 h 54"/>
                <a:gd name="T2" fmla="*/ 226 w 4741"/>
                <a:gd name="T3" fmla="*/ 24 h 54"/>
                <a:gd name="T4" fmla="*/ 323 w 4741"/>
                <a:gd name="T5" fmla="*/ 39 h 54"/>
                <a:gd name="T6" fmla="*/ 444 w 4741"/>
                <a:gd name="T7" fmla="*/ 49 h 54"/>
                <a:gd name="T8" fmla="*/ 506 w 4741"/>
                <a:gd name="T9" fmla="*/ 32 h 54"/>
                <a:gd name="T10" fmla="*/ 601 w 4741"/>
                <a:gd name="T11" fmla="*/ 21 h 54"/>
                <a:gd name="T12" fmla="*/ 724 w 4741"/>
                <a:gd name="T13" fmla="*/ 21 h 54"/>
                <a:gd name="T14" fmla="*/ 889 w 4741"/>
                <a:gd name="T15" fmla="*/ 39 h 54"/>
                <a:gd name="T16" fmla="*/ 976 w 4741"/>
                <a:gd name="T17" fmla="*/ 46 h 54"/>
                <a:gd name="T18" fmla="*/ 1037 w 4741"/>
                <a:gd name="T19" fmla="*/ 32 h 54"/>
                <a:gd name="T20" fmla="*/ 1124 w 4741"/>
                <a:gd name="T21" fmla="*/ 24 h 54"/>
                <a:gd name="T22" fmla="*/ 1246 w 4741"/>
                <a:gd name="T23" fmla="*/ 21 h 54"/>
                <a:gd name="T24" fmla="*/ 1325 w 4741"/>
                <a:gd name="T25" fmla="*/ 24 h 54"/>
                <a:gd name="T26" fmla="*/ 1386 w 4741"/>
                <a:gd name="T27" fmla="*/ 49 h 54"/>
                <a:gd name="T28" fmla="*/ 1472 w 4741"/>
                <a:gd name="T29" fmla="*/ 42 h 54"/>
                <a:gd name="T30" fmla="*/ 1543 w 4741"/>
                <a:gd name="T31" fmla="*/ 24 h 54"/>
                <a:gd name="T32" fmla="*/ 1638 w 4741"/>
                <a:gd name="T33" fmla="*/ 3 h 54"/>
                <a:gd name="T34" fmla="*/ 1725 w 4741"/>
                <a:gd name="T35" fmla="*/ 3 h 54"/>
                <a:gd name="T36" fmla="*/ 1795 w 4741"/>
                <a:gd name="T37" fmla="*/ 14 h 54"/>
                <a:gd name="T38" fmla="*/ 1864 w 4741"/>
                <a:gd name="T39" fmla="*/ 32 h 54"/>
                <a:gd name="T40" fmla="*/ 1987 w 4741"/>
                <a:gd name="T41" fmla="*/ 42 h 54"/>
                <a:gd name="T42" fmla="*/ 2074 w 4741"/>
                <a:gd name="T43" fmla="*/ 49 h 54"/>
                <a:gd name="T44" fmla="*/ 2161 w 4741"/>
                <a:gd name="T45" fmla="*/ 42 h 54"/>
                <a:gd name="T46" fmla="*/ 2265 w 4741"/>
                <a:gd name="T47" fmla="*/ 32 h 54"/>
                <a:gd name="T48" fmla="*/ 2335 w 4741"/>
                <a:gd name="T49" fmla="*/ 28 h 54"/>
                <a:gd name="T50" fmla="*/ 2449 w 4741"/>
                <a:gd name="T51" fmla="*/ 35 h 54"/>
                <a:gd name="T52" fmla="*/ 2527 w 4741"/>
                <a:gd name="T53" fmla="*/ 35 h 54"/>
                <a:gd name="T54" fmla="*/ 2596 w 4741"/>
                <a:gd name="T55" fmla="*/ 35 h 54"/>
                <a:gd name="T56" fmla="*/ 2684 w 4741"/>
                <a:gd name="T57" fmla="*/ 32 h 54"/>
                <a:gd name="T58" fmla="*/ 2788 w 4741"/>
                <a:gd name="T59" fmla="*/ 17 h 54"/>
                <a:gd name="T60" fmla="*/ 2876 w 4741"/>
                <a:gd name="T61" fmla="*/ 10 h 54"/>
                <a:gd name="T62" fmla="*/ 2945 w 4741"/>
                <a:gd name="T63" fmla="*/ 7 h 54"/>
                <a:gd name="T64" fmla="*/ 2987 w 4741"/>
                <a:gd name="T65" fmla="*/ 15 h 54"/>
                <a:gd name="T66" fmla="*/ 3062 w 4741"/>
                <a:gd name="T67" fmla="*/ 15 h 54"/>
                <a:gd name="T68" fmla="*/ 3128 w 4741"/>
                <a:gd name="T69" fmla="*/ 39 h 54"/>
                <a:gd name="T70" fmla="*/ 3215 w 4741"/>
                <a:gd name="T71" fmla="*/ 28 h 54"/>
                <a:gd name="T72" fmla="*/ 3294 w 4741"/>
                <a:gd name="T73" fmla="*/ 7 h 54"/>
                <a:gd name="T74" fmla="*/ 3425 w 4741"/>
                <a:gd name="T75" fmla="*/ 0 h 54"/>
                <a:gd name="T76" fmla="*/ 3520 w 4741"/>
                <a:gd name="T77" fmla="*/ 10 h 54"/>
                <a:gd name="T78" fmla="*/ 3616 w 4741"/>
                <a:gd name="T79" fmla="*/ 24 h 54"/>
                <a:gd name="T80" fmla="*/ 3695 w 4741"/>
                <a:gd name="T81" fmla="*/ 39 h 54"/>
                <a:gd name="T82" fmla="*/ 3825 w 4741"/>
                <a:gd name="T83" fmla="*/ 42 h 54"/>
                <a:gd name="T84" fmla="*/ 3895 w 4741"/>
                <a:gd name="T85" fmla="*/ 32 h 54"/>
                <a:gd name="T86" fmla="*/ 4000 w 4741"/>
                <a:gd name="T87" fmla="*/ 17 h 54"/>
                <a:gd name="T88" fmla="*/ 4086 w 4741"/>
                <a:gd name="T89" fmla="*/ 3 h 54"/>
                <a:gd name="T90" fmla="*/ 4217 w 4741"/>
                <a:gd name="T91" fmla="*/ 10 h 54"/>
                <a:gd name="T92" fmla="*/ 4296 w 4741"/>
                <a:gd name="T93" fmla="*/ 24 h 54"/>
                <a:gd name="T94" fmla="*/ 4401 w 4741"/>
                <a:gd name="T95" fmla="*/ 49 h 54"/>
                <a:gd name="T96" fmla="*/ 4504 w 4741"/>
                <a:gd name="T97" fmla="*/ 49 h 54"/>
                <a:gd name="T98" fmla="*/ 4566 w 4741"/>
                <a:gd name="T99" fmla="*/ 21 h 54"/>
                <a:gd name="T100" fmla="*/ 4635 w 4741"/>
                <a:gd name="T101" fmla="*/ 0 h 54"/>
                <a:gd name="T102" fmla="*/ 4705 w 4741"/>
                <a:gd name="T103" fmla="*/ 3 h 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1"/>
                <a:gd name="T157" fmla="*/ 0 h 54"/>
                <a:gd name="T158" fmla="*/ 4741 w 4741"/>
                <a:gd name="T159" fmla="*/ 54 h 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1" h="54">
                  <a:moveTo>
                    <a:pt x="0" y="24"/>
                  </a:moveTo>
                  <a:lnTo>
                    <a:pt x="18" y="24"/>
                  </a:lnTo>
                  <a:lnTo>
                    <a:pt x="35" y="21"/>
                  </a:lnTo>
                  <a:lnTo>
                    <a:pt x="122" y="14"/>
                  </a:lnTo>
                  <a:lnTo>
                    <a:pt x="157" y="10"/>
                  </a:lnTo>
                  <a:lnTo>
                    <a:pt x="174" y="14"/>
                  </a:lnTo>
                  <a:lnTo>
                    <a:pt x="192" y="17"/>
                  </a:lnTo>
                  <a:lnTo>
                    <a:pt x="226" y="24"/>
                  </a:lnTo>
                  <a:lnTo>
                    <a:pt x="244" y="32"/>
                  </a:lnTo>
                  <a:lnTo>
                    <a:pt x="279" y="32"/>
                  </a:lnTo>
                  <a:lnTo>
                    <a:pt x="296" y="35"/>
                  </a:lnTo>
                  <a:lnTo>
                    <a:pt x="323" y="39"/>
                  </a:lnTo>
                  <a:lnTo>
                    <a:pt x="340" y="42"/>
                  </a:lnTo>
                  <a:lnTo>
                    <a:pt x="366" y="49"/>
                  </a:lnTo>
                  <a:lnTo>
                    <a:pt x="383" y="49"/>
                  </a:lnTo>
                  <a:lnTo>
                    <a:pt x="444" y="49"/>
                  </a:lnTo>
                  <a:lnTo>
                    <a:pt x="462" y="46"/>
                  </a:lnTo>
                  <a:lnTo>
                    <a:pt x="470" y="39"/>
                  </a:lnTo>
                  <a:lnTo>
                    <a:pt x="488" y="35"/>
                  </a:lnTo>
                  <a:lnTo>
                    <a:pt x="506" y="32"/>
                  </a:lnTo>
                  <a:lnTo>
                    <a:pt x="532" y="28"/>
                  </a:lnTo>
                  <a:lnTo>
                    <a:pt x="557" y="24"/>
                  </a:lnTo>
                  <a:lnTo>
                    <a:pt x="583" y="21"/>
                  </a:lnTo>
                  <a:lnTo>
                    <a:pt x="601" y="21"/>
                  </a:lnTo>
                  <a:lnTo>
                    <a:pt x="627" y="17"/>
                  </a:lnTo>
                  <a:lnTo>
                    <a:pt x="645" y="17"/>
                  </a:lnTo>
                  <a:lnTo>
                    <a:pt x="706" y="21"/>
                  </a:lnTo>
                  <a:lnTo>
                    <a:pt x="724" y="21"/>
                  </a:lnTo>
                  <a:lnTo>
                    <a:pt x="811" y="32"/>
                  </a:lnTo>
                  <a:lnTo>
                    <a:pt x="827" y="35"/>
                  </a:lnTo>
                  <a:lnTo>
                    <a:pt x="845" y="35"/>
                  </a:lnTo>
                  <a:lnTo>
                    <a:pt x="889" y="39"/>
                  </a:lnTo>
                  <a:lnTo>
                    <a:pt x="906" y="42"/>
                  </a:lnTo>
                  <a:lnTo>
                    <a:pt x="932" y="49"/>
                  </a:lnTo>
                  <a:lnTo>
                    <a:pt x="950" y="49"/>
                  </a:lnTo>
                  <a:lnTo>
                    <a:pt x="976" y="46"/>
                  </a:lnTo>
                  <a:lnTo>
                    <a:pt x="993" y="46"/>
                  </a:lnTo>
                  <a:lnTo>
                    <a:pt x="1011" y="39"/>
                  </a:lnTo>
                  <a:lnTo>
                    <a:pt x="1028" y="39"/>
                  </a:lnTo>
                  <a:lnTo>
                    <a:pt x="1037" y="32"/>
                  </a:lnTo>
                  <a:lnTo>
                    <a:pt x="1055" y="32"/>
                  </a:lnTo>
                  <a:lnTo>
                    <a:pt x="1089" y="24"/>
                  </a:lnTo>
                  <a:lnTo>
                    <a:pt x="1107" y="24"/>
                  </a:lnTo>
                  <a:lnTo>
                    <a:pt x="1124" y="24"/>
                  </a:lnTo>
                  <a:lnTo>
                    <a:pt x="1142" y="21"/>
                  </a:lnTo>
                  <a:lnTo>
                    <a:pt x="1159" y="21"/>
                  </a:lnTo>
                  <a:lnTo>
                    <a:pt x="1176" y="17"/>
                  </a:lnTo>
                  <a:lnTo>
                    <a:pt x="1246" y="21"/>
                  </a:lnTo>
                  <a:lnTo>
                    <a:pt x="1263" y="21"/>
                  </a:lnTo>
                  <a:lnTo>
                    <a:pt x="1281" y="21"/>
                  </a:lnTo>
                  <a:lnTo>
                    <a:pt x="1307" y="24"/>
                  </a:lnTo>
                  <a:lnTo>
                    <a:pt x="1325" y="24"/>
                  </a:lnTo>
                  <a:lnTo>
                    <a:pt x="1333" y="32"/>
                  </a:lnTo>
                  <a:lnTo>
                    <a:pt x="1351" y="42"/>
                  </a:lnTo>
                  <a:lnTo>
                    <a:pt x="1368" y="46"/>
                  </a:lnTo>
                  <a:lnTo>
                    <a:pt x="1386" y="49"/>
                  </a:lnTo>
                  <a:lnTo>
                    <a:pt x="1403" y="46"/>
                  </a:lnTo>
                  <a:lnTo>
                    <a:pt x="1420" y="46"/>
                  </a:lnTo>
                  <a:lnTo>
                    <a:pt x="1438" y="46"/>
                  </a:lnTo>
                  <a:lnTo>
                    <a:pt x="1472" y="42"/>
                  </a:lnTo>
                  <a:lnTo>
                    <a:pt x="1493" y="34"/>
                  </a:lnTo>
                  <a:lnTo>
                    <a:pt x="1507" y="32"/>
                  </a:lnTo>
                  <a:lnTo>
                    <a:pt x="1534" y="22"/>
                  </a:lnTo>
                  <a:lnTo>
                    <a:pt x="1543" y="24"/>
                  </a:lnTo>
                  <a:lnTo>
                    <a:pt x="1569" y="17"/>
                  </a:lnTo>
                  <a:lnTo>
                    <a:pt x="1595" y="10"/>
                  </a:lnTo>
                  <a:lnTo>
                    <a:pt x="1621" y="3"/>
                  </a:lnTo>
                  <a:lnTo>
                    <a:pt x="1638" y="3"/>
                  </a:lnTo>
                  <a:lnTo>
                    <a:pt x="1656" y="0"/>
                  </a:lnTo>
                  <a:lnTo>
                    <a:pt x="1673" y="0"/>
                  </a:lnTo>
                  <a:lnTo>
                    <a:pt x="1690" y="0"/>
                  </a:lnTo>
                  <a:lnTo>
                    <a:pt x="1725" y="3"/>
                  </a:lnTo>
                  <a:lnTo>
                    <a:pt x="1743" y="7"/>
                  </a:lnTo>
                  <a:lnTo>
                    <a:pt x="1760" y="7"/>
                  </a:lnTo>
                  <a:lnTo>
                    <a:pt x="1777" y="10"/>
                  </a:lnTo>
                  <a:lnTo>
                    <a:pt x="1795" y="14"/>
                  </a:lnTo>
                  <a:lnTo>
                    <a:pt x="1813" y="21"/>
                  </a:lnTo>
                  <a:lnTo>
                    <a:pt x="1830" y="24"/>
                  </a:lnTo>
                  <a:lnTo>
                    <a:pt x="1847" y="28"/>
                  </a:lnTo>
                  <a:lnTo>
                    <a:pt x="1864" y="32"/>
                  </a:lnTo>
                  <a:lnTo>
                    <a:pt x="1882" y="32"/>
                  </a:lnTo>
                  <a:lnTo>
                    <a:pt x="1917" y="35"/>
                  </a:lnTo>
                  <a:lnTo>
                    <a:pt x="1952" y="42"/>
                  </a:lnTo>
                  <a:lnTo>
                    <a:pt x="1987" y="42"/>
                  </a:lnTo>
                  <a:lnTo>
                    <a:pt x="2004" y="46"/>
                  </a:lnTo>
                  <a:lnTo>
                    <a:pt x="2031" y="46"/>
                  </a:lnTo>
                  <a:lnTo>
                    <a:pt x="2047" y="46"/>
                  </a:lnTo>
                  <a:lnTo>
                    <a:pt x="2074" y="49"/>
                  </a:lnTo>
                  <a:lnTo>
                    <a:pt x="2091" y="49"/>
                  </a:lnTo>
                  <a:lnTo>
                    <a:pt x="2126" y="49"/>
                  </a:lnTo>
                  <a:lnTo>
                    <a:pt x="2144" y="46"/>
                  </a:lnTo>
                  <a:lnTo>
                    <a:pt x="2161" y="42"/>
                  </a:lnTo>
                  <a:lnTo>
                    <a:pt x="2196" y="39"/>
                  </a:lnTo>
                  <a:lnTo>
                    <a:pt x="2213" y="35"/>
                  </a:lnTo>
                  <a:lnTo>
                    <a:pt x="2231" y="35"/>
                  </a:lnTo>
                  <a:lnTo>
                    <a:pt x="2265" y="32"/>
                  </a:lnTo>
                  <a:lnTo>
                    <a:pt x="2283" y="28"/>
                  </a:lnTo>
                  <a:lnTo>
                    <a:pt x="2300" y="28"/>
                  </a:lnTo>
                  <a:lnTo>
                    <a:pt x="2318" y="28"/>
                  </a:lnTo>
                  <a:lnTo>
                    <a:pt x="2335" y="28"/>
                  </a:lnTo>
                  <a:lnTo>
                    <a:pt x="2362" y="28"/>
                  </a:lnTo>
                  <a:lnTo>
                    <a:pt x="2378" y="28"/>
                  </a:lnTo>
                  <a:lnTo>
                    <a:pt x="2431" y="32"/>
                  </a:lnTo>
                  <a:lnTo>
                    <a:pt x="2449" y="35"/>
                  </a:lnTo>
                  <a:lnTo>
                    <a:pt x="2466" y="35"/>
                  </a:lnTo>
                  <a:lnTo>
                    <a:pt x="2492" y="35"/>
                  </a:lnTo>
                  <a:lnTo>
                    <a:pt x="2509" y="35"/>
                  </a:lnTo>
                  <a:lnTo>
                    <a:pt x="2527" y="35"/>
                  </a:lnTo>
                  <a:lnTo>
                    <a:pt x="2544" y="39"/>
                  </a:lnTo>
                  <a:lnTo>
                    <a:pt x="2562" y="35"/>
                  </a:lnTo>
                  <a:lnTo>
                    <a:pt x="2579" y="35"/>
                  </a:lnTo>
                  <a:lnTo>
                    <a:pt x="2596" y="35"/>
                  </a:lnTo>
                  <a:lnTo>
                    <a:pt x="2614" y="35"/>
                  </a:lnTo>
                  <a:lnTo>
                    <a:pt x="2649" y="35"/>
                  </a:lnTo>
                  <a:lnTo>
                    <a:pt x="2666" y="32"/>
                  </a:lnTo>
                  <a:lnTo>
                    <a:pt x="2684" y="32"/>
                  </a:lnTo>
                  <a:lnTo>
                    <a:pt x="2719" y="24"/>
                  </a:lnTo>
                  <a:lnTo>
                    <a:pt x="2736" y="24"/>
                  </a:lnTo>
                  <a:lnTo>
                    <a:pt x="2753" y="21"/>
                  </a:lnTo>
                  <a:lnTo>
                    <a:pt x="2788" y="17"/>
                  </a:lnTo>
                  <a:lnTo>
                    <a:pt x="2806" y="17"/>
                  </a:lnTo>
                  <a:lnTo>
                    <a:pt x="2823" y="14"/>
                  </a:lnTo>
                  <a:lnTo>
                    <a:pt x="2858" y="10"/>
                  </a:lnTo>
                  <a:lnTo>
                    <a:pt x="2876" y="10"/>
                  </a:lnTo>
                  <a:lnTo>
                    <a:pt x="2893" y="10"/>
                  </a:lnTo>
                  <a:lnTo>
                    <a:pt x="2910" y="7"/>
                  </a:lnTo>
                  <a:lnTo>
                    <a:pt x="2928" y="7"/>
                  </a:lnTo>
                  <a:lnTo>
                    <a:pt x="2945" y="7"/>
                  </a:lnTo>
                  <a:lnTo>
                    <a:pt x="2945" y="14"/>
                  </a:lnTo>
                  <a:lnTo>
                    <a:pt x="2987" y="6"/>
                  </a:lnTo>
                  <a:lnTo>
                    <a:pt x="3041" y="6"/>
                  </a:lnTo>
                  <a:lnTo>
                    <a:pt x="2987" y="15"/>
                  </a:lnTo>
                  <a:lnTo>
                    <a:pt x="2993" y="15"/>
                  </a:lnTo>
                  <a:lnTo>
                    <a:pt x="3041" y="15"/>
                  </a:lnTo>
                  <a:lnTo>
                    <a:pt x="3028" y="19"/>
                  </a:lnTo>
                  <a:lnTo>
                    <a:pt x="3062" y="15"/>
                  </a:lnTo>
                  <a:lnTo>
                    <a:pt x="3069" y="15"/>
                  </a:lnTo>
                  <a:lnTo>
                    <a:pt x="3094" y="39"/>
                  </a:lnTo>
                  <a:lnTo>
                    <a:pt x="3110" y="39"/>
                  </a:lnTo>
                  <a:lnTo>
                    <a:pt x="3128" y="39"/>
                  </a:lnTo>
                  <a:lnTo>
                    <a:pt x="3154" y="35"/>
                  </a:lnTo>
                  <a:lnTo>
                    <a:pt x="3171" y="32"/>
                  </a:lnTo>
                  <a:lnTo>
                    <a:pt x="3197" y="28"/>
                  </a:lnTo>
                  <a:lnTo>
                    <a:pt x="3215" y="28"/>
                  </a:lnTo>
                  <a:lnTo>
                    <a:pt x="3224" y="21"/>
                  </a:lnTo>
                  <a:lnTo>
                    <a:pt x="3241" y="17"/>
                  </a:lnTo>
                  <a:lnTo>
                    <a:pt x="3259" y="14"/>
                  </a:lnTo>
                  <a:lnTo>
                    <a:pt x="3294" y="7"/>
                  </a:lnTo>
                  <a:lnTo>
                    <a:pt x="3311" y="3"/>
                  </a:lnTo>
                  <a:lnTo>
                    <a:pt x="3328" y="3"/>
                  </a:lnTo>
                  <a:lnTo>
                    <a:pt x="3381" y="0"/>
                  </a:lnTo>
                  <a:lnTo>
                    <a:pt x="3425" y="0"/>
                  </a:lnTo>
                  <a:lnTo>
                    <a:pt x="3441" y="3"/>
                  </a:lnTo>
                  <a:lnTo>
                    <a:pt x="3485" y="7"/>
                  </a:lnTo>
                  <a:lnTo>
                    <a:pt x="3503" y="7"/>
                  </a:lnTo>
                  <a:lnTo>
                    <a:pt x="3520" y="10"/>
                  </a:lnTo>
                  <a:lnTo>
                    <a:pt x="3538" y="10"/>
                  </a:lnTo>
                  <a:lnTo>
                    <a:pt x="3572" y="17"/>
                  </a:lnTo>
                  <a:lnTo>
                    <a:pt x="3598" y="21"/>
                  </a:lnTo>
                  <a:lnTo>
                    <a:pt x="3616" y="24"/>
                  </a:lnTo>
                  <a:lnTo>
                    <a:pt x="3642" y="28"/>
                  </a:lnTo>
                  <a:lnTo>
                    <a:pt x="3659" y="32"/>
                  </a:lnTo>
                  <a:lnTo>
                    <a:pt x="3677" y="35"/>
                  </a:lnTo>
                  <a:lnTo>
                    <a:pt x="3695" y="39"/>
                  </a:lnTo>
                  <a:lnTo>
                    <a:pt x="3747" y="42"/>
                  </a:lnTo>
                  <a:lnTo>
                    <a:pt x="3782" y="42"/>
                  </a:lnTo>
                  <a:lnTo>
                    <a:pt x="3799" y="42"/>
                  </a:lnTo>
                  <a:lnTo>
                    <a:pt x="3825" y="42"/>
                  </a:lnTo>
                  <a:lnTo>
                    <a:pt x="3842" y="39"/>
                  </a:lnTo>
                  <a:lnTo>
                    <a:pt x="3860" y="39"/>
                  </a:lnTo>
                  <a:lnTo>
                    <a:pt x="3877" y="35"/>
                  </a:lnTo>
                  <a:lnTo>
                    <a:pt x="3895" y="32"/>
                  </a:lnTo>
                  <a:lnTo>
                    <a:pt x="3913" y="32"/>
                  </a:lnTo>
                  <a:lnTo>
                    <a:pt x="3956" y="24"/>
                  </a:lnTo>
                  <a:lnTo>
                    <a:pt x="3982" y="21"/>
                  </a:lnTo>
                  <a:lnTo>
                    <a:pt x="4000" y="17"/>
                  </a:lnTo>
                  <a:lnTo>
                    <a:pt x="4034" y="14"/>
                  </a:lnTo>
                  <a:lnTo>
                    <a:pt x="4052" y="7"/>
                  </a:lnTo>
                  <a:lnTo>
                    <a:pt x="4069" y="7"/>
                  </a:lnTo>
                  <a:lnTo>
                    <a:pt x="4086" y="3"/>
                  </a:lnTo>
                  <a:lnTo>
                    <a:pt x="4104" y="3"/>
                  </a:lnTo>
                  <a:lnTo>
                    <a:pt x="4130" y="3"/>
                  </a:lnTo>
                  <a:lnTo>
                    <a:pt x="4200" y="7"/>
                  </a:lnTo>
                  <a:lnTo>
                    <a:pt x="4217" y="10"/>
                  </a:lnTo>
                  <a:lnTo>
                    <a:pt x="4252" y="10"/>
                  </a:lnTo>
                  <a:lnTo>
                    <a:pt x="4270" y="14"/>
                  </a:lnTo>
                  <a:lnTo>
                    <a:pt x="4287" y="17"/>
                  </a:lnTo>
                  <a:lnTo>
                    <a:pt x="4296" y="24"/>
                  </a:lnTo>
                  <a:lnTo>
                    <a:pt x="4322" y="32"/>
                  </a:lnTo>
                  <a:lnTo>
                    <a:pt x="4339" y="35"/>
                  </a:lnTo>
                  <a:lnTo>
                    <a:pt x="4365" y="39"/>
                  </a:lnTo>
                  <a:lnTo>
                    <a:pt x="4401" y="49"/>
                  </a:lnTo>
                  <a:lnTo>
                    <a:pt x="4417" y="49"/>
                  </a:lnTo>
                  <a:lnTo>
                    <a:pt x="4470" y="53"/>
                  </a:lnTo>
                  <a:lnTo>
                    <a:pt x="4488" y="53"/>
                  </a:lnTo>
                  <a:lnTo>
                    <a:pt x="4504" y="49"/>
                  </a:lnTo>
                  <a:lnTo>
                    <a:pt x="4514" y="42"/>
                  </a:lnTo>
                  <a:lnTo>
                    <a:pt x="4531" y="35"/>
                  </a:lnTo>
                  <a:lnTo>
                    <a:pt x="4540" y="28"/>
                  </a:lnTo>
                  <a:lnTo>
                    <a:pt x="4566" y="21"/>
                  </a:lnTo>
                  <a:lnTo>
                    <a:pt x="4583" y="14"/>
                  </a:lnTo>
                  <a:lnTo>
                    <a:pt x="4601" y="10"/>
                  </a:lnTo>
                  <a:lnTo>
                    <a:pt x="4618" y="7"/>
                  </a:lnTo>
                  <a:lnTo>
                    <a:pt x="4635" y="0"/>
                  </a:lnTo>
                  <a:lnTo>
                    <a:pt x="4653" y="0"/>
                  </a:lnTo>
                  <a:lnTo>
                    <a:pt x="4671" y="0"/>
                  </a:lnTo>
                  <a:lnTo>
                    <a:pt x="4688" y="0"/>
                  </a:lnTo>
                  <a:lnTo>
                    <a:pt x="4705" y="3"/>
                  </a:lnTo>
                  <a:lnTo>
                    <a:pt x="4722" y="7"/>
                  </a:lnTo>
                  <a:lnTo>
                    <a:pt x="4740" y="10"/>
                  </a:lnTo>
                </a:path>
              </a:pathLst>
            </a:custGeom>
            <a:noFill/>
            <a:ln w="76200" cap="rnd">
              <a:solidFill>
                <a:schemeClr val="tx2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77800" y="3070225"/>
            <a:ext cx="544513" cy="3128963"/>
            <a:chOff x="367" y="1872"/>
            <a:chExt cx="316" cy="1971"/>
          </a:xfrm>
        </p:grpSpPr>
        <p:sp>
          <p:nvSpPr>
            <p:cNvPr id="39951" name="Rectangle 10"/>
            <p:cNvSpPr>
              <a:spLocks noChangeArrowheads="1"/>
            </p:cNvSpPr>
            <p:nvPr/>
          </p:nvSpPr>
          <p:spPr bwMode="auto">
            <a:xfrm rot="-5400000">
              <a:off x="-22" y="2860"/>
              <a:ext cx="1063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30162" rIns="61912" bIns="30162">
              <a:spAutoFit/>
            </a:bodyPr>
            <a:lstStyle/>
            <a:p>
              <a:pPr algn="ctr" defTabSz="400050" rtl="0"/>
              <a:r>
                <a:rPr kumimoji="1" lang="fa-IR" sz="2800" b="1">
                  <a:cs typeface="B Mitra" pitchFamily="2" charset="-78"/>
                </a:rPr>
                <a:t>توانمندي ها</a:t>
              </a:r>
              <a:endParaRPr kumimoji="1" lang="en-US" sz="2800" b="1">
                <a:cs typeface="B Mitra" pitchFamily="2" charset="-78"/>
              </a:endParaRPr>
            </a:p>
          </p:txBody>
        </p:sp>
        <p:grpSp>
          <p:nvGrpSpPr>
            <p:cNvPr id="39952" name="Group 11"/>
            <p:cNvGrpSpPr>
              <a:grpSpLocks/>
            </p:cNvGrpSpPr>
            <p:nvPr/>
          </p:nvGrpSpPr>
          <p:grpSpPr bwMode="auto">
            <a:xfrm>
              <a:off x="672" y="1872"/>
              <a:ext cx="11" cy="1971"/>
              <a:chOff x="672" y="1872"/>
              <a:chExt cx="11" cy="1971"/>
            </a:xfrm>
          </p:grpSpPr>
          <p:sp>
            <p:nvSpPr>
              <p:cNvPr id="39953" name="Line 12"/>
              <p:cNvSpPr>
                <a:spLocks noChangeShapeType="1"/>
              </p:cNvSpPr>
              <p:nvPr/>
            </p:nvSpPr>
            <p:spPr bwMode="auto">
              <a:xfrm flipV="1">
                <a:off x="672" y="1872"/>
                <a:ext cx="0" cy="652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4" name="Line 13"/>
              <p:cNvSpPr>
                <a:spLocks noChangeShapeType="1"/>
              </p:cNvSpPr>
              <p:nvPr/>
            </p:nvSpPr>
            <p:spPr bwMode="auto">
              <a:xfrm>
                <a:off x="683" y="3306"/>
                <a:ext cx="0" cy="537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494" name="Rectangle 14"/>
          <p:cNvSpPr>
            <a:spLocks noChangeArrowheads="1"/>
          </p:cNvSpPr>
          <p:nvPr/>
        </p:nvSpPr>
        <p:spPr bwMode="auto">
          <a:xfrm>
            <a:off x="3343275" y="5715000"/>
            <a:ext cx="26892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912" tIns="30162" rIns="61912" bIns="30162">
            <a:spAutoFit/>
          </a:bodyPr>
          <a:lstStyle/>
          <a:p>
            <a:pPr algn="ctr" defTabSz="400050" rtl="0"/>
            <a:r>
              <a:rPr kumimoji="1" lang="fa-IR" sz="2400" b="1">
                <a:solidFill>
                  <a:schemeClr val="bg1"/>
                </a:solidFill>
                <a:cs typeface="Titr" pitchFamily="2" charset="-78"/>
              </a:rPr>
              <a:t>دانش</a:t>
            </a:r>
            <a:endParaRPr kumimoji="1" lang="en-US" sz="2400" b="1">
              <a:solidFill>
                <a:schemeClr val="bg1"/>
              </a:solidFill>
              <a:cs typeface="Titr" pitchFamily="2" charset="-78"/>
            </a:endParaRP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774950" y="3962400"/>
            <a:ext cx="4535488" cy="604838"/>
            <a:chOff x="1877" y="2496"/>
            <a:chExt cx="2638" cy="381"/>
          </a:xfrm>
        </p:grpSpPr>
        <p:sp>
          <p:nvSpPr>
            <p:cNvPr id="39949" name="Rectangle 16"/>
            <p:cNvSpPr>
              <a:spLocks noChangeArrowheads="1"/>
            </p:cNvSpPr>
            <p:nvPr/>
          </p:nvSpPr>
          <p:spPr bwMode="auto">
            <a:xfrm>
              <a:off x="2106" y="2496"/>
              <a:ext cx="177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30162" rIns="61912" bIns="30162">
              <a:spAutoFit/>
            </a:bodyPr>
            <a:lstStyle/>
            <a:p>
              <a:pPr algn="ctr" defTabSz="400050" rtl="0"/>
              <a:r>
                <a:rPr kumimoji="1" lang="fa-IR" sz="2400" b="1">
                  <a:solidFill>
                    <a:schemeClr val="bg1"/>
                  </a:solidFill>
                  <a:cs typeface="Titr" pitchFamily="2" charset="-78"/>
                </a:rPr>
                <a:t>نگرش ها و ويژگي شخصيتي</a:t>
              </a:r>
              <a:endParaRPr kumimoji="1" lang="en-US" sz="2400" b="1">
                <a:solidFill>
                  <a:schemeClr val="bg1"/>
                </a:solidFill>
                <a:cs typeface="Titr" pitchFamily="2" charset="-78"/>
              </a:endParaRPr>
            </a:p>
          </p:txBody>
        </p:sp>
        <p:sp>
          <p:nvSpPr>
            <p:cNvPr id="39950" name="Line 17"/>
            <p:cNvSpPr>
              <a:spLocks noChangeShapeType="1"/>
            </p:cNvSpPr>
            <p:nvPr/>
          </p:nvSpPr>
          <p:spPr bwMode="auto">
            <a:xfrm>
              <a:off x="1877" y="2877"/>
              <a:ext cx="263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3382963" y="3048000"/>
            <a:ext cx="3317875" cy="714375"/>
            <a:chOff x="2231" y="1920"/>
            <a:chExt cx="1930" cy="450"/>
          </a:xfrm>
        </p:grpSpPr>
        <p:sp>
          <p:nvSpPr>
            <p:cNvPr id="39947" name="Line 19"/>
            <p:cNvSpPr>
              <a:spLocks noChangeShapeType="1"/>
            </p:cNvSpPr>
            <p:nvPr/>
          </p:nvSpPr>
          <p:spPr bwMode="auto">
            <a:xfrm>
              <a:off x="2231" y="2370"/>
              <a:ext cx="19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8" name="Rectangle 20"/>
            <p:cNvSpPr>
              <a:spLocks noChangeArrowheads="1"/>
            </p:cNvSpPr>
            <p:nvPr/>
          </p:nvSpPr>
          <p:spPr bwMode="auto">
            <a:xfrm>
              <a:off x="2573" y="1920"/>
              <a:ext cx="83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30162" rIns="61912" bIns="30162">
              <a:spAutoFit/>
            </a:bodyPr>
            <a:lstStyle/>
            <a:p>
              <a:pPr algn="ctr" defTabSz="400050" rtl="0"/>
              <a:r>
                <a:rPr kumimoji="1" lang="en-US" sz="2400" b="1">
                  <a:solidFill>
                    <a:schemeClr val="bg1"/>
                  </a:solidFill>
                  <a:cs typeface="Titr" pitchFamily="2" charset="-78"/>
                </a:rPr>
                <a:t> </a:t>
              </a:r>
              <a:r>
                <a:rPr kumimoji="1" lang="fa-IR" sz="2400" b="1">
                  <a:solidFill>
                    <a:schemeClr val="bg1"/>
                  </a:solidFill>
                  <a:cs typeface="Titr" pitchFamily="2" charset="-78"/>
                </a:rPr>
                <a:t>علائق كاري</a:t>
              </a:r>
              <a:endParaRPr kumimoji="1" lang="en-US" sz="2400" b="1">
                <a:solidFill>
                  <a:schemeClr val="bg1"/>
                </a:solidFill>
                <a:cs typeface="Titr" pitchFamily="2" charset="-78"/>
              </a:endParaRPr>
            </a:p>
          </p:txBody>
        </p:sp>
      </p:grpSp>
      <p:grpSp>
        <p:nvGrpSpPr>
          <p:cNvPr id="9" name="Group 21"/>
          <p:cNvGrpSpPr>
            <a:grpSpLocks/>
          </p:cNvGrpSpPr>
          <p:nvPr/>
        </p:nvGrpSpPr>
        <p:grpSpPr bwMode="auto">
          <a:xfrm>
            <a:off x="2095500" y="4876800"/>
            <a:ext cx="5895975" cy="571500"/>
            <a:chOff x="1482" y="3072"/>
            <a:chExt cx="3429" cy="360"/>
          </a:xfrm>
        </p:grpSpPr>
        <p:sp>
          <p:nvSpPr>
            <p:cNvPr id="39945" name="Rectangle 22"/>
            <p:cNvSpPr>
              <a:spLocks noChangeArrowheads="1"/>
            </p:cNvSpPr>
            <p:nvPr/>
          </p:nvSpPr>
          <p:spPr bwMode="auto">
            <a:xfrm>
              <a:off x="2742" y="3072"/>
              <a:ext cx="49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1912" tIns="30162" rIns="61912" bIns="30162">
              <a:spAutoFit/>
            </a:bodyPr>
            <a:lstStyle/>
            <a:p>
              <a:pPr algn="ctr" defTabSz="400050" rtl="0"/>
              <a:r>
                <a:rPr kumimoji="1" lang="fa-IR" sz="2400" b="1">
                  <a:solidFill>
                    <a:schemeClr val="bg1"/>
                  </a:solidFill>
                  <a:cs typeface="Titr" pitchFamily="2" charset="-78"/>
                </a:rPr>
                <a:t>مهارتها</a:t>
              </a:r>
              <a:endParaRPr kumimoji="1" lang="en-US" sz="2400" b="1">
                <a:solidFill>
                  <a:schemeClr val="bg1"/>
                </a:solidFill>
                <a:cs typeface="Titr" pitchFamily="2" charset="-78"/>
              </a:endParaRPr>
            </a:p>
          </p:txBody>
        </p:sp>
        <p:sp>
          <p:nvSpPr>
            <p:cNvPr id="39946" name="Line 23"/>
            <p:cNvSpPr>
              <a:spLocks noChangeShapeType="1"/>
            </p:cNvSpPr>
            <p:nvPr/>
          </p:nvSpPr>
          <p:spPr bwMode="auto">
            <a:xfrm>
              <a:off x="1482" y="3432"/>
              <a:ext cx="34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4" name="Rectangle 24"/>
          <p:cNvSpPr>
            <a:spLocks noGrp="1" noChangeArrowheads="1"/>
          </p:cNvSpPr>
          <p:nvPr>
            <p:ph type="title"/>
          </p:nvPr>
        </p:nvSpPr>
        <p:spPr>
          <a:xfrm>
            <a:off x="1109663" y="246063"/>
            <a:ext cx="6354762" cy="60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fa-IR" b="1" smtClean="0">
                <a:cs typeface="Titr" pitchFamily="2" charset="-78"/>
              </a:rPr>
              <a:t>كوه يخ رفتار كاري</a:t>
            </a:r>
            <a:endParaRPr lang="en-US" b="1" smtClean="0">
              <a:cs typeface="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fa-IR" sz="3200" smtClean="0">
                <a:solidFill>
                  <a:srgbClr val="FF9933"/>
                </a:solidFill>
                <a:cs typeface="Titr" pitchFamily="2" charset="-78"/>
              </a:rPr>
              <a:t>اصل مهم مذاکره با مشتريان: </a:t>
            </a:r>
            <a:r>
              <a:rPr lang="fa-IR" sz="3200" smtClean="0">
                <a:cs typeface="Titr" pitchFamily="2" charset="-78"/>
              </a:rPr>
              <a:t>4 نوع مخاطب داریم و خودمان هم 4 شکل رفتار می کنیم</a:t>
            </a:r>
            <a:endParaRPr lang="en-US" sz="3200" smtClean="0">
              <a:cs typeface="Titr" pitchFamily="2" charset="-78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557338"/>
            <a:ext cx="8686800" cy="4525962"/>
          </a:xfrm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1188" y="4652963"/>
            <a:ext cx="1223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cs typeface="Titr" pitchFamily="2" charset="-78"/>
              </a:rPr>
              <a:t>می پرسیم</a:t>
            </a:r>
            <a:endParaRPr lang="en-US">
              <a:cs typeface="Titr" pitchFamily="2" charset="-78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451725" y="4581525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cs typeface="Titr" pitchFamily="2" charset="-78"/>
              </a:rPr>
              <a:t>می گویند</a:t>
            </a:r>
            <a:endParaRPr lang="en-US">
              <a:cs typeface="Titr" pitchFamily="2" charset="-78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5364163" y="2349500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cs typeface="Titr" pitchFamily="2" charset="-78"/>
              </a:rPr>
              <a:t>به کار توجه داریم</a:t>
            </a:r>
            <a:endParaRPr lang="en-US">
              <a:cs typeface="Titr" pitchFamily="2" charset="-78"/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6084888" y="5300663"/>
            <a:ext cx="122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a-IR">
                <a:cs typeface="Titr" pitchFamily="2" charset="-78"/>
              </a:rPr>
              <a:t>به افراد توجه داریم</a:t>
            </a:r>
            <a:endParaRPr lang="en-US">
              <a:cs typeface="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8839200" cy="624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30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688"/>
            <a:ext cx="93726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1676400"/>
            <a:ext cx="79248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5400" dirty="0">
                <a:latin typeface="IranNastaliq" pitchFamily="18" charset="0"/>
                <a:cs typeface="IranNastaliq" pitchFamily="18" charset="0"/>
              </a:rPr>
              <a:t>آلبرت انيشتن در حال نظارت بر امتحان دانشجويان فيزيك بود كه يكي از دانشجويان متذكر شد: استاد سوالات امتحاني كاملاًمشابه با سوالات سال قبل است.</a:t>
            </a:r>
          </a:p>
          <a:p>
            <a:pPr>
              <a:spcBef>
                <a:spcPct val="50000"/>
              </a:spcBef>
            </a:pPr>
            <a:r>
              <a:rPr lang="ar-SA" sz="5400" dirty="0">
                <a:latin typeface="IranNastaliq" pitchFamily="18" charset="0"/>
                <a:cs typeface="IranNastaliq" pitchFamily="18" charset="0"/>
              </a:rPr>
              <a:t>انيشتن پاسخ داد: </a:t>
            </a:r>
            <a:r>
              <a:rPr lang="ar-SA" sz="5400" dirty="0">
                <a:solidFill>
                  <a:srgbClr val="FF0000"/>
                </a:solidFill>
                <a:latin typeface="IranNastaliq" pitchFamily="18" charset="0"/>
                <a:cs typeface="IranNastaliq" pitchFamily="18" charset="0"/>
              </a:rPr>
              <a:t>“آري، اما امسال پاسخها تفاوت كرده اند”. </a:t>
            </a:r>
            <a:endParaRPr lang="en-US" sz="5400" dirty="0">
              <a:solidFill>
                <a:srgbClr val="FF0000"/>
              </a:solidFill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per_Sine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smtClean="0">
                <a:cs typeface="Titr" pitchFamily="2" charset="-78"/>
              </a:rPr>
              <a:t>سير تكامل براساس نياز بازار</a:t>
            </a:r>
            <a:endParaRPr lang="en-US" smtClean="0">
              <a:cs typeface="Titr" pitchFamily="2" charset="-78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4" descr="mobi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4027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Nokia N86 8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219200"/>
            <a:ext cx="2352675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smtClean="0">
                <a:cs typeface="Zar" pitchFamily="2" charset="-78"/>
              </a:rPr>
              <a:t>محتواي دانشي سازمان ها</a:t>
            </a:r>
          </a:p>
        </p:txBody>
      </p:sp>
      <p:pic>
        <p:nvPicPr>
          <p:cNvPr id="24579" name="Content Placeholder 23" descr="1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4143375"/>
            <a:ext cx="1228725" cy="571500"/>
          </a:xfrm>
        </p:spPr>
      </p:pic>
      <p:sp>
        <p:nvSpPr>
          <p:cNvPr id="4" name="Up Arrow 3"/>
          <p:cNvSpPr/>
          <p:nvPr/>
        </p:nvSpPr>
        <p:spPr>
          <a:xfrm>
            <a:off x="1357313" y="4929188"/>
            <a:ext cx="571500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28688" y="5641975"/>
            <a:ext cx="778668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-857250" y="3857625"/>
            <a:ext cx="3429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Up Arrow 10"/>
          <p:cNvSpPr/>
          <p:nvPr/>
        </p:nvSpPr>
        <p:spPr>
          <a:xfrm>
            <a:off x="3071813" y="4714875"/>
            <a:ext cx="571500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2" name="Up Arrow 11"/>
          <p:cNvSpPr/>
          <p:nvPr/>
        </p:nvSpPr>
        <p:spPr>
          <a:xfrm>
            <a:off x="3857625" y="4429125"/>
            <a:ext cx="571500" cy="7858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3" name="Up Arrow 12"/>
          <p:cNvSpPr/>
          <p:nvPr/>
        </p:nvSpPr>
        <p:spPr>
          <a:xfrm>
            <a:off x="5286375" y="3929063"/>
            <a:ext cx="571500" cy="1285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4" name="Up Arrow 13"/>
          <p:cNvSpPr/>
          <p:nvPr/>
        </p:nvSpPr>
        <p:spPr>
          <a:xfrm>
            <a:off x="6858000" y="2357438"/>
            <a:ext cx="571500" cy="2857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15" name="Rounded Rectangle 14"/>
          <p:cNvSpPr/>
          <p:nvPr/>
        </p:nvSpPr>
        <p:spPr>
          <a:xfrm>
            <a:off x="1428750" y="5357813"/>
            <a:ext cx="428625" cy="1793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مزرعه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8" y="5286375"/>
            <a:ext cx="500062" cy="3571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 err="1">
                <a:cs typeface="B Koodak" pitchFamily="2" charset="-78"/>
              </a:rPr>
              <a:t>كارخانه</a:t>
            </a:r>
            <a:endParaRPr lang="fa-IR" sz="1050" dirty="0">
              <a:cs typeface="B Koodak" pitchFamily="2" charset="-78"/>
            </a:endParaRPr>
          </a:p>
          <a:p>
            <a:pPr algn="ctr">
              <a:defRPr/>
            </a:pPr>
            <a:r>
              <a:rPr lang="en-US" sz="1050" dirty="0">
                <a:cs typeface="B Koodak" pitchFamily="2" charset="-78"/>
              </a:rPr>
              <a:t>Factory</a:t>
            </a:r>
            <a:endParaRPr lang="fa-IR" sz="1050" dirty="0">
              <a:cs typeface="B Koodak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214938" y="5267325"/>
            <a:ext cx="823912" cy="3587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بنگاه </a:t>
            </a:r>
            <a:r>
              <a:rPr lang="fa-IR" sz="1050" dirty="0" err="1">
                <a:cs typeface="B Koodak" pitchFamily="2" charset="-78"/>
              </a:rPr>
              <a:t>اقتصادي</a:t>
            </a:r>
            <a:endParaRPr lang="fa-IR" sz="1050" dirty="0">
              <a:cs typeface="B Koodak" pitchFamily="2" charset="-78"/>
            </a:endParaRPr>
          </a:p>
          <a:p>
            <a:pPr algn="ctr">
              <a:defRPr/>
            </a:pPr>
            <a:r>
              <a:rPr lang="en-US" sz="1050" dirty="0">
                <a:cs typeface="B Koodak" pitchFamily="2" charset="-78"/>
              </a:rPr>
              <a:t>Enterprise</a:t>
            </a:r>
            <a:endParaRPr lang="fa-IR" sz="1050" dirty="0">
              <a:cs typeface="B Koodak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8000" y="5214938"/>
            <a:ext cx="642938" cy="357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 ابر- بنگاه</a:t>
            </a:r>
          </a:p>
          <a:p>
            <a:pPr algn="ctr">
              <a:defRPr/>
            </a:pPr>
            <a:r>
              <a:rPr lang="en-US" sz="1050" dirty="0" err="1">
                <a:cs typeface="B Koodak" pitchFamily="2" charset="-78"/>
              </a:rPr>
              <a:t>Metaprise</a:t>
            </a:r>
            <a:endParaRPr lang="fa-IR" sz="1050" dirty="0">
              <a:cs typeface="B Koodak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2875" y="2071688"/>
            <a:ext cx="642938" cy="476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400" dirty="0" err="1">
                <a:cs typeface="B Koodak" pitchFamily="2" charset="-78"/>
              </a:rPr>
              <a:t>محتواي</a:t>
            </a:r>
            <a:r>
              <a:rPr lang="fa-IR" sz="1400" dirty="0">
                <a:cs typeface="B Koodak" pitchFamily="2" charset="-78"/>
              </a:rPr>
              <a:t> </a:t>
            </a:r>
            <a:r>
              <a:rPr lang="fa-IR" sz="1400" dirty="0" err="1">
                <a:cs typeface="B Koodak" pitchFamily="2" charset="-78"/>
              </a:rPr>
              <a:t>دانشي</a:t>
            </a:r>
            <a:endParaRPr lang="fa-IR" sz="1400" dirty="0">
              <a:cs typeface="B Koodak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143875" y="5715000"/>
            <a:ext cx="642938" cy="2381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400" dirty="0">
                <a:cs typeface="B Koodak" pitchFamily="2" charset="-78"/>
              </a:rPr>
              <a:t>زمان</a:t>
            </a:r>
          </a:p>
        </p:txBody>
      </p:sp>
      <p:pic>
        <p:nvPicPr>
          <p:cNvPr id="26" name="Picture 25" descr="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3714752"/>
            <a:ext cx="1214446" cy="9148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 descr="7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3428433"/>
            <a:ext cx="1114285" cy="857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8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2795591"/>
            <a:ext cx="1038225" cy="1133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10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00826" y="1000108"/>
            <a:ext cx="1357322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Freeform 31"/>
          <p:cNvSpPr/>
          <p:nvPr/>
        </p:nvSpPr>
        <p:spPr>
          <a:xfrm>
            <a:off x="1616075" y="2363788"/>
            <a:ext cx="5522913" cy="2532062"/>
          </a:xfrm>
          <a:custGeom>
            <a:avLst/>
            <a:gdLst>
              <a:gd name="connsiteX0" fmla="*/ 0 w 5523345"/>
              <a:gd name="connsiteY0" fmla="*/ 2530764 h 2530764"/>
              <a:gd name="connsiteX1" fmla="*/ 1727200 w 5523345"/>
              <a:gd name="connsiteY1" fmla="*/ 2336800 h 2530764"/>
              <a:gd name="connsiteX2" fmla="*/ 2567709 w 5523345"/>
              <a:gd name="connsiteY2" fmla="*/ 2050473 h 2530764"/>
              <a:gd name="connsiteX3" fmla="*/ 3962400 w 5523345"/>
              <a:gd name="connsiteY3" fmla="*/ 1542473 h 2530764"/>
              <a:gd name="connsiteX4" fmla="*/ 5523345 w 5523345"/>
              <a:gd name="connsiteY4" fmla="*/ 0 h 2530764"/>
              <a:gd name="connsiteX5" fmla="*/ 5523345 w 5523345"/>
              <a:gd name="connsiteY5" fmla="*/ 0 h 253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3345" h="2530764">
                <a:moveTo>
                  <a:pt x="0" y="2530764"/>
                </a:moveTo>
                <a:cubicBezTo>
                  <a:pt x="649624" y="2473806"/>
                  <a:pt x="1299249" y="2416848"/>
                  <a:pt x="1727200" y="2336800"/>
                </a:cubicBezTo>
                <a:cubicBezTo>
                  <a:pt x="2155151" y="2256752"/>
                  <a:pt x="2567709" y="2050473"/>
                  <a:pt x="2567709" y="2050473"/>
                </a:cubicBezTo>
                <a:cubicBezTo>
                  <a:pt x="2940242" y="1918085"/>
                  <a:pt x="3469794" y="1884218"/>
                  <a:pt x="3962400" y="1542473"/>
                </a:cubicBezTo>
                <a:cubicBezTo>
                  <a:pt x="4455006" y="1200728"/>
                  <a:pt x="5523345" y="0"/>
                  <a:pt x="5523345" y="0"/>
                </a:cubicBezTo>
                <a:lnTo>
                  <a:pt x="5523345" y="0"/>
                </a:lnTo>
              </a:path>
            </a:pathLst>
          </a:custGeom>
          <a:ln w="41275" cmpd="thickThin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1214438" y="3429000"/>
            <a:ext cx="642937" cy="3571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جامعه </a:t>
            </a:r>
            <a:r>
              <a:rPr lang="fa-IR" sz="1050" dirty="0" err="1">
                <a:cs typeface="B Koodak" pitchFamily="2" charset="-78"/>
              </a:rPr>
              <a:t>كشاورزي</a:t>
            </a:r>
            <a:endParaRPr lang="fa-IR" sz="1050" dirty="0">
              <a:cs typeface="B Koodak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14688" y="3143250"/>
            <a:ext cx="642937" cy="1793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انقلاب </a:t>
            </a:r>
            <a:r>
              <a:rPr lang="fa-IR" sz="1050" dirty="0" err="1">
                <a:cs typeface="B Koodak" pitchFamily="2" charset="-78"/>
              </a:rPr>
              <a:t>صنعتي</a:t>
            </a:r>
            <a:endParaRPr lang="fa-IR" sz="1050" dirty="0">
              <a:cs typeface="B Koodak" pitchFamily="2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286375" y="2571750"/>
            <a:ext cx="642938" cy="17938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عصر اطلاعات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786688" y="2214563"/>
            <a:ext cx="642937" cy="1793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1" anchor="ctr">
            <a:spAutoFit/>
          </a:bodyPr>
          <a:lstStyle/>
          <a:p>
            <a:pPr algn="ctr">
              <a:defRPr/>
            </a:pPr>
            <a:r>
              <a:rPr lang="fa-IR" sz="1050" dirty="0">
                <a:cs typeface="B Koodak" pitchFamily="2" charset="-78"/>
              </a:rPr>
              <a:t>عصر دانش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dirty="0" smtClean="0">
                <a:cs typeface="B Homa" pitchFamily="2" charset="-78"/>
              </a:rPr>
              <a:t> استخراج مدل شايستگي ها</a:t>
            </a:r>
          </a:p>
        </p:txBody>
      </p:sp>
      <p:sp>
        <p:nvSpPr>
          <p:cNvPr id="26627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-285750" y="1143000"/>
          <a:ext cx="9429750" cy="5500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Cloud"/>
          <p:cNvSpPr>
            <a:spLocks noChangeAspect="1" noEditPoints="1" noChangeArrowheads="1"/>
          </p:cNvSpPr>
          <p:nvPr/>
        </p:nvSpPr>
        <p:spPr bwMode="auto">
          <a:xfrm>
            <a:off x="5715000" y="11430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ar-SA" sz="2400" b="1">
              <a:latin typeface="Times New Roman" pitchFamily="18" charset="0"/>
            </a:endParaRPr>
          </a:p>
          <a:p>
            <a:pPr algn="ctr">
              <a:defRPr/>
            </a:pPr>
            <a:r>
              <a:rPr lang="ar-SA" sz="2400" b="1">
                <a:latin typeface="Times New Roman" pitchFamily="18" charset="0"/>
              </a:rPr>
              <a:t>هزينه كمتر</a:t>
            </a:r>
          </a:p>
          <a:p>
            <a:pPr algn="ctr">
              <a:defRPr/>
            </a:pPr>
            <a:r>
              <a:rPr lang="ar-SA" sz="2400" b="1">
                <a:latin typeface="Times New Roman" pitchFamily="18" charset="0"/>
              </a:rPr>
              <a:t>؟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15043" name="Cloud"/>
          <p:cNvSpPr>
            <a:spLocks noChangeAspect="1" noEditPoints="1" noChangeArrowheads="1"/>
          </p:cNvSpPr>
          <p:nvPr/>
        </p:nvSpPr>
        <p:spPr bwMode="auto">
          <a:xfrm>
            <a:off x="3352800" y="19812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66CC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en-US" sz="2400" b="1">
              <a:latin typeface="Times New Roman" pitchFamily="18" charset="0"/>
            </a:endParaRPr>
          </a:p>
          <a:p>
            <a:pPr algn="ctr">
              <a:defRPr/>
            </a:pPr>
            <a:r>
              <a:rPr lang="ar-SA" sz="2400" b="1">
                <a:latin typeface="Times New Roman" pitchFamily="18" charset="0"/>
              </a:rPr>
              <a:t>زمان كوتاهتر</a:t>
            </a:r>
          </a:p>
          <a:p>
            <a:pPr algn="ctr">
              <a:defRPr/>
            </a:pPr>
            <a:r>
              <a:rPr lang="ar-SA" sz="2400" b="1">
                <a:latin typeface="Times New Roman" pitchFamily="18" charset="0"/>
              </a:rPr>
              <a:t>؟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215044" name="Cloud"/>
          <p:cNvSpPr>
            <a:spLocks noChangeAspect="1" noEditPoints="1" noChangeArrowheads="1"/>
          </p:cNvSpPr>
          <p:nvPr/>
        </p:nvSpPr>
        <p:spPr bwMode="auto">
          <a:xfrm>
            <a:off x="1295400" y="32004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rgbClr val="FF66CC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ar-SA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</a:rPr>
              <a:t>كميت بيشتر</a:t>
            </a:r>
          </a:p>
          <a:p>
            <a:pPr algn="ctr">
              <a:defRPr/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</a:rPr>
              <a:t>؟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15045" name="Cloud"/>
          <p:cNvSpPr>
            <a:spLocks noChangeAspect="1" noEditPoints="1" noChangeArrowheads="1"/>
          </p:cNvSpPr>
          <p:nvPr/>
        </p:nvSpPr>
        <p:spPr bwMode="auto">
          <a:xfrm>
            <a:off x="0" y="48768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gradFill rotWithShape="0">
            <a:gsLst>
              <a:gs pos="0">
                <a:schemeClr val="tx2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>
              <a:defRPr/>
            </a:pPr>
            <a:endParaRPr lang="ar-SA" sz="2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</a:rPr>
              <a:t>كيفيت بهتر</a:t>
            </a:r>
          </a:p>
          <a:p>
            <a:pPr algn="ctr">
              <a:defRPr/>
            </a:pPr>
            <a:r>
              <a:rPr lang="ar-SA" sz="2400" b="1">
                <a:solidFill>
                  <a:schemeClr val="bg1"/>
                </a:solidFill>
                <a:latin typeface="Times New Roman" pitchFamily="18" charset="0"/>
              </a:rPr>
              <a:t>؟</a:t>
            </a: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 rot="-2052737">
            <a:off x="104775" y="1939925"/>
            <a:ext cx="5953125" cy="22034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fa-IR" sz="3600" kern="10">
                <a:ln w="9525">
                  <a:noFill/>
                  <a:round/>
                  <a:headEnd/>
                  <a:tailEnd/>
                </a:ln>
                <a:cs typeface="Zar"/>
              </a:rPr>
              <a:t>چهار مسئله هميشگي مديريت در تاريخ</a:t>
            </a:r>
            <a:endParaRPr lang="en-US" sz="3600" kern="10">
              <a:ln w="9525">
                <a:noFill/>
                <a:round/>
                <a:headEnd/>
                <a:tailEnd/>
              </a:ln>
              <a:cs typeface="Zar"/>
            </a:endParaRPr>
          </a:p>
        </p:txBody>
      </p:sp>
      <p:pic>
        <p:nvPicPr>
          <p:cNvPr id="27655" name="Picture 7" descr="bd05552_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733800"/>
            <a:ext cx="2514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nimBg="1"/>
      <p:bldP spid="215043" grpId="0" animBg="1"/>
      <p:bldP spid="215044" grpId="0" animBg="1"/>
      <p:bldP spid="215045" grpId="0" animBg="1"/>
    </p:bldLst>
  </p:timing>
</p:sld>
</file>

<file path=ppt/theme/theme1.xml><?xml version="1.0" encoding="utf-8"?>
<a:theme xmlns:a="http://schemas.openxmlformats.org/drawingml/2006/main" name="Sample presentation slides">
  <a:themeElements>
    <a:clrScheme name="Sample presentation slides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Sample presentation slid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a-I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Zar" pitchFamily="2" charset="-78"/>
          </a:defRPr>
        </a:defPPr>
      </a:lstStyle>
    </a:lnDef>
  </a:objectDefaults>
  <a:extraClrSchemeLst>
    <a:extraClrScheme>
      <a:clrScheme name="Sample presentation slides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4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D1919"/>
      </a:accent1>
      <a:accent2>
        <a:srgbClr val="333399"/>
      </a:accent2>
      <a:accent3>
        <a:srgbClr val="FFFFFF"/>
      </a:accent3>
      <a:accent4>
        <a:srgbClr val="000000"/>
      </a:accent4>
      <a:accent5>
        <a:srgbClr val="E3ABAB"/>
      </a:accent5>
      <a:accent6>
        <a:srgbClr val="2D2D8A"/>
      </a:accent6>
      <a:hlink>
        <a:srgbClr val="FFFFFF"/>
      </a:hlink>
      <a:folHlink>
        <a:srgbClr val="FFFFFF"/>
      </a:folHlink>
    </a:clrScheme>
    <a:fontScheme name="1_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14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14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280</Words>
  <Application>Microsoft Office PowerPoint</Application>
  <PresentationFormat>On-screen Show (4:3)</PresentationFormat>
  <Paragraphs>125</Paragraphs>
  <Slides>25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Zar</vt:lpstr>
      <vt:lpstr>Times New Roman</vt:lpstr>
      <vt:lpstr>IranNastaliq</vt:lpstr>
      <vt:lpstr>Titr</vt:lpstr>
      <vt:lpstr>B Koodak</vt:lpstr>
      <vt:lpstr>B Homa</vt:lpstr>
      <vt:lpstr>B Mitra</vt:lpstr>
      <vt:lpstr>Tahoma</vt:lpstr>
      <vt:lpstr>B Zar</vt:lpstr>
      <vt:lpstr>Wingdings</vt:lpstr>
      <vt:lpstr>Calibri</vt:lpstr>
      <vt:lpstr>Sample presentation slides</vt:lpstr>
      <vt:lpstr>1_14</vt:lpstr>
      <vt:lpstr>Adobe Photoshop Image</vt:lpstr>
      <vt:lpstr>Slide 1</vt:lpstr>
      <vt:lpstr>Slide 2</vt:lpstr>
      <vt:lpstr>Slide 3</vt:lpstr>
      <vt:lpstr>Slide 4</vt:lpstr>
      <vt:lpstr>سير تكامل براساس نياز بازار</vt:lpstr>
      <vt:lpstr>محتواي دانشي سازمان ها</vt:lpstr>
      <vt:lpstr>CRM</vt:lpstr>
      <vt:lpstr> استخراج مدل شايستگي ها</vt:lpstr>
      <vt:lpstr>Slide 9</vt:lpstr>
      <vt:lpstr>Slide 10</vt:lpstr>
      <vt:lpstr>Slide 11</vt:lpstr>
      <vt:lpstr>Slide 12</vt:lpstr>
      <vt:lpstr>Slide 13</vt:lpstr>
      <vt:lpstr>Slide 14</vt:lpstr>
      <vt:lpstr>دو وجه اصلي شايستگي ها</vt:lpstr>
      <vt:lpstr>مديريت تحول چند بعدي</vt:lpstr>
      <vt:lpstr>Slide 17</vt:lpstr>
      <vt:lpstr>كوه يخ رفتار كاري</vt:lpstr>
      <vt:lpstr>اصل مهم مذاکره با مشتريان: 4 نوع مخاطب داریم و خودمان هم 4 شکل رفتار می کنیم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Moradi</dc:creator>
  <cp:lastModifiedBy>None</cp:lastModifiedBy>
  <cp:revision>187</cp:revision>
  <dcterms:created xsi:type="dcterms:W3CDTF">2002-09-25T04:24:31Z</dcterms:created>
  <dcterms:modified xsi:type="dcterms:W3CDTF">2015-12-23T19:20:56Z</dcterms:modified>
</cp:coreProperties>
</file>